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2" r:id="rId4"/>
  </p:sldMasterIdLst>
  <p:notesMasterIdLst>
    <p:notesMasterId r:id="rId26"/>
  </p:notesMasterIdLst>
  <p:sldIdLst>
    <p:sldId id="258" r:id="rId5"/>
    <p:sldId id="27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7" r:id="rId16"/>
    <p:sldId id="257" r:id="rId17"/>
    <p:sldId id="268" r:id="rId18"/>
    <p:sldId id="269" r:id="rId19"/>
    <p:sldId id="270" r:id="rId20"/>
    <p:sldId id="278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9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174B2-A9E5-4FC6-AF57-B4FA07A16900}" type="datetimeFigureOut">
              <a:rPr lang="en-US" smtClean="0"/>
              <a:t>7/25/19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FFE11-2C76-432A-A189-8235B1EDA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9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E2D0E-CE8A-439A-A2F9-1820979B1E84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289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389650-8F3C-4622-AD06-38DE6770866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94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98914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259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24D09A-C66B-4A4E-95B2-676F7C0C8E47}" type="slidenum">
              <a:rPr lang="en-US" smtClean="0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997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70FF06-2AAE-45D1-859C-7A66FF28907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06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10B8EA-59AA-428B-A0A2-D8F36C108EC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95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B8C9C-0FEF-4828-84ED-58A2A71A28E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25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A1BA4-FC7F-4F5C-9B8A-BB2593D916F4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888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A1BA4-FC7F-4F5C-9B8A-BB2593D916F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41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C35A6C-5FD7-4D1D-A56A-42BD0FB0B9F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9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BB7B1-F4C4-4486-98A0-6EB894F8E54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20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CD7CE7-7CC8-43C3-8847-CE31687F321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488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649159-4E17-4390-BF5E-E721356262E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38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A4D61-D235-43D6-BDBD-8CD2C720933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929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EA2E9-B10C-4DA7-AEA9-41E1B208F58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986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F0FEEA-4705-4071-89AE-877FF358422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93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A79FD0-B002-47C6-AB71-BA2047BB7D9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356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fld id="{A051B4DB-683C-4EBF-92CC-1CC50954A9B0}" type="datetime1">
              <a:rPr lang="en-US" smtClean="0"/>
              <a:t>7/25/19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60875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47229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rct=j&amp;q=&amp;esrc=s&amp;source=images&amp;cd=&amp;ved=2ahUKEwjTqujGvevgAhWQvZ4KHaZVDKEQjRx6BAgBEAU&amp;url=https%3A%2F%2Fwww.studentenergy.org%2Ftopics%2Felectrical-grid&amp;psig=AOvVaw2EwcDkyRz1gbZiK8V53cs5&amp;ust=1551891785929325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90.png"/><Relationship Id="rId12" Type="http://schemas.openxmlformats.org/officeDocument/2006/relationships/image" Target="../media/image13.png"/><Relationship Id="rId2" Type="http://schemas.openxmlformats.org/officeDocument/2006/relationships/hyperlink" Target="https://www.google.com/imgres?imgurl=http%3A%2F%2Fwww.zetkama.com%2Fwp-content%2Fuploads%2F%2Fzawory%2Fzawor_mieszkowy_234_1.jpg&amp;imgrefurl=http%3A%2F%2Fwww.zetkama.com%2Findustrial-valves%2Fbellow-valves-zbel%2F&amp;docid=JEjBEXH-yY9cKM&amp;tbnid=5TrnWk-r4SKt6M%3A&amp;vet=10ahUKEwjIv87pu-vgAhWlCDQIHZq7ChkQMwh7KBAwEA..i&amp;w=550&amp;h=550&amp;client=firefox-b-1-d&amp;bih=796&amp;biw=1304&amp;q=valve&amp;ved=0ahUKEwjIv87pu-vgAhWlCDQIHZq7ChkQMwh7KBAwEA&amp;iact=mrc&amp;uact=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hyperlink" Target="https://www.google.com/url?sa=i&amp;rct=j&amp;q=&amp;esrc=s&amp;source=images&amp;cd=&amp;ved=2ahUKEwjE2YPuvuvgAhXJtp4KHX1UCX4QjRx6BAgBEAU&amp;url=http%3A%2F%2Fwiki.analytica.com%2Findex.php%3Ftitle%3DLogNormal_distribution&amp;psig=AOvVaw2gh5NfHjvbwMjBi4CXA94t&amp;ust=1551892125969709" TargetMode="External"/><Relationship Id="rId5" Type="http://schemas.openxmlformats.org/officeDocument/2006/relationships/image" Target="../media/image11.jpeg"/><Relationship Id="rId10" Type="http://schemas.openxmlformats.org/officeDocument/2006/relationships/image" Target="../media/image11.png"/><Relationship Id="rId4" Type="http://schemas.openxmlformats.org/officeDocument/2006/relationships/hyperlink" Target="https://www.google.com/url?sa=i&amp;rct=j&amp;q=&amp;esrc=s&amp;source=images&amp;cd=&amp;ved=2ahUKEwiCteP7u-vgAhVOvZ4KHTUwDvIQjRx6BAgBEAU&amp;url=https%3A%2F%2Fwww.cat.com%2Fen_US%2Fproducts%2Fnew%2Fpower-systems%2Felectric-power-generation%2Fdiesel-generator-sets.html&amp;psig=AOvVaw0EoiFf714vTjRGWQiXZyqD&amp;ust=1551891356528264" TargetMode="External"/><Relationship Id="rId9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s://www.google.com/url?sa=i&amp;rct=j&amp;q=&amp;esrc=s&amp;source=images&amp;cd=&amp;ved=2ahUKEwjE2YPuvuvgAhXJtp4KHX1UCX4QjRx6BAgBEAU&amp;url=http%3A%2F%2Fwiki.analytica.com%2Findex.php%3Ftitle%3DLogNormal_distribution&amp;psig=AOvVaw2gh5NfHjvbwMjBi4CXA94t&amp;ust=1551892125969709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Bayesian Inference in Risk Assessment</a:t>
            </a:r>
            <a:br>
              <a:rPr lang="en-US"/>
            </a:br>
            <a:r>
              <a:rPr lang="en-US"/>
              <a:t>(P-102)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432ED2B6-6495-F843-B07F-B5CCBFC5EF1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916225" y="3265358"/>
            <a:ext cx="4114800" cy="2621390"/>
          </a:xfrm>
        </p:spPr>
        <p:txBody>
          <a:bodyPr/>
          <a:lstStyle/>
          <a:p>
            <a:r>
              <a:rPr lang="en-US" dirty="0"/>
              <a:t>Dr. Curtis Smith</a:t>
            </a:r>
          </a:p>
          <a:p>
            <a:r>
              <a:rPr lang="en-US" dirty="0" err="1"/>
              <a:t>Curtis.Smith@inl.gov</a:t>
            </a:r>
            <a:endParaRPr lang="en-US" dirty="0"/>
          </a:p>
          <a:p>
            <a:endParaRPr lang="en-US" dirty="0"/>
          </a:p>
          <a:p>
            <a:r>
              <a:rPr lang="en-US" dirty="0"/>
              <a:t>Kurt </a:t>
            </a:r>
            <a:r>
              <a:rPr lang="en-US" dirty="0" err="1"/>
              <a:t>Vedros</a:t>
            </a:r>
            <a:endParaRPr lang="en-US" dirty="0"/>
          </a:p>
          <a:p>
            <a:r>
              <a:rPr lang="en-US" dirty="0" err="1"/>
              <a:t>Kurt.Vedros@inl.gov</a:t>
            </a:r>
            <a:endParaRPr lang="en-US" dirty="0"/>
          </a:p>
          <a:p>
            <a:endParaRPr lang="en-US" dirty="0"/>
          </a:p>
          <a:p>
            <a:r>
              <a:rPr lang="en-US" dirty="0"/>
              <a:t>Dr. Diego </a:t>
            </a:r>
            <a:r>
              <a:rPr lang="en-US" dirty="0" err="1"/>
              <a:t>Mandelli</a:t>
            </a:r>
            <a:endParaRPr lang="en-US" dirty="0"/>
          </a:p>
          <a:p>
            <a:r>
              <a:rPr lang="en-US" dirty="0"/>
              <a:t>Diego.Mandelli@inl.gov</a:t>
            </a:r>
          </a:p>
          <a:p>
            <a:endParaRPr lang="en-US" sz="2000" b="1" dirty="0"/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10" name="Line 4">
            <a:extLst>
              <a:ext uri="{FF2B5EF4-FFF2-40B4-BE49-F238E27FC236}">
                <a16:creationId xmlns:a16="http://schemas.microsoft.com/office/drawing/2014/main" id="{6E20F0FF-2327-064C-A193-B60950D051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25146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A881E799-C781-AD4C-A4E1-C71699F65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667000"/>
            <a:ext cx="56800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40000"/>
              </a:spcBef>
            </a:pPr>
            <a:r>
              <a:rPr lang="en-US" sz="2000" b="1" i="1">
                <a:latin typeface="Arial" charset="0"/>
              </a:rPr>
              <a:t>Course Presented by</a:t>
            </a:r>
          </a:p>
        </p:txBody>
      </p:sp>
      <p:sp>
        <p:nvSpPr>
          <p:cNvPr id="12" name="Text Box 8">
            <a:extLst>
              <a:ext uri="{FF2B5EF4-FFF2-40B4-BE49-F238E27FC236}">
                <a16:creationId xmlns:a16="http://schemas.microsoft.com/office/drawing/2014/main" id="{F1677D22-B870-DB49-9FB7-48374DB32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25" y="5886748"/>
            <a:ext cx="5029200" cy="646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spAutoFit/>
          </a:bodyPr>
          <a:lstStyle/>
          <a:p>
            <a:r>
              <a:rPr lang="en-US" sz="1800" i="1" dirty="0">
                <a:latin typeface="Arial" charset="0"/>
              </a:rPr>
              <a:t>August 8</a:t>
            </a:r>
            <a:r>
              <a:rPr lang="en-US" sz="1800" i="1" baseline="30000" dirty="0">
                <a:latin typeface="Arial" charset="0"/>
              </a:rPr>
              <a:t>th</a:t>
            </a:r>
            <a:r>
              <a:rPr lang="en-US" sz="1800" i="1" dirty="0">
                <a:latin typeface="Arial" charset="0"/>
              </a:rPr>
              <a:t>-13</a:t>
            </a:r>
            <a:r>
              <a:rPr lang="en-US" sz="1800" i="1" baseline="30000" dirty="0">
                <a:latin typeface="Arial" charset="0"/>
              </a:rPr>
              <a:t>th</a:t>
            </a:r>
            <a:r>
              <a:rPr lang="en-US" sz="1800" i="1" dirty="0">
                <a:latin typeface="Arial" charset="0"/>
              </a:rPr>
              <a:t>, 2019</a:t>
            </a:r>
          </a:p>
          <a:p>
            <a:r>
              <a:rPr lang="en-US" i="1" dirty="0"/>
              <a:t>Idaho Falls, Idaho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Supplemental Reference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Bayesian Inference for PRA: A Practitioner’s Guidebook</a:t>
            </a:r>
            <a:r>
              <a:rPr lang="en-US" dirty="0"/>
              <a:t>, 2011</a:t>
            </a:r>
          </a:p>
          <a:p>
            <a:pPr lvl="1"/>
            <a:r>
              <a:rPr lang="en-US" dirty="0"/>
              <a:t>Available at </a:t>
            </a:r>
          </a:p>
          <a:p>
            <a:pPr lvl="1"/>
            <a:r>
              <a:rPr lang="en-US" dirty="0"/>
              <a:t>www.amazon.com/Bayesian-Inference-Probabilistic-Risk-Assessment/dp/1849961867</a:t>
            </a:r>
          </a:p>
          <a:p>
            <a:pPr lvl="1"/>
            <a:r>
              <a:rPr lang="en-US" dirty="0"/>
              <a:t>The text for P-502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124200"/>
            <a:ext cx="20859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Supplemental Reference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/>
              <a:t>Bayesian Inference for NASA Probabilistic Risk and Reliability Analysis</a:t>
            </a:r>
            <a:r>
              <a:rPr lang="en-US"/>
              <a:t>, NASA/SP-2009-569, 2009</a:t>
            </a:r>
          </a:p>
          <a:p>
            <a:pPr lvl="1"/>
            <a:r>
              <a:rPr lang="en-US"/>
              <a:t>Available at</a:t>
            </a:r>
          </a:p>
          <a:p>
            <a:pPr lvl="1"/>
            <a:r>
              <a:rPr lang="en-US"/>
              <a:t>www.hq.nasa.gov/office/codeq/doctree/SP2009569.pdf</a:t>
            </a:r>
            <a:endParaRPr lang="en-US" dirty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48000"/>
            <a:ext cx="260508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3FE51-9A92-8D4A-9448-0D7447335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P-102 from 10,000 ft (± 2,000 ft)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E42CBC-A185-5949-A86B-C294A1CC10F5}"/>
              </a:ext>
            </a:extLst>
          </p:cNvPr>
          <p:cNvSpPr/>
          <p:nvPr/>
        </p:nvSpPr>
        <p:spPr>
          <a:xfrm>
            <a:off x="338893" y="4344456"/>
            <a:ext cx="8231187" cy="2010932"/>
          </a:xfrm>
          <a:prstGeom prst="rect">
            <a:avLst/>
          </a:prstGeom>
          <a:solidFill>
            <a:srgbClr val="FF0000">
              <a:alpha val="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81B10B-121B-9D42-9658-AFA1E587711A}"/>
              </a:ext>
            </a:extLst>
          </p:cNvPr>
          <p:cNvSpPr/>
          <p:nvPr/>
        </p:nvSpPr>
        <p:spPr>
          <a:xfrm>
            <a:off x="580218" y="4490010"/>
            <a:ext cx="5844540" cy="160704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57A2F3E-2C56-9048-A27D-12D3D3D8FC67}"/>
              </a:ext>
            </a:extLst>
          </p:cNvPr>
          <p:cNvSpPr/>
          <p:nvPr/>
        </p:nvSpPr>
        <p:spPr>
          <a:xfrm>
            <a:off x="580218" y="3190882"/>
            <a:ext cx="5844540" cy="1013944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8264DA-6531-6F4D-8CE7-2DA10FBE76FD}"/>
              </a:ext>
            </a:extLst>
          </p:cNvPr>
          <p:cNvSpPr/>
          <p:nvPr/>
        </p:nvSpPr>
        <p:spPr>
          <a:xfrm>
            <a:off x="584320" y="1880246"/>
            <a:ext cx="5844540" cy="1096418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0F2B3-62A5-BA42-843E-116F8618235A}"/>
              </a:ext>
            </a:extLst>
          </p:cNvPr>
          <p:cNvSpPr txBox="1"/>
          <p:nvPr/>
        </p:nvSpPr>
        <p:spPr>
          <a:xfrm>
            <a:off x="584320" y="1880246"/>
            <a:ext cx="1385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Real World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B96872-280F-E241-9797-0372C028EA36}"/>
              </a:ext>
            </a:extLst>
          </p:cNvPr>
          <p:cNvSpPr txBox="1"/>
          <p:nvPr/>
        </p:nvSpPr>
        <p:spPr>
          <a:xfrm>
            <a:off x="584320" y="318936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Aleatory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6AD5D9-FCBB-A245-9376-F49EC73F9235}"/>
              </a:ext>
            </a:extLst>
          </p:cNvPr>
          <p:cNvSpPr txBox="1"/>
          <p:nvPr/>
        </p:nvSpPr>
        <p:spPr>
          <a:xfrm>
            <a:off x="584320" y="4490010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Epistemic level</a:t>
            </a:r>
          </a:p>
        </p:txBody>
      </p:sp>
      <p:pic>
        <p:nvPicPr>
          <p:cNvPr id="12" name="Picture 5" descr="Image result for valve">
            <a:hlinkClick r:id="rId2"/>
            <a:extLst>
              <a:ext uri="{FF2B5EF4-FFF2-40B4-BE49-F238E27FC236}">
                <a16:creationId xmlns:a16="http://schemas.microsoft.com/office/drawing/2014/main" id="{A3385064-385C-B448-8DEB-55D1E8601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636" y="2113082"/>
            <a:ext cx="762617" cy="7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Image result for diesel generators">
            <a:hlinkClick r:id="rId4"/>
            <a:extLst>
              <a:ext uri="{FF2B5EF4-FFF2-40B4-BE49-F238E27FC236}">
                <a16:creationId xmlns:a16="http://schemas.microsoft.com/office/drawing/2014/main" id="{DA6CDBD3-A8B3-5C4A-8204-68E21FE06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042" y="2113082"/>
            <a:ext cx="1012473" cy="7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30926E-349A-A142-8F25-D3FA9E25827A}"/>
              </a:ext>
            </a:extLst>
          </p:cNvPr>
          <p:cNvSpPr txBox="1"/>
          <p:nvPr/>
        </p:nvSpPr>
        <p:spPr>
          <a:xfrm>
            <a:off x="2058597" y="3568744"/>
            <a:ext cx="1225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open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close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063C6E-195F-8743-BEB9-5DD40A1D50F8}"/>
              </a:ext>
            </a:extLst>
          </p:cNvPr>
          <p:cNvSpPr txBox="1"/>
          <p:nvPr/>
        </p:nvSpPr>
        <p:spPr>
          <a:xfrm>
            <a:off x="3397374" y="3568544"/>
            <a:ext cx="1269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start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Failure to run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360DCD5-9FE0-2D40-85FD-54709C1A564E}"/>
                  </a:ext>
                </a:extLst>
              </p:cNvPr>
              <p:cNvSpPr txBox="1"/>
              <p:nvPr/>
            </p:nvSpPr>
            <p:spPr>
              <a:xfrm>
                <a:off x="3637207" y="4880780"/>
                <a:ext cx="928139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Failure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rate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360DCD5-9FE0-2D40-85FD-54709C1A56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207" y="4880780"/>
                <a:ext cx="928139" cy="415498"/>
              </a:xfrm>
              <a:prstGeom prst="rect">
                <a:avLst/>
              </a:prstGeom>
              <a:blipFill>
                <a:blip r:embed="rId6"/>
                <a:stretch>
                  <a:fillRect l="-2703" t="-6061" r="-6757"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FF6829-7D49-6741-9CFB-244DAE14C0BE}"/>
                  </a:ext>
                </a:extLst>
              </p:cNvPr>
              <p:cNvSpPr txBox="1"/>
              <p:nvPr/>
            </p:nvSpPr>
            <p:spPr>
              <a:xfrm>
                <a:off x="1965045" y="4880780"/>
                <a:ext cx="1450718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Failure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probability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FF6829-7D49-6741-9CFB-244DAE14C0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045" y="4880780"/>
                <a:ext cx="1450718" cy="415498"/>
              </a:xfrm>
              <a:prstGeom prst="rect">
                <a:avLst/>
              </a:prstGeom>
              <a:blipFill>
                <a:blip r:embed="rId7"/>
                <a:stretch>
                  <a:fillRect l="-1739" t="-6061" r="-4348"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1" descr="Image result for electric grid">
            <a:hlinkClick r:id="rId8"/>
            <a:extLst>
              <a:ext uri="{FF2B5EF4-FFF2-40B4-BE49-F238E27FC236}">
                <a16:creationId xmlns:a16="http://schemas.microsoft.com/office/drawing/2014/main" id="{A0CFF035-C1F0-354A-B481-86F949CBF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001" y="2112464"/>
            <a:ext cx="1395233" cy="75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4253B03-53A3-E14C-98E5-3F63BD14D718}"/>
              </a:ext>
            </a:extLst>
          </p:cNvPr>
          <p:cNvSpPr txBox="1"/>
          <p:nvPr/>
        </p:nvSpPr>
        <p:spPr>
          <a:xfrm>
            <a:off x="4781001" y="3568544"/>
            <a:ext cx="1515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Loss of offsite power (grid related)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FBA680-D3AC-664C-B0D6-CEF13A78EC54}"/>
                  </a:ext>
                </a:extLst>
              </p:cNvPr>
              <p:cNvSpPr txBox="1"/>
              <p:nvPr/>
            </p:nvSpPr>
            <p:spPr>
              <a:xfrm>
                <a:off x="4915775" y="4880780"/>
                <a:ext cx="856004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Frequency</m:t>
                      </m:r>
                      <m:r>
                        <m:rPr>
                          <m:nor/>
                        </m:rPr>
                        <a:rPr lang="en-US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35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FBA680-D3AC-664C-B0D6-CEF13A78EC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775" y="4880780"/>
                <a:ext cx="856004" cy="415498"/>
              </a:xfrm>
              <a:prstGeom prst="rect">
                <a:avLst/>
              </a:prstGeom>
              <a:blipFill>
                <a:blip r:embed="rId10"/>
                <a:stretch>
                  <a:fillRect l="-5882" t="-6061" r="-7353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19" descr="Image result for probability distribution lognormal">
            <a:hlinkClick r:id="rId11"/>
            <a:extLst>
              <a:ext uri="{FF2B5EF4-FFF2-40B4-BE49-F238E27FC236}">
                <a16:creationId xmlns:a16="http://schemas.microsoft.com/office/drawing/2014/main" id="{23124A7B-C0A9-8A4C-BE44-171CF70B0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567" y="5586560"/>
            <a:ext cx="912414" cy="4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Left Brace 23">
            <a:extLst>
              <a:ext uri="{FF2B5EF4-FFF2-40B4-BE49-F238E27FC236}">
                <a16:creationId xmlns:a16="http://schemas.microsoft.com/office/drawing/2014/main" id="{3F2E2FFB-CF47-3248-908F-5CFB7A47D73C}"/>
              </a:ext>
            </a:extLst>
          </p:cNvPr>
          <p:cNvSpPr/>
          <p:nvPr/>
        </p:nvSpPr>
        <p:spPr>
          <a:xfrm rot="16200000">
            <a:off x="3726270" y="3465622"/>
            <a:ext cx="271722" cy="3814487"/>
          </a:xfrm>
          <a:prstGeom prst="leftBrace">
            <a:avLst>
              <a:gd name="adj1" fmla="val 444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6F4626-1515-C540-ADA4-4E511CA6757A}"/>
              </a:ext>
            </a:extLst>
          </p:cNvPr>
          <p:cNvSpPr txBox="1"/>
          <p:nvPr/>
        </p:nvSpPr>
        <p:spPr>
          <a:xfrm>
            <a:off x="6882401" y="6097057"/>
            <a:ext cx="1687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Bayesian inference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177FE43-0B0B-BD47-8BDD-4C855A32BF58}"/>
              </a:ext>
            </a:extLst>
          </p:cNvPr>
          <p:cNvSpPr txBox="1"/>
          <p:nvPr/>
        </p:nvSpPr>
        <p:spPr>
          <a:xfrm>
            <a:off x="6862739" y="4557614"/>
            <a:ext cx="13736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Current knowledge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Observed data</a:t>
            </a:r>
          </a:p>
        </p:txBody>
      </p:sp>
      <p:cxnSp>
        <p:nvCxnSpPr>
          <p:cNvPr id="27" name="Elbow Connector 26">
            <a:extLst>
              <a:ext uri="{FF2B5EF4-FFF2-40B4-BE49-F238E27FC236}">
                <a16:creationId xmlns:a16="http://schemas.microsoft.com/office/drawing/2014/main" id="{3B106E7B-B24B-1245-8C73-8B07529B9517}"/>
              </a:ext>
            </a:extLst>
          </p:cNvPr>
          <p:cNvCxnSpPr>
            <a:cxnSpLocks/>
            <a:stCxn id="8" idx="3"/>
            <a:endCxn id="26" idx="0"/>
          </p:cNvCxnSpPr>
          <p:nvPr/>
        </p:nvCxnSpPr>
        <p:spPr bwMode="auto">
          <a:xfrm>
            <a:off x="6428860" y="2428455"/>
            <a:ext cx="1120694" cy="2129159"/>
          </a:xfrm>
          <a:prstGeom prst="bentConnector2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4443D3FC-B22E-3746-B733-8FD28557A20D}"/>
              </a:ext>
            </a:extLst>
          </p:cNvPr>
          <p:cNvCxnSpPr>
            <a:cxnSpLocks/>
            <a:stCxn id="26" idx="2"/>
          </p:cNvCxnSpPr>
          <p:nvPr/>
        </p:nvCxnSpPr>
        <p:spPr bwMode="auto">
          <a:xfrm rot="5400000">
            <a:off x="6775491" y="5037878"/>
            <a:ext cx="423330" cy="1124796"/>
          </a:xfrm>
          <a:prstGeom prst="bentConnector2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Slide Number Placeholder 1">
            <a:extLst>
              <a:ext uri="{FF2B5EF4-FFF2-40B4-BE49-F238E27FC236}">
                <a16:creationId xmlns:a16="http://schemas.microsoft.com/office/drawing/2014/main" id="{3AEF98F0-D846-4AEB-BCE9-36A1F8B061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</p:spPr>
        <p:txBody>
          <a:bodyPr/>
          <a:lstStyle/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793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0077357-BD59-0947-8E14-DDFCE2B415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3128" y="909892"/>
            <a:ext cx="3467100" cy="3416300"/>
          </a:xfrm>
          <a:prstGeom prst="rect">
            <a:avLst/>
          </a:prstGeom>
        </p:spPr>
      </p:pic>
      <p:sp>
        <p:nvSpPr>
          <p:cNvPr id="15" name="Explosion 2 14">
            <a:extLst>
              <a:ext uri="{FF2B5EF4-FFF2-40B4-BE49-F238E27FC236}">
                <a16:creationId xmlns:a16="http://schemas.microsoft.com/office/drawing/2014/main" id="{A0F93FC9-DA54-B24A-9C9E-149C8E41472E}"/>
              </a:ext>
            </a:extLst>
          </p:cNvPr>
          <p:cNvSpPr/>
          <p:nvPr/>
        </p:nvSpPr>
        <p:spPr>
          <a:xfrm>
            <a:off x="1788782" y="3573112"/>
            <a:ext cx="570851" cy="570851"/>
          </a:xfrm>
          <a:prstGeom prst="irregularSeal2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957F7A-BDC9-B542-963D-C0803A71666D}"/>
              </a:ext>
            </a:extLst>
          </p:cNvPr>
          <p:cNvSpPr txBox="1"/>
          <p:nvPr/>
        </p:nvSpPr>
        <p:spPr>
          <a:xfrm>
            <a:off x="1746365" y="3748843"/>
            <a:ext cx="5774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3ED93D9-26A1-3F4C-A4EB-917851DE7E31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872985" y="4412653"/>
            <a:ext cx="2351986" cy="11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58E9808-8F53-E94C-A965-F06A2F78CA51}"/>
              </a:ext>
            </a:extLst>
          </p:cNvPr>
          <p:cNvSpPr txBox="1"/>
          <p:nvPr/>
        </p:nvSpPr>
        <p:spPr>
          <a:xfrm>
            <a:off x="3224971" y="4285694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8" name="Trapezoid 7">
            <a:extLst>
              <a:ext uri="{FF2B5EF4-FFF2-40B4-BE49-F238E27FC236}">
                <a16:creationId xmlns:a16="http://schemas.microsoft.com/office/drawing/2014/main" id="{DC57D58E-0015-5247-B412-E8243D0B129B}"/>
              </a:ext>
            </a:extLst>
          </p:cNvPr>
          <p:cNvSpPr/>
          <p:nvPr/>
        </p:nvSpPr>
        <p:spPr>
          <a:xfrm rot="16200000">
            <a:off x="2586760" y="3379785"/>
            <a:ext cx="485299" cy="1011280"/>
          </a:xfrm>
          <a:prstGeom prst="trapezoid">
            <a:avLst>
              <a:gd name="adj" fmla="val 21519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rapezoid 8">
            <a:extLst>
              <a:ext uri="{FF2B5EF4-FFF2-40B4-BE49-F238E27FC236}">
                <a16:creationId xmlns:a16="http://schemas.microsoft.com/office/drawing/2014/main" id="{8D5E1F5F-A5F1-494D-90B4-04F8015404C3}"/>
              </a:ext>
            </a:extLst>
          </p:cNvPr>
          <p:cNvSpPr/>
          <p:nvPr/>
        </p:nvSpPr>
        <p:spPr>
          <a:xfrm rot="5400000">
            <a:off x="1064580" y="3452194"/>
            <a:ext cx="491088" cy="874277"/>
          </a:xfrm>
          <a:prstGeom prst="trapezoid">
            <a:avLst>
              <a:gd name="adj" fmla="val 21519"/>
            </a:avLst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55C6BE-40C9-B44C-BB75-ECD9B8C06C98}"/>
              </a:ext>
            </a:extLst>
          </p:cNvPr>
          <p:cNvSpPr txBox="1"/>
          <p:nvPr/>
        </p:nvSpPr>
        <p:spPr>
          <a:xfrm>
            <a:off x="872986" y="3759799"/>
            <a:ext cx="918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Fault-trees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F72948-EDC3-E14D-94EA-8E3B59F23575}"/>
              </a:ext>
            </a:extLst>
          </p:cNvPr>
          <p:cNvSpPr txBox="1"/>
          <p:nvPr/>
        </p:nvSpPr>
        <p:spPr>
          <a:xfrm>
            <a:off x="2323768" y="3749369"/>
            <a:ext cx="1011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Event-trees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B3F1F07-0C07-0340-A40B-DB02B68173C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86" y="4825629"/>
            <a:ext cx="6940141" cy="200983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97D9589-A738-3949-8A03-8D4462ECA191}"/>
              </a:ext>
            </a:extLst>
          </p:cNvPr>
          <p:cNvSpPr txBox="1"/>
          <p:nvPr/>
        </p:nvSpPr>
        <p:spPr>
          <a:xfrm>
            <a:off x="1612875" y="5453937"/>
            <a:ext cx="1206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 has NOT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occurred (1-p)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43FAAD8-823E-F246-8AB6-DE428DB0B7D2}"/>
              </a:ext>
            </a:extLst>
          </p:cNvPr>
          <p:cNvSpPr txBox="1"/>
          <p:nvPr/>
        </p:nvSpPr>
        <p:spPr>
          <a:xfrm>
            <a:off x="1625689" y="6328578"/>
            <a:ext cx="1720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event has occurred (p)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A2DDBA6-A3C0-464E-A353-11642D9A0BC8}"/>
              </a:ext>
            </a:extLst>
          </p:cNvPr>
          <p:cNvSpPr/>
          <p:nvPr/>
        </p:nvSpPr>
        <p:spPr>
          <a:xfrm>
            <a:off x="5370003" y="2262023"/>
            <a:ext cx="1127888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9BF0B3A-2D40-A946-8E55-6D3E26D34F07}"/>
              </a:ext>
            </a:extLst>
          </p:cNvPr>
          <p:cNvSpPr/>
          <p:nvPr/>
        </p:nvSpPr>
        <p:spPr>
          <a:xfrm>
            <a:off x="6497892" y="2955041"/>
            <a:ext cx="1129908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5D3B0D1D-CA7D-3C46-BAEA-C4D702D57635}"/>
              </a:ext>
            </a:extLst>
          </p:cNvPr>
          <p:cNvSpPr/>
          <p:nvPr/>
        </p:nvSpPr>
        <p:spPr>
          <a:xfrm>
            <a:off x="7627799" y="2955041"/>
            <a:ext cx="1095890" cy="132772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5" name="Rectangular Callout 64">
            <a:extLst>
              <a:ext uri="{FF2B5EF4-FFF2-40B4-BE49-F238E27FC236}">
                <a16:creationId xmlns:a16="http://schemas.microsoft.com/office/drawing/2014/main" id="{E03685E2-3A02-4041-9CB0-6DE24AF3BBCF}"/>
              </a:ext>
            </a:extLst>
          </p:cNvPr>
          <p:cNvSpPr/>
          <p:nvPr/>
        </p:nvSpPr>
        <p:spPr>
          <a:xfrm>
            <a:off x="4869955" y="3776614"/>
            <a:ext cx="1127654" cy="518830"/>
          </a:xfrm>
          <a:prstGeom prst="wedgeRectCallout">
            <a:avLst>
              <a:gd name="adj1" fmla="val 81788"/>
              <a:gd name="adj2" fmla="val -59334"/>
            </a:avLst>
          </a:prstGeom>
          <a:solidFill>
            <a:srgbClr val="FF0000">
              <a:alpha val="2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of basic events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F2FC5C-2263-BE4D-96CD-1B56BAF43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P-102 from 10,000 ft (± 2,000 ft)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77BE775-BBC8-5E47-98E3-55F6CD741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613" y="1598614"/>
            <a:ext cx="4837851" cy="1223358"/>
          </a:xfrm>
        </p:spPr>
        <p:txBody>
          <a:bodyPr/>
          <a:lstStyle/>
          <a:p>
            <a:r>
              <a:rPr lang="en-US" sz="1800" dirty="0"/>
              <a:t>Probabilistic Risk Analysis: determine for each event</a:t>
            </a:r>
          </a:p>
          <a:p>
            <a:pPr lvl="1"/>
            <a:r>
              <a:rPr lang="en-US" sz="1800" dirty="0"/>
              <a:t>Consequence </a:t>
            </a:r>
          </a:p>
          <a:p>
            <a:pPr lvl="1"/>
            <a:r>
              <a:rPr lang="en-US" sz="1800" dirty="0"/>
              <a:t>Probability of occurrence</a:t>
            </a:r>
          </a:p>
          <a:p>
            <a:r>
              <a:rPr lang="en-US" sz="1800" dirty="0"/>
              <a:t>Methods: Event Trees and Fault Trees</a:t>
            </a:r>
          </a:p>
        </p:txBody>
      </p:sp>
      <p:pic>
        <p:nvPicPr>
          <p:cNvPr id="22" name="Picture 19" descr="Image result for probability distribution lognormal">
            <a:hlinkClick r:id="rId4"/>
            <a:extLst>
              <a:ext uri="{FF2B5EF4-FFF2-40B4-BE49-F238E27FC236}">
                <a16:creationId xmlns:a16="http://schemas.microsoft.com/office/drawing/2014/main" id="{BB89DEC2-3300-6546-BC66-A22DFBC9A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692" y="4315622"/>
            <a:ext cx="912414" cy="48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77B8009-6C5B-D246-99C2-BE5A34F33C3E}"/>
              </a:ext>
            </a:extLst>
          </p:cNvPr>
          <p:cNvSpPr txBox="1"/>
          <p:nvPr/>
        </p:nvSpPr>
        <p:spPr>
          <a:xfrm>
            <a:off x="873408" y="413690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Deduction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BE76AB7-FDA7-5E41-B5C4-4637352A25AC}"/>
              </a:ext>
            </a:extLst>
          </p:cNvPr>
          <p:cNvSpPr txBox="1"/>
          <p:nvPr/>
        </p:nvSpPr>
        <p:spPr>
          <a:xfrm>
            <a:off x="2255986" y="4138267"/>
            <a:ext cx="1079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Induction</a:t>
            </a:r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50B2E131-9321-4E2B-80CC-3B9ABF3268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255914" y="6553200"/>
            <a:ext cx="719811" cy="255462"/>
          </a:xfrm>
        </p:spPr>
        <p:txBody>
          <a:bodyPr/>
          <a:lstStyle/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83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Loss of Offsite Power (LOSP) Example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“</a:t>
            </a:r>
            <a:r>
              <a:rPr lang="en-US" dirty="0" err="1"/>
              <a:t>LOSP</a:t>
            </a:r>
            <a:r>
              <a:rPr lang="en-US" dirty="0"/>
              <a:t> example” will be used as a central example throughout most of the course</a:t>
            </a:r>
          </a:p>
          <a:p>
            <a:r>
              <a:rPr lang="en-US" dirty="0"/>
              <a:t>A system uses offsite power, but has two standby emergency diesel generators (</a:t>
            </a:r>
            <a:r>
              <a:rPr lang="en-US" dirty="0" err="1"/>
              <a:t>EDGs</a:t>
            </a:r>
            <a:r>
              <a:rPr lang="en-US" dirty="0"/>
              <a:t>)</a:t>
            </a:r>
          </a:p>
          <a:p>
            <a:r>
              <a:rPr lang="en-US" dirty="0"/>
              <a:t>Occasionally offsite power is lost (an “initiating event”)</a:t>
            </a:r>
          </a:p>
          <a:p>
            <a:pPr lvl="1"/>
            <a:r>
              <a:rPr lang="en-US" dirty="0"/>
              <a:t>When this happens the </a:t>
            </a:r>
            <a:r>
              <a:rPr lang="en-US" dirty="0" err="1"/>
              <a:t>EDGs</a:t>
            </a:r>
            <a:r>
              <a:rPr lang="en-US" dirty="0"/>
              <a:t> are demanded to start and run</a:t>
            </a:r>
          </a:p>
          <a:p>
            <a:r>
              <a:rPr lang="en-US" dirty="0"/>
              <a:t>The system</a:t>
            </a:r>
          </a:p>
          <a:p>
            <a:pPr lvl="1"/>
            <a:r>
              <a:rPr lang="en-US" dirty="0"/>
              <a:t>Succeeds if either </a:t>
            </a:r>
            <a:r>
              <a:rPr lang="en-US" dirty="0" err="1"/>
              <a:t>EDG</a:t>
            </a:r>
            <a:r>
              <a:rPr lang="en-US" dirty="0"/>
              <a:t> starts and runs for six-hour mission time</a:t>
            </a:r>
          </a:p>
          <a:p>
            <a:pPr lvl="1"/>
            <a:r>
              <a:rPr lang="en-US" dirty="0"/>
              <a:t>Fails otherwise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dirty="0"/>
              <a:t>1-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Concept of a Scenario </a:t>
            </a:r>
            <a:endParaRPr lang="en-US" dirty="0"/>
          </a:p>
        </p:txBody>
      </p:sp>
      <p:sp>
        <p:nvSpPr>
          <p:cNvPr id="259789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Scenario modeling</a:t>
            </a:r>
          </a:p>
          <a:p>
            <a:pPr lvl="1"/>
            <a:r>
              <a:rPr lang="en-US" sz="1800" dirty="0"/>
              <a:t>For each hazard, identify an initiating event and necessary enabling conditions that result in undesired consequences</a:t>
            </a:r>
          </a:p>
          <a:p>
            <a:r>
              <a:rPr lang="en-US" sz="1800" dirty="0"/>
              <a:t>Enabling conditions often involve failure to recognize a hazard or failure to implement controls such as protective barriers</a:t>
            </a:r>
          </a:p>
          <a:p>
            <a:r>
              <a:rPr lang="en-US" sz="1800" dirty="0"/>
              <a:t>Accident scenario is the sequence of events comprised of:</a:t>
            </a:r>
          </a:p>
          <a:p>
            <a:pPr lvl="1"/>
            <a:r>
              <a:rPr lang="en-US" sz="1800" dirty="0"/>
              <a:t>Initiating event + enabling conditions + events that lead to adverse consequences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7620000" cy="2724925"/>
          </a:xfrm>
          <a:prstGeom prst="rect">
            <a:avLst/>
          </a:prstGeom>
          <a:noFill/>
          <a:ln w="254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7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LOSP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PRA will have an event tree representing the scenario</a:t>
            </a:r>
          </a:p>
          <a:p>
            <a:pPr lvl="1"/>
            <a:r>
              <a:rPr lang="en-US"/>
              <a:t>Fault trees will represent the diesel generator failures</a:t>
            </a:r>
          </a:p>
        </p:txBody>
      </p:sp>
      <p:sp>
        <p:nvSpPr>
          <p:cNvPr id="13316" name="Text Box 40"/>
          <p:cNvSpPr txBox="1">
            <a:spLocks noChangeArrowheads="1"/>
          </p:cNvSpPr>
          <p:nvPr/>
        </p:nvSpPr>
        <p:spPr bwMode="auto">
          <a:xfrm>
            <a:off x="457200" y="3810000"/>
            <a:ext cx="1066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Arial" pitchFamily="34" charset="0"/>
                <a:sym typeface="Symbol" pitchFamily="18" charset="2"/>
              </a:rPr>
              <a:t></a:t>
            </a:r>
            <a:r>
              <a:rPr lang="en-US" sz="1600" b="1" baseline="-25000" dirty="0">
                <a:latin typeface="Arial" pitchFamily="34" charset="0"/>
                <a:sym typeface="Symbol" pitchFamily="18" charset="2"/>
              </a:rPr>
              <a:t>LOSP</a:t>
            </a:r>
            <a:endParaRPr lang="en-US" sz="1600" b="1" dirty="0">
              <a:latin typeface="Arial" pitchFamily="34" charset="0"/>
              <a:sym typeface="Symbol" pitchFamily="18" charset="2"/>
            </a:endParaRPr>
          </a:p>
        </p:txBody>
      </p:sp>
      <p:sp>
        <p:nvSpPr>
          <p:cNvPr id="13317" name="Text Box 41"/>
          <p:cNvSpPr txBox="1">
            <a:spLocks noChangeArrowheads="1"/>
          </p:cNvSpPr>
          <p:nvPr/>
        </p:nvSpPr>
        <p:spPr bwMode="auto">
          <a:xfrm>
            <a:off x="1752600" y="4343400"/>
            <a:ext cx="68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>
                <a:latin typeface="Arial" pitchFamily="34" charset="0"/>
              </a:rPr>
              <a:t>p</a:t>
            </a:r>
            <a:r>
              <a:rPr lang="en-US" sz="1600" b="1" baseline="-25000" dirty="0" err="1">
                <a:latin typeface="Arial" pitchFamily="34" charset="0"/>
              </a:rPr>
              <a:t>DG</a:t>
            </a:r>
            <a:endParaRPr lang="en-US" sz="1600" b="1" dirty="0">
              <a:latin typeface="Arial" pitchFamily="34" charset="0"/>
            </a:endParaRPr>
          </a:p>
        </p:txBody>
      </p:sp>
      <p:pic>
        <p:nvPicPr>
          <p:cNvPr id="13318" name="Picture 2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0908" y="3733800"/>
            <a:ext cx="612854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9" name="Group 23"/>
          <p:cNvGrpSpPr>
            <a:grpSpLocks noChangeAspect="1"/>
          </p:cNvGrpSpPr>
          <p:nvPr/>
        </p:nvGrpSpPr>
        <p:grpSpPr bwMode="auto">
          <a:xfrm>
            <a:off x="228600" y="2514600"/>
            <a:ext cx="4191000" cy="2090738"/>
            <a:chOff x="2996" y="2234"/>
            <a:chExt cx="5824" cy="2926"/>
          </a:xfrm>
        </p:grpSpPr>
        <p:sp>
          <p:nvSpPr>
            <p:cNvPr id="13320" name="AutoShape 24"/>
            <p:cNvSpPr>
              <a:spLocks noChangeAspect="1" noChangeArrowheads="1"/>
            </p:cNvSpPr>
            <p:nvPr/>
          </p:nvSpPr>
          <p:spPr bwMode="auto">
            <a:xfrm>
              <a:off x="2996" y="2234"/>
              <a:ext cx="5824" cy="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Text Box 25"/>
            <p:cNvSpPr txBox="1">
              <a:spLocks noChangeArrowheads="1"/>
            </p:cNvSpPr>
            <p:nvPr/>
          </p:nvSpPr>
          <p:spPr bwMode="auto">
            <a:xfrm>
              <a:off x="3040" y="3209"/>
              <a:ext cx="1862" cy="696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latin typeface="Arial" pitchFamily="34" charset="0"/>
                </a:rPr>
                <a:t>Loss of</a:t>
              </a:r>
            </a:p>
            <a:p>
              <a:pPr algn="ctr"/>
              <a:r>
                <a:rPr lang="en-US" sz="1400" dirty="0">
                  <a:latin typeface="Arial" pitchFamily="34" charset="0"/>
                </a:rPr>
                <a:t>Offsite Power</a:t>
              </a:r>
              <a:endParaRPr lang="en-US" sz="1400" dirty="0"/>
            </a:p>
          </p:txBody>
        </p:sp>
        <p:sp>
          <p:nvSpPr>
            <p:cNvPr id="13322" name="Line 26"/>
            <p:cNvSpPr>
              <a:spLocks noChangeShapeType="1"/>
            </p:cNvSpPr>
            <p:nvPr/>
          </p:nvSpPr>
          <p:spPr bwMode="auto">
            <a:xfrm>
              <a:off x="3127" y="3906"/>
              <a:ext cx="1839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Line 27"/>
            <p:cNvSpPr>
              <a:spLocks noChangeShapeType="1"/>
            </p:cNvSpPr>
            <p:nvPr/>
          </p:nvSpPr>
          <p:spPr bwMode="auto">
            <a:xfrm flipV="1">
              <a:off x="4966" y="3070"/>
              <a:ext cx="2" cy="167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Line 28"/>
            <p:cNvSpPr>
              <a:spLocks noChangeShapeType="1"/>
            </p:cNvSpPr>
            <p:nvPr/>
          </p:nvSpPr>
          <p:spPr bwMode="auto">
            <a:xfrm>
              <a:off x="4966" y="4742"/>
              <a:ext cx="219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Text Box 29"/>
            <p:cNvSpPr txBox="1">
              <a:spLocks noChangeArrowheads="1"/>
            </p:cNvSpPr>
            <p:nvPr/>
          </p:nvSpPr>
          <p:spPr bwMode="auto">
            <a:xfrm>
              <a:off x="5054" y="4045"/>
              <a:ext cx="2389" cy="696"/>
            </a:xfrm>
            <a:prstGeom prst="rect">
              <a:avLst/>
            </a:prstGeom>
            <a:solidFill>
              <a:srgbClr val="FFCC00">
                <a:alpha val="0"/>
              </a:srgbClr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400" dirty="0">
                  <a:latin typeface="Arial" pitchFamily="34" charset="0"/>
                </a:rPr>
                <a:t>Diesel Generator System </a:t>
              </a:r>
              <a:r>
                <a:rPr lang="en-US" sz="1400" b="1" dirty="0">
                  <a:latin typeface="Arial" pitchFamily="34" charset="0"/>
                </a:rPr>
                <a:t>Failure</a:t>
              </a:r>
              <a:endParaRPr lang="en-US" sz="1400" b="1" dirty="0"/>
            </a:p>
          </p:txBody>
        </p:sp>
        <p:sp>
          <p:nvSpPr>
            <p:cNvPr id="13326" name="Line 30"/>
            <p:cNvSpPr>
              <a:spLocks noChangeShapeType="1"/>
            </p:cNvSpPr>
            <p:nvPr/>
          </p:nvSpPr>
          <p:spPr bwMode="auto">
            <a:xfrm>
              <a:off x="4966" y="3070"/>
              <a:ext cx="2190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Text Box 31"/>
            <p:cNvSpPr txBox="1">
              <a:spLocks noChangeArrowheads="1"/>
            </p:cNvSpPr>
            <p:nvPr/>
          </p:nvSpPr>
          <p:spPr bwMode="auto">
            <a:xfrm>
              <a:off x="5054" y="2373"/>
              <a:ext cx="2284" cy="6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dirty="0">
                  <a:latin typeface="Arial" pitchFamily="34" charset="0"/>
                </a:rPr>
                <a:t>Diesel Generator System </a:t>
              </a:r>
              <a:r>
                <a:rPr lang="en-US" sz="1400" b="1" dirty="0">
                  <a:latin typeface="Arial" pitchFamily="34" charset="0"/>
                </a:rPr>
                <a:t>Success</a:t>
              </a:r>
              <a:endParaRPr lang="en-US" sz="1400" b="1" dirty="0"/>
            </a:p>
          </p:txBody>
        </p:sp>
        <p:sp>
          <p:nvSpPr>
            <p:cNvPr id="13328" name="Oval 32"/>
            <p:cNvSpPr>
              <a:spLocks noChangeArrowheads="1"/>
            </p:cNvSpPr>
            <p:nvPr/>
          </p:nvSpPr>
          <p:spPr bwMode="auto">
            <a:xfrm>
              <a:off x="7506" y="2791"/>
              <a:ext cx="701" cy="697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Oval 33"/>
            <p:cNvSpPr>
              <a:spLocks noChangeArrowheads="1"/>
            </p:cNvSpPr>
            <p:nvPr/>
          </p:nvSpPr>
          <p:spPr bwMode="auto">
            <a:xfrm>
              <a:off x="7725" y="3070"/>
              <a:ext cx="111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0" name="Oval 34"/>
            <p:cNvSpPr>
              <a:spLocks noChangeArrowheads="1"/>
            </p:cNvSpPr>
            <p:nvPr/>
          </p:nvSpPr>
          <p:spPr bwMode="auto">
            <a:xfrm>
              <a:off x="7900" y="3070"/>
              <a:ext cx="110" cy="11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Arc 35"/>
            <p:cNvSpPr>
              <a:spLocks/>
            </p:cNvSpPr>
            <p:nvPr/>
          </p:nvSpPr>
          <p:spPr bwMode="auto">
            <a:xfrm rot="8215308">
              <a:off x="7643" y="2945"/>
              <a:ext cx="408" cy="449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Oval 36"/>
            <p:cNvSpPr>
              <a:spLocks noChangeArrowheads="1"/>
            </p:cNvSpPr>
            <p:nvPr/>
          </p:nvSpPr>
          <p:spPr bwMode="auto">
            <a:xfrm>
              <a:off x="7550" y="4324"/>
              <a:ext cx="701" cy="697"/>
            </a:xfrm>
            <a:prstGeom prst="ellipse">
              <a:avLst/>
            </a:prstGeom>
            <a:solidFill>
              <a:srgbClr val="FF505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Oval 37"/>
            <p:cNvSpPr>
              <a:spLocks noChangeArrowheads="1"/>
            </p:cNvSpPr>
            <p:nvPr/>
          </p:nvSpPr>
          <p:spPr bwMode="auto">
            <a:xfrm>
              <a:off x="7769" y="4603"/>
              <a:ext cx="111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Oval 38"/>
            <p:cNvSpPr>
              <a:spLocks noChangeArrowheads="1"/>
            </p:cNvSpPr>
            <p:nvPr/>
          </p:nvSpPr>
          <p:spPr bwMode="auto">
            <a:xfrm>
              <a:off x="7944" y="4603"/>
              <a:ext cx="112" cy="113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Arc 39"/>
            <p:cNvSpPr>
              <a:spLocks/>
            </p:cNvSpPr>
            <p:nvPr/>
          </p:nvSpPr>
          <p:spPr bwMode="auto">
            <a:xfrm rot="-2753454">
              <a:off x="7778" y="4740"/>
              <a:ext cx="278" cy="306"/>
            </a:xfrm>
            <a:custGeom>
              <a:avLst/>
              <a:gdLst>
                <a:gd name="T0" fmla="*/ 0 w 20890"/>
                <a:gd name="T1" fmla="*/ 0 h 21428"/>
                <a:gd name="T2" fmla="*/ 0 w 20890"/>
                <a:gd name="T3" fmla="*/ 0 h 21428"/>
                <a:gd name="T4" fmla="*/ 0 w 20890"/>
                <a:gd name="T5" fmla="*/ 0 h 21428"/>
                <a:gd name="T6" fmla="*/ 0 60000 65536"/>
                <a:gd name="T7" fmla="*/ 0 60000 65536"/>
                <a:gd name="T8" fmla="*/ 0 60000 65536"/>
                <a:gd name="T9" fmla="*/ 0 w 20890"/>
                <a:gd name="T10" fmla="*/ 0 h 21428"/>
                <a:gd name="T11" fmla="*/ 20890 w 20890"/>
                <a:gd name="T12" fmla="*/ 21428 h 214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890" h="21428" fill="none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</a:path>
                <a:path w="20890" h="21428" stroke="0" extrusionOk="0">
                  <a:moveTo>
                    <a:pt x="2723" y="0"/>
                  </a:moveTo>
                  <a:cubicBezTo>
                    <a:pt x="11461" y="1111"/>
                    <a:pt x="18649" y="7416"/>
                    <a:pt x="20889" y="15935"/>
                  </a:cubicBezTo>
                  <a:lnTo>
                    <a:pt x="0" y="21428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83EDA4E7-F559-42C1-86AC-615BBD68DFAB}"/>
              </a:ext>
            </a:extLst>
          </p:cNvPr>
          <p:cNvSpPr txBox="1">
            <a:spLocks/>
          </p:cNvSpPr>
          <p:nvPr/>
        </p:nvSpPr>
        <p:spPr bwMode="auto">
          <a:xfrm>
            <a:off x="8408314" y="6705600"/>
            <a:ext cx="719811" cy="25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89DD3-2041-465B-B62A-D0326A56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58843-01BD-4951-8701-4F48C98DE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613" y="1598613"/>
            <a:ext cx="8231187" cy="1122104"/>
          </a:xfrm>
        </p:spPr>
        <p:txBody>
          <a:bodyPr/>
          <a:lstStyle/>
          <a:p>
            <a:r>
              <a:rPr lang="en-US" dirty="0"/>
              <a:t>A Cut Set is a path to an outcome (usually we’re interested in failure)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LOSP AND DG-A-FTS AND DG-B-FTR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0CEE4-482D-4F63-AF95-753629D82F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25">
            <a:extLst>
              <a:ext uri="{FF2B5EF4-FFF2-40B4-BE49-F238E27FC236}">
                <a16:creationId xmlns:a16="http://schemas.microsoft.com/office/drawing/2014/main" id="{755CAAFA-75BC-45B2-9092-DB2400BFF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5613" y="3039256"/>
            <a:ext cx="8312242" cy="351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F5574294-11B6-4D95-9FA3-AD11CAD01A13}"/>
              </a:ext>
            </a:extLst>
          </p:cNvPr>
          <p:cNvCxnSpPr>
            <a:cxnSpLocks/>
          </p:cNvCxnSpPr>
          <p:nvPr/>
        </p:nvCxnSpPr>
        <p:spPr bwMode="auto">
          <a:xfrm rot="5400000" flipH="1" flipV="1">
            <a:off x="1146750" y="2990539"/>
            <a:ext cx="3215388" cy="2675747"/>
          </a:xfrm>
          <a:prstGeom prst="curvedConnector3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Connector: Curved 13">
            <a:extLst>
              <a:ext uri="{FF2B5EF4-FFF2-40B4-BE49-F238E27FC236}">
                <a16:creationId xmlns:a16="http://schemas.microsoft.com/office/drawing/2014/main" id="{7840298A-B916-4A5C-90B3-22003720D067}"/>
              </a:ext>
            </a:extLst>
          </p:cNvPr>
          <p:cNvCxnSpPr/>
          <p:nvPr/>
        </p:nvCxnSpPr>
        <p:spPr bwMode="auto">
          <a:xfrm rot="16200000" flipV="1">
            <a:off x="4658195" y="2896852"/>
            <a:ext cx="3215389" cy="2863121"/>
          </a:xfrm>
          <a:prstGeom prst="curvedConnector3">
            <a:avLst/>
          </a:prstGeom>
          <a:solidFill>
            <a:schemeClr val="accent1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33488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Minimal Cut Sets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LOSP AND DG-A-FTS AND DG-B-FTS	or</a:t>
            </a:r>
          </a:p>
          <a:p>
            <a:pPr marL="0" indent="0">
              <a:buNone/>
            </a:pPr>
            <a:r>
              <a:rPr lang="en-US" dirty="0"/>
              <a:t>LOSP AND DG-A-FTS AND DG-B-FTR	or</a:t>
            </a:r>
          </a:p>
          <a:p>
            <a:pPr marL="0" indent="0">
              <a:buNone/>
            </a:pPr>
            <a:r>
              <a:rPr lang="en-US" dirty="0"/>
              <a:t>LOSP AND DG-A-FTR AND DG-B-FTS	or</a:t>
            </a:r>
          </a:p>
          <a:p>
            <a:pPr marL="0" indent="0">
              <a:buNone/>
            </a:pPr>
            <a:r>
              <a:rPr lang="en-US" dirty="0"/>
              <a:t>LOSP AND DG-A-FTR AND DG-B-FTR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Recovery of Offsite Power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Core damage can be averted if offsite power is recovered</a:t>
            </a:r>
          </a:p>
          <a:p>
            <a:r>
              <a:rPr lang="en-US" dirty="0"/>
              <a:t>Assume traditional engineering analysis shows…</a:t>
            </a:r>
          </a:p>
          <a:p>
            <a:pPr lvl="1"/>
            <a:r>
              <a:rPr lang="en-US" dirty="0"/>
              <a:t>Recovery must occur by six hours to avert core damage</a:t>
            </a:r>
          </a:p>
          <a:p>
            <a:r>
              <a:rPr lang="en-US" dirty="0"/>
              <a:t>Append </a:t>
            </a:r>
            <a:r>
              <a:rPr lang="en-US" dirty="0" err="1"/>
              <a:t>nonrecovery</a:t>
            </a:r>
            <a:r>
              <a:rPr lang="en-US" dirty="0"/>
              <a:t> event to minimal cut sets</a:t>
            </a:r>
          </a:p>
          <a:p>
            <a:pPr lvl="1"/>
            <a:r>
              <a:rPr lang="en-US" dirty="0"/>
              <a:t>This represents probability that offsite power is </a:t>
            </a:r>
            <a:r>
              <a:rPr lang="en-US" b="1" dirty="0"/>
              <a:t>not</a:t>
            </a:r>
            <a:r>
              <a:rPr lang="en-US" dirty="0"/>
              <a:t> recovered within six hours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Instructors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598613"/>
            <a:ext cx="6591066" cy="4524375"/>
          </a:xfrm>
        </p:spPr>
        <p:txBody>
          <a:bodyPr/>
          <a:lstStyle/>
          <a:p>
            <a:r>
              <a:rPr lang="en-US" dirty="0"/>
              <a:t>Dr. Curtis Smith</a:t>
            </a:r>
          </a:p>
          <a:p>
            <a:pPr lvl="1"/>
            <a:r>
              <a:rPr lang="en-US" dirty="0"/>
              <a:t>Director for the Idaho National Laboratory Nuclear Safety and Regulatory Research Division. Lead of the Risk Informed Safety Analysis (RISA) under the DOE Light Water Reactor Sustainability Program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Dr. Diego </a:t>
            </a:r>
            <a:r>
              <a:rPr lang="en-US" dirty="0" err="1"/>
              <a:t>Mandelli</a:t>
            </a:r>
            <a:endParaRPr lang="en-US" dirty="0"/>
          </a:p>
          <a:p>
            <a:pPr lvl="1"/>
            <a:r>
              <a:rPr lang="en-US" dirty="0"/>
              <a:t>Research emphasis on PRA methodologies that combine system simulators and stochastic methods, data mining and machine learning methods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Kurt Vedros</a:t>
            </a:r>
          </a:p>
          <a:p>
            <a:pPr lvl="1"/>
            <a:r>
              <a:rPr lang="en-US" dirty="0"/>
              <a:t>Research emphasis on Bayesian parameter estimation, population variability, SPAR model development in various projects, external events, and electrical grid resiliency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5159DD-BDD1-45EC-B80D-7E1D445590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679" y="5176412"/>
            <a:ext cx="1088081" cy="1632250"/>
          </a:xfrm>
          <a:prstGeom prst="rect">
            <a:avLst/>
          </a:prstGeom>
        </p:spPr>
      </p:pic>
      <p:pic>
        <p:nvPicPr>
          <p:cNvPr id="7" name="Picture 6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79407161-4ACC-CA46-86CB-5A011824EA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679" y="3353595"/>
            <a:ext cx="1088081" cy="1564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8A27FA9-3E6E-8449-A4F0-ADD6C7D3D8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679" y="1514700"/>
            <a:ext cx="1088081" cy="163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973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Recovered Cut Sets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LOSP AND DG-A-FTS AND DG-B-FTS AND </a:t>
            </a:r>
            <a:r>
              <a:rPr lang="en-US" b="1" dirty="0"/>
              <a:t>OSP-NONREC</a:t>
            </a:r>
            <a:r>
              <a:rPr lang="en-US" dirty="0"/>
              <a:t>	or</a:t>
            </a:r>
          </a:p>
          <a:p>
            <a:pPr marL="0" indent="0">
              <a:buNone/>
            </a:pPr>
            <a:r>
              <a:rPr lang="en-US" dirty="0"/>
              <a:t>LOSP AND DG-A-FTS AND DG-B-FTR AND </a:t>
            </a:r>
            <a:r>
              <a:rPr lang="en-US" b="1" dirty="0"/>
              <a:t>OSP-NONREC</a:t>
            </a:r>
            <a:r>
              <a:rPr lang="en-US" dirty="0"/>
              <a:t>	or</a:t>
            </a:r>
          </a:p>
          <a:p>
            <a:pPr marL="0" indent="0">
              <a:buNone/>
            </a:pPr>
            <a:r>
              <a:rPr lang="en-US" dirty="0"/>
              <a:t>LOSP AND DG-A-FTR AND DG-B-FTS AND </a:t>
            </a:r>
            <a:r>
              <a:rPr lang="en-US" b="1" dirty="0"/>
              <a:t>OSP-NONREC</a:t>
            </a:r>
            <a:r>
              <a:rPr lang="en-US" dirty="0"/>
              <a:t>	or</a:t>
            </a:r>
          </a:p>
          <a:p>
            <a:pPr marL="0" indent="0">
              <a:buNone/>
            </a:pPr>
            <a:r>
              <a:rPr lang="en-US" dirty="0"/>
              <a:t>LOSP AND DG-A-FTR AND DG-B-FTR AND </a:t>
            </a:r>
            <a:r>
              <a:rPr lang="en-US" b="1" dirty="0"/>
              <a:t>OSP-NONREC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“Real” PRA Cut Sets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“real” PRA may have additional terms not considered in this class</a:t>
            </a:r>
          </a:p>
          <a:p>
            <a:pPr lvl="1"/>
            <a:r>
              <a:rPr lang="en-US" b="1" dirty="0"/>
              <a:t>Common Cause Failure</a:t>
            </a:r>
          </a:p>
          <a:p>
            <a:pPr lvl="1"/>
            <a:r>
              <a:rPr lang="en-US" b="1" dirty="0"/>
              <a:t>Unavailability</a:t>
            </a:r>
            <a:r>
              <a:rPr lang="en-US" dirty="0"/>
              <a:t> of the component (e.g., out for test or maintenance activities)</a:t>
            </a:r>
          </a:p>
          <a:p>
            <a:pPr lvl="1"/>
            <a:r>
              <a:rPr lang="en-US" b="1" dirty="0"/>
              <a:t>Human reliability</a:t>
            </a:r>
          </a:p>
          <a:p>
            <a:pPr lvl="1"/>
            <a:r>
              <a:rPr lang="en-US" b="1" dirty="0"/>
              <a:t>Component recoveries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468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Dedication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“probability and stats”  course was developed by Dr. Dana Kelly in the 1990s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dedicate this course to his memory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One of Dana’s mantras (taken from the Copenhagen interpretation of quantum physics) was “Shut up and calculate!”  We embrace this approach in this class…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4497" y="2828616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Bayesian Inference in Risk Assessment (P-102)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Section 1:  Course Topics</a:t>
            </a:r>
          </a:p>
          <a:p>
            <a:r>
              <a:rPr lang="en-US" dirty="0"/>
              <a:t>Section 2:  Review of Basic Probability Calculations</a:t>
            </a:r>
          </a:p>
          <a:p>
            <a:r>
              <a:rPr lang="en-US" dirty="0"/>
              <a:t>Section 3:  Introduction to Bayesian Inference</a:t>
            </a:r>
          </a:p>
          <a:p>
            <a:r>
              <a:rPr lang="en-US" dirty="0"/>
              <a:t>Section 4:  Introduction to Monte Carlo Sampling</a:t>
            </a:r>
          </a:p>
          <a:p>
            <a:r>
              <a:rPr lang="en-US" dirty="0"/>
              <a:t>Section 5:  Uncertainty Propagation in Risk Assessment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Let us discuss the information in these sections…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1:  Course Topics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“stats” course, P-102, comprises three sections</a:t>
            </a:r>
          </a:p>
          <a:p>
            <a:pPr lvl="1"/>
            <a:r>
              <a:rPr lang="en-US" dirty="0"/>
              <a:t>Review of basic probability calculations</a:t>
            </a:r>
          </a:p>
          <a:p>
            <a:pPr lvl="2"/>
            <a:r>
              <a:rPr lang="en-US" dirty="0"/>
              <a:t>Things you should already know, so we will just remind you of them</a:t>
            </a:r>
          </a:p>
          <a:p>
            <a:pPr lvl="1"/>
            <a:r>
              <a:rPr lang="en-US" dirty="0"/>
              <a:t>Basic Bayesian statistical inference</a:t>
            </a:r>
          </a:p>
          <a:p>
            <a:pPr lvl="2"/>
            <a:r>
              <a:rPr lang="en-US" dirty="0"/>
              <a:t>We will use Excel to do the math</a:t>
            </a:r>
          </a:p>
          <a:p>
            <a:pPr lvl="3"/>
            <a:r>
              <a:rPr lang="en-US" dirty="0"/>
              <a:t>We will demo another tool for harder problems</a:t>
            </a:r>
          </a:p>
          <a:p>
            <a:pPr lvl="1"/>
            <a:r>
              <a:rPr lang="en-US" dirty="0"/>
              <a:t>Uncertainty propagation in risk assessment</a:t>
            </a:r>
          </a:p>
          <a:p>
            <a:pPr lvl="2"/>
            <a:r>
              <a:rPr lang="en-US" dirty="0"/>
              <a:t>Simple Monte Carlo sampling</a:t>
            </a:r>
          </a:p>
          <a:p>
            <a:pPr lvl="3"/>
            <a:r>
              <a:rPr lang="en-US" dirty="0"/>
              <a:t>Propagation of parameter uncertainty through risk model</a:t>
            </a:r>
          </a:p>
          <a:p>
            <a:pPr lvl="3"/>
            <a:r>
              <a:rPr lang="en-US" dirty="0"/>
              <a:t>We will illustrate this in Excel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2: Review of Probability</a:t>
            </a:r>
            <a:endParaRPr lang="en-US" dirty="0"/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Purpose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Students will review probability axioms and operations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Objectives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Students will be able to calculate results involving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“AND”, “OR”, “NOT” operations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Conditional probabilities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Bayes’ theorem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Discrete and continuous probability distributions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Students will understand the terms mean, variance, standard deviation, percentile, and be able to relate these to particular distributions used in the course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 3: Bayesian Statistical Inference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Purpose</a:t>
            </a:r>
          </a:p>
          <a:p>
            <a:pPr lvl="1"/>
            <a:r>
              <a:rPr lang="en-US" sz="2000" dirty="0"/>
              <a:t>Students will learn subjectivist interpretation of probability, concept of Bayesian updating, and applications to commonly encountered kinds of stochastic models</a:t>
            </a:r>
          </a:p>
          <a:p>
            <a:r>
              <a:rPr lang="en-US" sz="2000" dirty="0"/>
              <a:t>Objectives</a:t>
            </a:r>
          </a:p>
          <a:p>
            <a:pPr lvl="1"/>
            <a:r>
              <a:rPr lang="en-US" sz="2000" dirty="0"/>
              <a:t>Students will learn</a:t>
            </a:r>
          </a:p>
          <a:p>
            <a:pPr lvl="2"/>
            <a:r>
              <a:rPr lang="en-US" sz="1800" dirty="0"/>
              <a:t>Probability interpreted as a quantification of degree of plausibility</a:t>
            </a:r>
          </a:p>
          <a:p>
            <a:pPr lvl="2"/>
            <a:r>
              <a:rPr lang="en-US" sz="1800" dirty="0"/>
              <a:t>Bayesian inference using Excel for</a:t>
            </a:r>
          </a:p>
          <a:p>
            <a:pPr lvl="3"/>
            <a:r>
              <a:rPr lang="en-US" sz="1800" dirty="0"/>
              <a:t>Discrete priors</a:t>
            </a:r>
          </a:p>
          <a:p>
            <a:pPr lvl="3"/>
            <a:r>
              <a:rPr lang="en-US" sz="1800" dirty="0"/>
              <a:t>Conjugate priors for Poisson, binomial, and exponential models</a:t>
            </a:r>
          </a:p>
          <a:p>
            <a:pPr lvl="3"/>
            <a:r>
              <a:rPr lang="en-US" sz="1800" dirty="0"/>
              <a:t>Formal priors for Poisson, binomial, and exponential models</a:t>
            </a:r>
          </a:p>
          <a:p>
            <a:pPr lvl="2"/>
            <a:r>
              <a:rPr lang="en-US" sz="1800" dirty="0"/>
              <a:t>RADS Calculator for conjugate and non-conjugate priors</a:t>
            </a:r>
          </a:p>
          <a:p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Sections 4 and 5: Uncertainty Propagation in Risk Assessment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880911"/>
            <a:ext cx="8231187" cy="4524375"/>
          </a:xfrm>
        </p:spPr>
        <p:txBody>
          <a:bodyPr/>
          <a:lstStyle/>
          <a:p>
            <a:r>
              <a:rPr lang="en-US" dirty="0"/>
              <a:t>Purpose</a:t>
            </a:r>
          </a:p>
          <a:p>
            <a:pPr lvl="1"/>
            <a:r>
              <a:rPr lang="en-US" dirty="0"/>
              <a:t>Students will see an overview of how Bayesian estimates of risk metrics (e.g., core damage frequency) are obtained</a:t>
            </a:r>
          </a:p>
          <a:p>
            <a:r>
              <a:rPr lang="en-US" dirty="0"/>
              <a:t>Objectives</a:t>
            </a:r>
          </a:p>
          <a:p>
            <a:pPr lvl="1"/>
            <a:r>
              <a:rPr lang="en-US" dirty="0"/>
              <a:t>Through examples using Excel, students will learn about</a:t>
            </a:r>
          </a:p>
          <a:p>
            <a:pPr lvl="2"/>
            <a:r>
              <a:rPr lang="en-US" dirty="0"/>
              <a:t>Monte Carlo sampling of distributions</a:t>
            </a:r>
          </a:p>
          <a:p>
            <a:pPr lvl="2"/>
            <a:r>
              <a:rPr lang="en-US" dirty="0"/>
              <a:t>Estimation of a “top event” probability by propagation of distributions through a logic model</a:t>
            </a:r>
          </a:p>
          <a:p>
            <a:pPr lvl="2"/>
            <a:r>
              <a:rPr lang="en-US" dirty="0"/>
              <a:t>Simple Monte Carlo sampling and Latin hypercube sampling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Reference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Handbook of Parameter Estimation for Probabilistic Risk Assessment</a:t>
            </a:r>
            <a:r>
              <a:rPr lang="en-US" dirty="0"/>
              <a:t>, NUREG/CR-6823, September 2003.</a:t>
            </a:r>
          </a:p>
          <a:p>
            <a:pPr lvl="1"/>
            <a:r>
              <a:rPr lang="en-US" dirty="0"/>
              <a:t>Available on NRC web site at</a:t>
            </a:r>
          </a:p>
          <a:p>
            <a:pPr lvl="1"/>
            <a:r>
              <a:rPr lang="en-US" dirty="0"/>
              <a:t>www.nrc.gov/reading-rm/doc-collections/nuregs/contract/cr6823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en-US" dirty="0"/>
          </a:p>
        </p:txBody>
      </p:sp>
      <p:pic>
        <p:nvPicPr>
          <p:cNvPr id="9220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922588"/>
            <a:ext cx="2198688" cy="3200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1-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FF6FEB2-2A2B-42C0-A0BE-DB6FCB8EBCAE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113</TotalTime>
  <Words>1088</Words>
  <Application>Microsoft Macintosh PowerPoint</Application>
  <PresentationFormat>On-screen Show (4:3)</PresentationFormat>
  <Paragraphs>216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Times New Roman</vt:lpstr>
      <vt:lpstr>Standard_Presentation-2016</vt:lpstr>
      <vt:lpstr>Bayesian Inference in Risk Assessment (P-102)</vt:lpstr>
      <vt:lpstr>Your Instructors</vt:lpstr>
      <vt:lpstr>Dedication</vt:lpstr>
      <vt:lpstr>Bayesian Inference in Risk Assessment (P-102)</vt:lpstr>
      <vt:lpstr>Section 1:  Course Topics</vt:lpstr>
      <vt:lpstr>Section 2: Review of Probability</vt:lpstr>
      <vt:lpstr>Section 3: Bayesian Statistical Inference</vt:lpstr>
      <vt:lpstr>Sections 4 and 5: Uncertainty Propagation in Risk Assessment</vt:lpstr>
      <vt:lpstr>Course Reference</vt:lpstr>
      <vt:lpstr>Supplemental Reference</vt:lpstr>
      <vt:lpstr>Supplemental Reference</vt:lpstr>
      <vt:lpstr>P-102 from 10,000 ft (± 2,000 ft)</vt:lpstr>
      <vt:lpstr>P-102 from 10,000 ft (± 2,000 ft)</vt:lpstr>
      <vt:lpstr>Loss of Offsite Power (LOSP) Example</vt:lpstr>
      <vt:lpstr>The Concept of a Scenario </vt:lpstr>
      <vt:lpstr>LOSP Example</vt:lpstr>
      <vt:lpstr>Cut Sets</vt:lpstr>
      <vt:lpstr>The Minimal Cut Sets</vt:lpstr>
      <vt:lpstr>Recovery of Offsite Power</vt:lpstr>
      <vt:lpstr>Recovered Cut Sets</vt:lpstr>
      <vt:lpstr>“Real” PRA Cut Sets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23</cp:revision>
  <dcterms:created xsi:type="dcterms:W3CDTF">2016-09-09T18:28:57Z</dcterms:created>
  <dcterms:modified xsi:type="dcterms:W3CDTF">2019-07-25T15:19:37Z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