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32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AB049-B8BA-4476-A16A-67F3B6020868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EC58A-54EB-4E65-8A3E-BCAC78FFB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11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110BF1-84B5-4898-AE92-1D0DCE7F4D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735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B0CEA-7DD5-423B-9193-507416FB97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364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CB0CEA-7DD5-423B-9193-507416FB97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0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8E2CE4-FA14-4D61-B8F6-E659E7D6C0B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49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9EEAB4-B728-48C2-8ACE-958B61F273E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308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17A33A-5211-4236-8195-7D466D6D6FA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98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96BDB-96B3-46B7-A768-70638B6C1E7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84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49E777-7216-42D6-853D-F508D17F18E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04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8BDFE-50A7-4034-8E72-D0A0CA6020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64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8C5932-9513-429D-9281-152E859C150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500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BF68CE-7C11-4E9E-B019-4F984D4F088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8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18E293-0F10-447A-82EC-B844AB95581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259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A89417-4852-4467-8808-19B9549DBB8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863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62A077-4292-48C8-954A-F6E673F4EB9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964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C1920-8D36-4E29-A3C7-FC646FC0E25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8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51EF3D-D411-4C7B-A3C4-BEEC70DB0F1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039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1F9D10-A853-4330-9DF5-1B5A66AD61F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768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F1E72C-8436-4094-9D48-01BC291291E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AB51D-279A-47B4-B139-A43F289CDC0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456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6A95A-0FF0-46FF-B871-3088636C84A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3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6A9FFA-67EF-41B7-A849-71E0707601B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0978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A5F37A-07D3-421A-A9AF-0357DD15B2F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42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5EC73A-F141-4AAF-AE69-E0AFA027B7C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9350" y="669925"/>
            <a:ext cx="4560888" cy="342106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14825"/>
            <a:ext cx="5070475" cy="4092575"/>
          </a:xfrm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905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6AA8F-60B3-473D-9FBC-828592638E3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/>
              <a:t>We do not treat common-cause failure in this class.  It is covered in the later System Modeling class.</a:t>
            </a:r>
          </a:p>
        </p:txBody>
      </p:sp>
    </p:spTree>
    <p:extLst>
      <p:ext uri="{BB962C8B-B14F-4D97-AF65-F5344CB8AC3E}">
        <p14:creationId xmlns:p14="http://schemas.microsoft.com/office/powerpoint/2010/main" val="3916296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98352" y="6553200"/>
            <a:ext cx="677373" cy="184666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111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8712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98352" y="6553200"/>
            <a:ext cx="67737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en-US" dirty="0"/>
              <a:t>5-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0767" y="886819"/>
            <a:ext cx="8126412" cy="9096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Section 5:  Uncertainty Propagation in Risk Assessment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3779" y="2101256"/>
            <a:ext cx="8145463" cy="4116388"/>
          </a:xfrm>
        </p:spPr>
        <p:txBody>
          <a:bodyPr/>
          <a:lstStyle/>
          <a:p>
            <a:r>
              <a:rPr lang="en-US" sz="2000" dirty="0"/>
              <a:t>Purpose</a:t>
            </a:r>
          </a:p>
          <a:p>
            <a:pPr lvl="1"/>
            <a:r>
              <a:rPr lang="en-US" sz="2000" dirty="0"/>
              <a:t>Illustrate, using Excel, how epistemic uncertainties in parameters are propagated through PRA models to obtain Bayesian estimates of risk metrics</a:t>
            </a:r>
          </a:p>
          <a:p>
            <a:r>
              <a:rPr lang="en-US" sz="2000" dirty="0"/>
              <a:t>Objectives</a:t>
            </a:r>
          </a:p>
          <a:p>
            <a:pPr lvl="1"/>
            <a:r>
              <a:rPr lang="en-US" sz="2000" dirty="0"/>
              <a:t>Through examples using Excel, students will learn about</a:t>
            </a:r>
          </a:p>
          <a:p>
            <a:pPr lvl="2"/>
            <a:r>
              <a:rPr lang="en-US" sz="2000" dirty="0"/>
              <a:t>Monte Carlo sampling from distributions</a:t>
            </a:r>
          </a:p>
          <a:p>
            <a:pPr lvl="2"/>
            <a:r>
              <a:rPr lang="en-US" sz="2000" dirty="0"/>
              <a:t>Estimation of a “top event” probability or sequence frequency by propagation of distributions through a logic model</a:t>
            </a:r>
          </a:p>
          <a:p>
            <a:pPr lvl="2"/>
            <a:r>
              <a:rPr lang="en-US" sz="2000" dirty="0"/>
              <a:t>Simple Monte Carlo sampling and Latin Hypercube sampling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1031544"/>
            <a:ext cx="8126412" cy="757237"/>
          </a:xfrm>
        </p:spPr>
        <p:txBody>
          <a:bodyPr/>
          <a:lstStyle/>
          <a:p>
            <a:r>
              <a:rPr lang="en-US" dirty="0"/>
              <a:t>Minimal Cut Sets in LOSP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657213"/>
            <a:ext cx="7929562" cy="4116388"/>
          </a:xfrm>
        </p:spPr>
        <p:txBody>
          <a:bodyPr/>
          <a:lstStyle/>
          <a:p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SBO</a:t>
            </a:r>
            <a:r>
              <a:rPr lang="en-US" sz="2000" dirty="0">
                <a:cs typeface="Arial" charset="0"/>
              </a:rPr>
              <a:t> = 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LOSP</a:t>
            </a:r>
            <a:r>
              <a:rPr lang="en-US" sz="2000" dirty="0">
                <a:cs typeface="Arial" charset="0"/>
              </a:rPr>
              <a:t> × Pr[EDG system fails]</a:t>
            </a:r>
          </a:p>
          <a:p>
            <a:r>
              <a:rPr lang="en-US" sz="2000" dirty="0">
                <a:cs typeface="Arial" charset="0"/>
              </a:rPr>
              <a:t>Pr[EDG system fails]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= Pr[(FTS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FTS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 or 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		or (FTS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A </a:t>
            </a:r>
            <a:r>
              <a:rPr lang="en-US" sz="2000" dirty="0">
                <a:cs typeface="Arial" charset="0"/>
              </a:rPr>
              <a:t>) or (FTR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)]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</a:t>
            </a:r>
            <a:r>
              <a:rPr lang="en-US" sz="2000" dirty="0">
                <a:cs typeface="Arial" charset="0"/>
                <a:sym typeface="Symbol" pitchFamily="18" charset="2"/>
              </a:rPr>
              <a:t></a:t>
            </a:r>
            <a:r>
              <a:rPr lang="en-US" sz="2000" dirty="0">
                <a:cs typeface="Arial" charset="0"/>
              </a:rPr>
              <a:t> Pr(FTS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FTS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 + Pr(FTS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	+ Pr(FTS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A </a:t>
            </a:r>
            <a:r>
              <a:rPr lang="en-US" sz="2000" dirty="0">
                <a:cs typeface="Arial" charset="0"/>
              </a:rPr>
              <a:t>) + Pr(FTR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 and FTR</a:t>
            </a:r>
            <a:r>
              <a:rPr lang="en-US" sz="2000" baseline="-25000" dirty="0">
                <a:cs typeface="Arial" charset="0"/>
              </a:rPr>
              <a:t>B </a:t>
            </a:r>
            <a:r>
              <a:rPr lang="en-US" sz="2000" dirty="0">
                <a:cs typeface="Arial" charset="0"/>
              </a:rPr>
              <a:t>)</a:t>
            </a:r>
          </a:p>
          <a:p>
            <a:pPr lvl="1">
              <a:buNone/>
            </a:pPr>
            <a:endParaRPr lang="en-US" sz="2000" dirty="0">
              <a:cs typeface="Arial" charset="0"/>
            </a:endParaRPr>
          </a:p>
          <a:p>
            <a:pPr lvl="1"/>
            <a:r>
              <a:rPr lang="en-US" sz="2000" dirty="0">
                <a:cs typeface="Arial" charset="0"/>
              </a:rPr>
              <a:t>Using rare event approximation, Pr[EDG system fails]: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= Pr(FTS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)×Pr(FTS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) + Pr(FTS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)×Pr(FTR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)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	+ Pr(FTS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)×Pr(FTR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) + Pr(FTR</a:t>
            </a:r>
            <a:r>
              <a:rPr lang="en-US" sz="2000" baseline="-25000" dirty="0">
                <a:cs typeface="Arial" charset="0"/>
              </a:rPr>
              <a:t>A</a:t>
            </a:r>
            <a:r>
              <a:rPr lang="en-US" sz="2000" dirty="0">
                <a:cs typeface="Arial" charset="0"/>
              </a:rPr>
              <a:t>)×Pr(FTR</a:t>
            </a:r>
            <a:r>
              <a:rPr lang="en-US" sz="2000" baseline="-25000" dirty="0">
                <a:cs typeface="Arial" charset="0"/>
              </a:rPr>
              <a:t>B</a:t>
            </a:r>
            <a:r>
              <a:rPr lang="en-US" sz="2000" dirty="0">
                <a:cs typeface="Arial" charset="0"/>
              </a:rPr>
              <a:t>)</a:t>
            </a:r>
          </a:p>
          <a:p>
            <a:pPr lvl="1">
              <a:buFontTx/>
              <a:buNone/>
            </a:pPr>
            <a:r>
              <a:rPr lang="en-US" sz="2000" dirty="0">
                <a:cs typeface="Arial" charset="0"/>
              </a:rPr>
              <a:t>		assuming EDGs A and B fail independently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84188" y="1024966"/>
            <a:ext cx="8126412" cy="757237"/>
          </a:xfrm>
        </p:spPr>
        <p:txBody>
          <a:bodyPr/>
          <a:lstStyle/>
          <a:p>
            <a:r>
              <a:rPr lang="en-US" dirty="0"/>
              <a:t>Minimal Cut Sets in LOSP Example</a:t>
            </a:r>
          </a:p>
        </p:txBody>
      </p:sp>
      <p:sp>
        <p:nvSpPr>
          <p:cNvPr id="205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82203"/>
            <a:ext cx="8839200" cy="4495800"/>
          </a:xfrm>
        </p:spPr>
        <p:txBody>
          <a:bodyPr/>
          <a:lstStyle/>
          <a:p>
            <a:r>
              <a:rPr lang="en-US" dirty="0">
                <a:cs typeface="Arial" charset="0"/>
              </a:rPr>
              <a:t>Generic forms for basic event probabilities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Demand Based uses probability of failure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err="1">
                <a:cs typeface="Arial" charset="0"/>
              </a:rPr>
              <a:t>Pr</a:t>
            </a:r>
            <a:r>
              <a:rPr lang="en-US" dirty="0">
                <a:cs typeface="Arial" charset="0"/>
              </a:rPr>
              <a:t>(FTS) = </a:t>
            </a:r>
            <a:r>
              <a:rPr lang="en-US" dirty="0" err="1">
                <a:cs typeface="Arial" charset="0"/>
              </a:rPr>
              <a:t>p</a:t>
            </a:r>
            <a:r>
              <a:rPr lang="en-US" baseline="-25000" dirty="0" err="1">
                <a:cs typeface="Arial" charset="0"/>
              </a:rPr>
              <a:t>FTS</a:t>
            </a:r>
            <a:endParaRPr lang="en-US" dirty="0">
              <a:cs typeface="Arial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Rate Based requires rate * mission time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err="1">
                <a:cs typeface="Arial" charset="0"/>
              </a:rPr>
              <a:t>Pr</a:t>
            </a:r>
            <a:r>
              <a:rPr lang="en-US" dirty="0">
                <a:cs typeface="Arial" charset="0"/>
              </a:rPr>
              <a:t>(FTR) = 1 –                    </a:t>
            </a:r>
            <a:r>
              <a:rPr lang="en-US" dirty="0">
                <a:cs typeface="Arial" charset="0"/>
                <a:sym typeface="Symbol" pitchFamily="18" charset="2"/>
              </a:rPr>
              <a:t>≈ </a:t>
            </a:r>
            <a:r>
              <a:rPr lang="el-GR" dirty="0">
                <a:cs typeface="Arial" charset="0"/>
                <a:sym typeface="Symbol" pitchFamily="18" charset="2"/>
              </a:rPr>
              <a:t></a:t>
            </a:r>
            <a:r>
              <a:rPr lang="en-US" baseline="-25000" dirty="0" err="1">
                <a:cs typeface="Arial" charset="0"/>
                <a:sym typeface="Symbol" pitchFamily="18" charset="2"/>
              </a:rPr>
              <a:t>FTR</a:t>
            </a:r>
            <a:r>
              <a:rPr lang="en-US" dirty="0" err="1">
                <a:cs typeface="Arial" charset="0"/>
                <a:sym typeface="Symbol" pitchFamily="18" charset="2"/>
              </a:rPr>
              <a:t>t</a:t>
            </a:r>
            <a:r>
              <a:rPr lang="en-US" baseline="-25000" dirty="0" err="1">
                <a:cs typeface="Arial" charset="0"/>
                <a:sym typeface="Symbol" pitchFamily="18" charset="2"/>
              </a:rPr>
              <a:t>mission</a:t>
            </a:r>
            <a:endParaRPr lang="en-US" dirty="0">
              <a:cs typeface="Arial" charset="0"/>
              <a:sym typeface="Symbol" pitchFamily="18" charset="2"/>
            </a:endParaRPr>
          </a:p>
          <a:p>
            <a:endParaRPr lang="en-US" dirty="0">
              <a:cs typeface="Arial" charset="0"/>
            </a:endParaRPr>
          </a:p>
          <a:p>
            <a:r>
              <a:rPr lang="en-US" dirty="0">
                <a:cs typeface="Arial" charset="0"/>
              </a:rPr>
              <a:t>Component probabilities are updated ~ every two years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NUREG/CR-6928, Industry Average Parameter Estimates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http://nrcoe.inel.gov/resultsdb/AvgPerf/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cs typeface="Arial" charset="0"/>
            </a:endParaRPr>
          </a:p>
        </p:txBody>
      </p:sp>
      <p:graphicFrame>
        <p:nvGraphicFramePr>
          <p:cNvPr id="2050" name="Object 102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04443307"/>
              </p:ext>
            </p:extLst>
          </p:nvPr>
        </p:nvGraphicFramePr>
        <p:xfrm>
          <a:off x="3072120" y="2954258"/>
          <a:ext cx="129857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583920" imgH="203040" progId="Equation.3">
                  <p:embed/>
                </p:oleObj>
              </mc:Choice>
              <mc:Fallback>
                <p:oleObj name="Equation" r:id="rId4" imgW="5839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2120" y="2954258"/>
                        <a:ext cx="1298575" cy="436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38139" y="995363"/>
            <a:ext cx="8126412" cy="757237"/>
          </a:xfrm>
        </p:spPr>
        <p:txBody>
          <a:bodyPr/>
          <a:lstStyle/>
          <a:p>
            <a:r>
              <a:rPr lang="en-US" dirty="0"/>
              <a:t>Minimal Cut Sets in LOSP Example</a:t>
            </a:r>
          </a:p>
        </p:txBody>
      </p:sp>
      <p:sp>
        <p:nvSpPr>
          <p:cNvPr id="205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90747"/>
            <a:ext cx="8839200" cy="4495800"/>
          </a:xfrm>
        </p:spPr>
        <p:txBody>
          <a:bodyPr/>
          <a:lstStyle/>
          <a:p>
            <a:r>
              <a:rPr lang="en-US" dirty="0" err="1">
                <a:cs typeface="Arial" charset="0"/>
              </a:rPr>
              <a:t>Pr</a:t>
            </a:r>
            <a:r>
              <a:rPr lang="en-US" dirty="0">
                <a:cs typeface="Arial" charset="0"/>
              </a:rPr>
              <a:t>(FTS</a:t>
            </a:r>
            <a:r>
              <a:rPr lang="en-US" baseline="-25000" dirty="0">
                <a:cs typeface="Arial" charset="0"/>
              </a:rPr>
              <a:t>A</a:t>
            </a:r>
            <a:r>
              <a:rPr lang="en-US" dirty="0">
                <a:cs typeface="Arial" charset="0"/>
              </a:rPr>
              <a:t>)×</a:t>
            </a:r>
            <a:r>
              <a:rPr lang="en-US" dirty="0" err="1">
                <a:cs typeface="Arial" charset="0"/>
              </a:rPr>
              <a:t>Pr</a:t>
            </a:r>
            <a:r>
              <a:rPr lang="en-US" dirty="0">
                <a:cs typeface="Arial" charset="0"/>
              </a:rPr>
              <a:t>(FTS</a:t>
            </a:r>
            <a:r>
              <a:rPr lang="en-US" baseline="-25000" dirty="0">
                <a:cs typeface="Arial" charset="0"/>
              </a:rPr>
              <a:t>B </a:t>
            </a:r>
            <a:r>
              <a:rPr lang="en-US" dirty="0">
                <a:cs typeface="Arial" charset="0"/>
              </a:rPr>
              <a:t>) = 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p</a:t>
            </a:r>
            <a:r>
              <a:rPr lang="en-US" baseline="-25000" dirty="0">
                <a:cs typeface="Arial" charset="0"/>
              </a:rPr>
              <a:t>FTS</a:t>
            </a:r>
            <a:r>
              <a:rPr lang="en-US" baseline="30000" dirty="0">
                <a:cs typeface="Arial" charset="0"/>
              </a:rPr>
              <a:t>2</a:t>
            </a:r>
            <a:r>
              <a:rPr lang="en-US" dirty="0">
                <a:cs typeface="Arial" charset="0"/>
              </a:rPr>
              <a:t>  ?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cs typeface="Arial" charset="0"/>
              </a:rPr>
              <a:t>one estimated parameter (correlated)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err="1">
                <a:cs typeface="Arial" charset="0"/>
              </a:rPr>
              <a:t>p</a:t>
            </a:r>
            <a:r>
              <a:rPr lang="en-US" baseline="-25000" dirty="0" err="1">
                <a:cs typeface="Arial" charset="0"/>
              </a:rPr>
              <a:t>FTS</a:t>
            </a:r>
            <a:r>
              <a:rPr lang="en-US" baseline="-25000" dirty="0">
                <a:cs typeface="Arial" charset="0"/>
              </a:rPr>
              <a:t>-A </a:t>
            </a:r>
            <a:r>
              <a:rPr lang="en-US" dirty="0">
                <a:cs typeface="Arial" charset="0"/>
              </a:rPr>
              <a:t>×</a:t>
            </a:r>
            <a:r>
              <a:rPr lang="en-US" dirty="0" err="1">
                <a:cs typeface="Arial" charset="0"/>
              </a:rPr>
              <a:t>p</a:t>
            </a:r>
            <a:r>
              <a:rPr lang="en-US" baseline="-25000" dirty="0" err="1">
                <a:cs typeface="Arial" charset="0"/>
              </a:rPr>
              <a:t>FTS</a:t>
            </a:r>
            <a:r>
              <a:rPr lang="en-US" baseline="-25000" dirty="0">
                <a:cs typeface="Arial" charset="0"/>
              </a:rPr>
              <a:t>-B</a:t>
            </a:r>
            <a:r>
              <a:rPr lang="en-US" dirty="0">
                <a:cs typeface="Arial" charset="0"/>
              </a:rPr>
              <a:t>   ?	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cs typeface="Arial" charset="0"/>
              </a:rPr>
              <a:t>two estimated parameters (uncorrelated)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>
              <a:cs typeface="Arial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cs typeface="Arial" charset="0"/>
              </a:rPr>
              <a:t>Note that 100% correlation means the components have the exact same probability of failure. It does not mean that they will fail at the exact same time.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cs typeface="Arial" charset="0"/>
              </a:rPr>
              <a:t>More to come on correlation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778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804" y="939447"/>
            <a:ext cx="8126412" cy="757237"/>
          </a:xfrm>
        </p:spPr>
        <p:txBody>
          <a:bodyPr/>
          <a:lstStyle/>
          <a:p>
            <a:r>
              <a:rPr lang="en-US" dirty="0"/>
              <a:t>Minimal Cut Sets in LOSP Example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70804" y="1861761"/>
            <a:ext cx="8526462" cy="4116388"/>
          </a:xfrm>
        </p:spPr>
        <p:txBody>
          <a:bodyPr/>
          <a:lstStyle/>
          <a:p>
            <a:r>
              <a:rPr lang="en-US" dirty="0"/>
              <a:t>Boolean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“Sets” FTS</a:t>
            </a:r>
            <a:r>
              <a:rPr lang="en-US" baseline="-25000" dirty="0"/>
              <a:t>A</a:t>
            </a:r>
            <a:r>
              <a:rPr lang="en-US" dirty="0"/>
              <a:t> ∩ FTS</a:t>
            </a:r>
            <a:r>
              <a:rPr lang="en-US" baseline="-25000" dirty="0"/>
              <a:t>B</a:t>
            </a:r>
          </a:p>
          <a:p>
            <a:r>
              <a:rPr lang="en-US" dirty="0"/>
              <a:t>Quantify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Independent? </a:t>
            </a:r>
            <a:r>
              <a:rPr lang="en-US" dirty="0">
                <a:sym typeface="Wingdings" panose="05000000000000000000" pitchFamily="2" charset="2"/>
              </a:rPr>
              <a:t> YES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err="1">
                <a:sym typeface="Wingdings" panose="05000000000000000000" pitchFamily="2" charset="2"/>
              </a:rPr>
              <a:t>Pr</a:t>
            </a:r>
            <a:r>
              <a:rPr lang="en-US" dirty="0">
                <a:sym typeface="Wingdings" panose="05000000000000000000" pitchFamily="2" charset="2"/>
              </a:rPr>
              <a:t>(Cut Set) = </a:t>
            </a:r>
            <a:r>
              <a:rPr lang="en-US" dirty="0" err="1">
                <a:sym typeface="Wingdings" panose="05000000000000000000" pitchFamily="2" charset="2"/>
              </a:rPr>
              <a:t>Pr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/>
              <a:t>FTS</a:t>
            </a:r>
            <a:r>
              <a:rPr lang="en-US" baseline="-25000" dirty="0"/>
              <a:t>A</a:t>
            </a:r>
            <a:r>
              <a:rPr lang="en-US" dirty="0"/>
              <a:t>)*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Pr</a:t>
            </a:r>
            <a:r>
              <a:rPr lang="en-US" dirty="0">
                <a:sym typeface="Wingdings" panose="05000000000000000000" pitchFamily="2" charset="2"/>
              </a:rPr>
              <a:t>(</a:t>
            </a:r>
            <a:r>
              <a:rPr lang="en-US" dirty="0"/>
              <a:t>FTS</a:t>
            </a:r>
            <a:r>
              <a:rPr lang="en-US" baseline="-25000" dirty="0"/>
              <a:t>B</a:t>
            </a:r>
            <a:r>
              <a:rPr lang="en-US" dirty="0"/>
              <a:t>)</a:t>
            </a:r>
          </a:p>
          <a:p>
            <a:r>
              <a:rPr lang="en-US" dirty="0"/>
              <a:t>Monte Carlo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P(Cut Set) = P</a:t>
            </a:r>
            <a:r>
              <a:rPr lang="en-US" baseline="-25000" dirty="0"/>
              <a:t>A</a:t>
            </a:r>
            <a:r>
              <a:rPr lang="en-US" dirty="0"/>
              <a:t>*P</a:t>
            </a:r>
            <a:r>
              <a:rPr lang="en-US" baseline="-25000" dirty="0"/>
              <a:t>B </a:t>
            </a:r>
            <a:r>
              <a:rPr lang="en-US" dirty="0"/>
              <a:t>= (P</a:t>
            </a:r>
            <a:r>
              <a:rPr lang="en-US" baseline="-25000" dirty="0"/>
              <a:t>A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31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5613" y="1156191"/>
            <a:ext cx="8231187" cy="377026"/>
          </a:xfrm>
        </p:spPr>
        <p:txBody>
          <a:bodyPr/>
          <a:lstStyle/>
          <a:p>
            <a:r>
              <a:rPr lang="en-US" dirty="0"/>
              <a:t>How Many Distinct Parameters in Example?</a:t>
            </a:r>
          </a:p>
        </p:txBody>
      </p:sp>
      <p:sp>
        <p:nvSpPr>
          <p:cNvPr id="143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827703"/>
            <a:ext cx="8145463" cy="4116388"/>
          </a:xfrm>
        </p:spPr>
        <p:txBody>
          <a:bodyPr/>
          <a:lstStyle/>
          <a:p>
            <a:r>
              <a:rPr lang="en-US" sz="2000"/>
              <a:t>If we distinguish between p</a:t>
            </a:r>
            <a:r>
              <a:rPr lang="en-US" sz="2000" baseline="-25000"/>
              <a:t>FTS-A</a:t>
            </a:r>
            <a:r>
              <a:rPr lang="en-US" sz="2000"/>
              <a:t> and p</a:t>
            </a:r>
            <a:r>
              <a:rPr lang="en-US" sz="2000" baseline="-25000"/>
              <a:t>FTS-B</a:t>
            </a:r>
          </a:p>
          <a:p>
            <a:pPr lvl="1"/>
            <a:r>
              <a:rPr lang="en-US" sz="2000"/>
              <a:t>Assumes that the two p’s differ significantly</a:t>
            </a:r>
          </a:p>
          <a:p>
            <a:pPr lvl="1"/>
            <a:r>
              <a:rPr lang="en-US" sz="2000"/>
              <a:t>Use only data from i</a:t>
            </a:r>
            <a:r>
              <a:rPr lang="en-US" sz="2000" baseline="30000"/>
              <a:t>th</a:t>
            </a:r>
            <a:r>
              <a:rPr lang="en-US" sz="2000"/>
              <a:t>  EDG to estimate p</a:t>
            </a:r>
            <a:r>
              <a:rPr lang="en-US" sz="2000" baseline="-25000"/>
              <a:t>FTS-i</a:t>
            </a:r>
            <a:endParaRPr lang="en-US" sz="2000"/>
          </a:p>
          <a:p>
            <a:pPr lvl="2"/>
            <a:r>
              <a:rPr lang="en-US" sz="2000"/>
              <a:t>Have relatively more uncertainty in each estimate</a:t>
            </a:r>
          </a:p>
          <a:p>
            <a:pPr lvl="2"/>
            <a:r>
              <a:rPr lang="en-US" sz="2000"/>
              <a:t>Same prior for each p</a:t>
            </a:r>
            <a:r>
              <a:rPr lang="en-US" sz="2000" baseline="-25000"/>
              <a:t>FTS-i</a:t>
            </a:r>
            <a:r>
              <a:rPr lang="en-US" sz="2000"/>
              <a:t> ?</a:t>
            </a:r>
            <a:endParaRPr lang="en-US" sz="2000" baseline="-25000"/>
          </a:p>
          <a:p>
            <a:r>
              <a:rPr lang="en-US" sz="2000"/>
              <a:t>If we model only a single p</a:t>
            </a:r>
            <a:r>
              <a:rPr lang="en-US" sz="2000" baseline="-25000"/>
              <a:t>FTS</a:t>
            </a:r>
            <a:endParaRPr lang="en-US" sz="2000"/>
          </a:p>
          <a:p>
            <a:pPr lvl="1"/>
            <a:r>
              <a:rPr lang="en-US" sz="2000"/>
              <a:t>Assumes that the two p’s are nearly equal</a:t>
            </a:r>
          </a:p>
          <a:p>
            <a:pPr lvl="1"/>
            <a:r>
              <a:rPr lang="en-US" sz="2000"/>
              <a:t>Uses data from both EDGs, and generic prior, to estimate the one p</a:t>
            </a:r>
          </a:p>
          <a:p>
            <a:pPr lvl="2"/>
            <a:r>
              <a:rPr lang="en-US" sz="2000"/>
              <a:t>Have relatively less uncertainty in the one estimate</a:t>
            </a:r>
          </a:p>
          <a:p>
            <a:pPr lvl="2"/>
            <a:r>
              <a:rPr lang="en-US" sz="2000"/>
              <a:t>Use generic prior</a:t>
            </a:r>
          </a:p>
          <a:p>
            <a:pPr lvl="1">
              <a:buFontTx/>
              <a:buNone/>
            </a:pPr>
            <a:endParaRPr lang="en-US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2192" y="1123300"/>
            <a:ext cx="8231187" cy="37702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How Many Distinct Parameters in Example?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6179" y="1831541"/>
            <a:ext cx="8145463" cy="4116388"/>
          </a:xfrm>
        </p:spPr>
        <p:txBody>
          <a:bodyPr/>
          <a:lstStyle/>
          <a:p>
            <a:r>
              <a:rPr lang="en-US" sz="2000" dirty="0"/>
              <a:t>If we assign independent Bayes distributions to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-A</a:t>
            </a:r>
            <a:r>
              <a:rPr lang="en-US" sz="2000" dirty="0"/>
              <a:t> and 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-B</a:t>
            </a:r>
            <a:endParaRPr lang="en-US" sz="2000" dirty="0"/>
          </a:p>
          <a:p>
            <a:pPr lvl="1"/>
            <a:r>
              <a:rPr lang="en-US" sz="2000" dirty="0"/>
              <a:t>     E(</a:t>
            </a:r>
            <a:r>
              <a:rPr lang="en-US" sz="2000" dirty="0" err="1"/>
              <a:t>p</a:t>
            </a:r>
            <a:r>
              <a:rPr lang="en-US" sz="2000" baseline="-25000" dirty="0" err="1"/>
              <a:t>FTS-A</a:t>
            </a:r>
            <a:r>
              <a:rPr lang="en-US" sz="2000" dirty="0" err="1">
                <a:cs typeface="Arial" charset="0"/>
              </a:rPr>
              <a:t>×</a:t>
            </a:r>
            <a:r>
              <a:rPr lang="en-US" sz="2000" dirty="0" err="1"/>
              <a:t>p</a:t>
            </a:r>
            <a:r>
              <a:rPr lang="en-US" sz="2000" baseline="-25000" dirty="0" err="1"/>
              <a:t>FTS-B</a:t>
            </a:r>
            <a:r>
              <a:rPr lang="en-US" sz="2000" dirty="0"/>
              <a:t>) =  E(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-A</a:t>
            </a:r>
            <a:r>
              <a:rPr lang="en-US" sz="2000" dirty="0"/>
              <a:t>)</a:t>
            </a:r>
            <a:r>
              <a:rPr lang="en-US" sz="2000" dirty="0">
                <a:cs typeface="Arial" charset="0"/>
              </a:rPr>
              <a:t>×</a:t>
            </a:r>
            <a:r>
              <a:rPr lang="en-US" sz="2000" dirty="0"/>
              <a:t>E(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-B</a:t>
            </a:r>
            <a:r>
              <a:rPr lang="en-US" sz="2000" dirty="0"/>
              <a:t>)</a:t>
            </a:r>
          </a:p>
          <a:p>
            <a:r>
              <a:rPr lang="en-US" sz="2000" dirty="0"/>
              <a:t>If we assign Bayes distribution to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endParaRPr lang="en-US" sz="2000" dirty="0"/>
          </a:p>
          <a:p>
            <a:pPr lvl="1"/>
            <a:r>
              <a:rPr lang="en-US" sz="2000" dirty="0"/>
              <a:t>     E(p</a:t>
            </a:r>
            <a:r>
              <a:rPr lang="en-US" sz="2000" baseline="-25000" dirty="0"/>
              <a:t>FTS</a:t>
            </a:r>
            <a:r>
              <a:rPr lang="en-US" sz="2000" baseline="30000" dirty="0"/>
              <a:t>2</a:t>
            </a:r>
            <a:r>
              <a:rPr lang="en-US" sz="2000" dirty="0"/>
              <a:t>) &gt; E(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dirty="0"/>
              <a:t>)</a:t>
            </a:r>
            <a:r>
              <a:rPr lang="en-US" sz="2000" dirty="0">
                <a:cs typeface="Arial" charset="0"/>
              </a:rPr>
              <a:t>×</a:t>
            </a:r>
            <a:r>
              <a:rPr lang="en-US" sz="2000" dirty="0"/>
              <a:t>E(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dirty="0"/>
              <a:t>)</a:t>
            </a:r>
          </a:p>
          <a:p>
            <a:r>
              <a:rPr lang="en-US" sz="2000" dirty="0"/>
              <a:t>So if the two parameters are really the same</a:t>
            </a:r>
          </a:p>
          <a:p>
            <a:pPr lvl="1"/>
            <a:r>
              <a:rPr lang="en-US" sz="2000" dirty="0"/>
              <a:t>Modeling them with independent distributions (uncorrelated sampling) yields too small a mean.</a:t>
            </a:r>
          </a:p>
          <a:p>
            <a:r>
              <a:rPr lang="en-US" sz="2000" dirty="0"/>
              <a:t>In SAPHIRE, to force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-A</a:t>
            </a:r>
            <a:r>
              <a:rPr lang="en-US" sz="2000" dirty="0">
                <a:cs typeface="Arial" charset="0"/>
              </a:rPr>
              <a:t> and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baseline="-25000" dirty="0"/>
              <a:t>-B</a:t>
            </a:r>
            <a:r>
              <a:rPr lang="en-US" sz="2000" dirty="0"/>
              <a:t> to equal each other, i.e. to equal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dirty="0"/>
              <a:t> </a:t>
            </a:r>
          </a:p>
          <a:p>
            <a:pPr lvl="1"/>
            <a:r>
              <a:rPr lang="en-US" sz="2000" dirty="0"/>
              <a:t>Assign them to a single </a:t>
            </a:r>
            <a:r>
              <a:rPr lang="en-US" sz="2000" b="1" dirty="0"/>
              <a:t>correlation class.</a:t>
            </a:r>
          </a:p>
          <a:p>
            <a:r>
              <a:rPr lang="en-US" sz="2000" dirty="0"/>
              <a:t>For additional information, see (</a:t>
            </a:r>
            <a:r>
              <a:rPr lang="en-US" sz="2000" dirty="0" err="1"/>
              <a:t>Apostolakis</a:t>
            </a:r>
            <a:r>
              <a:rPr lang="en-US" sz="2000" dirty="0"/>
              <a:t> and Kaplan, 1981)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Un- versus Correlated Example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371600"/>
            <a:ext cx="6096000" cy="4462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1524000"/>
            <a:ext cx="17812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OR gate with</a:t>
            </a:r>
          </a:p>
          <a:p>
            <a:r>
              <a:rPr lang="en-US" sz="2000" dirty="0">
                <a:latin typeface="+mn-lt"/>
              </a:rPr>
              <a:t>10 inputs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Each inputs is</a:t>
            </a:r>
          </a:p>
          <a:p>
            <a:r>
              <a:rPr lang="en-US" sz="2000" dirty="0">
                <a:latin typeface="+mn-lt"/>
              </a:rPr>
              <a:t>~beta(1, 95)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Mean=0.01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77408" y="1981200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Correlated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1800" y="1981200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Uncorrelated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4267200"/>
            <a:ext cx="2754536" cy="13716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4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84188" y="1048544"/>
            <a:ext cx="8126412" cy="757237"/>
          </a:xfrm>
        </p:spPr>
        <p:txBody>
          <a:bodyPr/>
          <a:lstStyle/>
          <a:p>
            <a:r>
              <a:rPr lang="en-US" dirty="0"/>
              <a:t>SBO Frequency in LOSP Example</a:t>
            </a:r>
          </a:p>
        </p:txBody>
      </p:sp>
      <p:sp>
        <p:nvSpPr>
          <p:cNvPr id="1638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427049" y="1764243"/>
            <a:ext cx="7764463" cy="4116388"/>
          </a:xfrm>
        </p:spPr>
        <p:txBody>
          <a:bodyPr/>
          <a:lstStyle/>
          <a:p>
            <a:r>
              <a:rPr lang="en-US" sz="2000" dirty="0"/>
              <a:t>Assume single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dirty="0"/>
              <a:t>, single 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FTR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>
                <a:cs typeface="Arial" charset="0"/>
              </a:rPr>
              <a:t>Pr</a:t>
            </a:r>
            <a:r>
              <a:rPr lang="en-US" sz="2000" baseline="-25000" dirty="0" err="1">
                <a:cs typeface="Arial" charset="0"/>
              </a:rPr>
              <a:t>FTR</a:t>
            </a:r>
            <a:r>
              <a:rPr lang="en-US" sz="2000" dirty="0">
                <a:cs typeface="Arial" charset="0"/>
              </a:rPr>
              <a:t> = 1 –                    </a:t>
            </a:r>
            <a:r>
              <a:rPr lang="en-US" sz="2000" dirty="0">
                <a:cs typeface="Arial" charset="0"/>
                <a:sym typeface="Symbol" pitchFamily="18" charset="2"/>
              </a:rPr>
              <a:t>≈ 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 err="1">
                <a:cs typeface="Arial" charset="0"/>
                <a:sym typeface="Symbol" pitchFamily="18" charset="2"/>
              </a:rPr>
              <a:t>FTR</a:t>
            </a:r>
            <a:r>
              <a:rPr lang="en-US" sz="2000" dirty="0" err="1">
                <a:cs typeface="Arial" charset="0"/>
                <a:sym typeface="Symbol" pitchFamily="18" charset="2"/>
              </a:rPr>
              <a:t>t</a:t>
            </a:r>
            <a:r>
              <a:rPr lang="en-US" sz="2000" baseline="-25000" dirty="0" err="1">
                <a:cs typeface="Arial" charset="0"/>
                <a:sym typeface="Symbol" pitchFamily="18" charset="2"/>
              </a:rPr>
              <a:t>mission</a:t>
            </a:r>
            <a:endParaRPr lang="en-US" sz="2000" baseline="-25000" dirty="0">
              <a:cs typeface="Arial" charset="0"/>
              <a:sym typeface="Symbol" pitchFamily="18" charset="2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cs typeface="Arial" charset="0"/>
              <a:sym typeface="Symbol" pitchFamily="18" charset="2"/>
            </a:endParaRPr>
          </a:p>
          <a:p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SBO</a:t>
            </a:r>
            <a:r>
              <a:rPr lang="en-US" sz="2000" dirty="0">
                <a:cs typeface="Arial" charset="0"/>
              </a:rPr>
              <a:t> ≈ 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LOSP</a:t>
            </a:r>
            <a:r>
              <a:rPr lang="en-US" sz="2000" dirty="0">
                <a:cs typeface="Arial" charset="0"/>
              </a:rPr>
              <a:t> ×[p</a:t>
            </a:r>
            <a:r>
              <a:rPr lang="en-US" sz="2000" baseline="-25000" dirty="0">
                <a:cs typeface="Arial" charset="0"/>
              </a:rPr>
              <a:t>FTS</a:t>
            </a:r>
            <a:r>
              <a:rPr lang="en-US" sz="2000" baseline="30000" dirty="0">
                <a:cs typeface="Arial" charset="0"/>
              </a:rPr>
              <a:t>2</a:t>
            </a:r>
            <a:r>
              <a:rPr lang="en-US" sz="2000" dirty="0">
                <a:cs typeface="Arial" charset="0"/>
              </a:rPr>
              <a:t> + 2p</a:t>
            </a:r>
            <a:r>
              <a:rPr lang="en-US" sz="2000" baseline="-25000" dirty="0">
                <a:cs typeface="Arial" charset="0"/>
              </a:rPr>
              <a:t>FTS</a:t>
            </a:r>
            <a:r>
              <a:rPr lang="el-GR" sz="2000" dirty="0">
                <a:cs typeface="Arial" charset="0"/>
                <a:sym typeface="Symbol" pitchFamily="18" charset="2"/>
              </a:rPr>
              <a:t> </a:t>
            </a:r>
            <a:r>
              <a:rPr lang="en-US" sz="2000" baseline="-25000" dirty="0" err="1">
                <a:cs typeface="Arial" charset="0"/>
              </a:rPr>
              <a:t>FTR</a:t>
            </a:r>
            <a:r>
              <a:rPr lang="en-US" sz="2000" dirty="0" err="1">
                <a:cs typeface="Arial" charset="0"/>
              </a:rPr>
              <a:t>t</a:t>
            </a:r>
            <a:r>
              <a:rPr lang="en-US" sz="2000" baseline="-25000" dirty="0" err="1">
                <a:cs typeface="Arial" charset="0"/>
              </a:rPr>
              <a:t>mission</a:t>
            </a:r>
            <a:r>
              <a:rPr lang="en-US" sz="2000" dirty="0">
                <a:cs typeface="Arial" charset="0"/>
              </a:rPr>
              <a:t> + (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 err="1">
                <a:cs typeface="Arial" charset="0"/>
              </a:rPr>
              <a:t>FTR</a:t>
            </a:r>
            <a:r>
              <a:rPr lang="en-US" sz="2000" dirty="0" err="1">
                <a:cs typeface="Arial" charset="0"/>
              </a:rPr>
              <a:t>t</a:t>
            </a:r>
            <a:r>
              <a:rPr lang="en-US" sz="2000" baseline="-25000" dirty="0" err="1">
                <a:cs typeface="Arial" charset="0"/>
              </a:rPr>
              <a:t>mission</a:t>
            </a:r>
            <a:r>
              <a:rPr lang="en-US" sz="2000" dirty="0">
                <a:cs typeface="Arial" charset="0"/>
              </a:rPr>
              <a:t>)</a:t>
            </a:r>
            <a:r>
              <a:rPr lang="en-US" sz="2000" baseline="30000" dirty="0">
                <a:cs typeface="Arial" charset="0"/>
              </a:rPr>
              <a:t>2</a:t>
            </a:r>
            <a:r>
              <a:rPr lang="en-US" sz="2000" dirty="0">
                <a:cs typeface="Arial" charset="0"/>
              </a:rPr>
              <a:t>]</a:t>
            </a:r>
          </a:p>
          <a:p>
            <a:pPr>
              <a:buFontTx/>
              <a:buNone/>
            </a:pPr>
            <a:endParaRPr lang="en-US" sz="2000" dirty="0">
              <a:cs typeface="Arial" charset="0"/>
            </a:endParaRPr>
          </a:p>
          <a:p>
            <a:r>
              <a:rPr lang="en-US" sz="2000" dirty="0"/>
              <a:t>Approximate the Bayes distribution of </a:t>
            </a:r>
            <a:r>
              <a:rPr lang="el-GR" sz="2000" dirty="0">
                <a:cs typeface="Arial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Arial" charset="0"/>
              </a:rPr>
              <a:t>SBO</a:t>
            </a:r>
            <a:r>
              <a:rPr lang="en-US" sz="2000" dirty="0">
                <a:cs typeface="Arial" charset="0"/>
              </a:rPr>
              <a:t>  </a:t>
            </a:r>
          </a:p>
          <a:p>
            <a:pPr marL="0" indent="0">
              <a:buNone/>
            </a:pPr>
            <a:r>
              <a:rPr lang="en-US" sz="2000" dirty="0">
                <a:cs typeface="Arial" charset="0"/>
              </a:rPr>
              <a:t>     by a (large) random sample from the </a:t>
            </a:r>
          </a:p>
          <a:p>
            <a:pPr marL="0" indent="0">
              <a:buNone/>
            </a:pPr>
            <a:r>
              <a:rPr lang="en-US" sz="2000" dirty="0">
                <a:cs typeface="Arial" charset="0"/>
              </a:rPr>
              <a:t>     distribution.</a:t>
            </a:r>
            <a:endParaRPr lang="en-US" sz="2000" dirty="0"/>
          </a:p>
          <a:p>
            <a:endParaRPr lang="el-GR" dirty="0">
              <a:cs typeface="Arial" charset="0"/>
            </a:endParaRPr>
          </a:p>
        </p:txBody>
      </p:sp>
      <p:pic>
        <p:nvPicPr>
          <p:cNvPr id="16388" name="Picture 1031" descr="excel-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5624547"/>
            <a:ext cx="914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033"/>
          <p:cNvSpPr txBox="1">
            <a:spLocks noChangeArrowheads="1"/>
          </p:cNvSpPr>
          <p:nvPr/>
        </p:nvSpPr>
        <p:spPr bwMode="auto">
          <a:xfrm>
            <a:off x="3276600" y="6386547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 err="1">
                <a:latin typeface="Arial" charset="0"/>
              </a:rPr>
              <a:t>losp</a:t>
            </a:r>
            <a:r>
              <a:rPr lang="en-US" sz="1400" b="1" dirty="0">
                <a:latin typeface="Arial" charset="0"/>
              </a:rPr>
              <a:t> demo problem.xls</a:t>
            </a:r>
          </a:p>
        </p:txBody>
      </p:sp>
      <p:pic>
        <p:nvPicPr>
          <p:cNvPr id="16390" name="Picture 10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200400"/>
            <a:ext cx="2895600" cy="28909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graphicFrame>
        <p:nvGraphicFramePr>
          <p:cNvPr id="2" name="Object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29507155"/>
              </p:ext>
            </p:extLst>
          </p:nvPr>
        </p:nvGraphicFramePr>
        <p:xfrm>
          <a:off x="2514600" y="1905000"/>
          <a:ext cx="1298575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6" imgW="583947" imgH="203112" progId="Equation.3">
                  <p:embed/>
                </p:oleObj>
              </mc:Choice>
              <mc:Fallback>
                <p:oleObj name="Equation" r:id="rId6" imgW="583947" imgH="203112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905000"/>
                        <a:ext cx="1298575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Uncertainty Analysis for Other Applications</a:t>
            </a: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1600200"/>
            <a:ext cx="5867400" cy="4389438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Propagation of Uncertainty</a:t>
            </a:r>
          </a:p>
        </p:txBody>
      </p:sp>
      <p:sp>
        <p:nvSpPr>
          <p:cNvPr id="18435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5613" y="1697289"/>
            <a:ext cx="8231187" cy="452437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dirty="0"/>
              <a:t>To perform uncertainty analysis, the analyst must specify:</a:t>
            </a:r>
          </a:p>
          <a:p>
            <a:pPr marL="876300" lvl="1" indent="-419100">
              <a:lnSpc>
                <a:spcPct val="100000"/>
              </a:lnSpc>
              <a:spcBef>
                <a:spcPts val="0"/>
              </a:spcBef>
              <a:buFontTx/>
              <a:buAutoNum type="arabicPeriod"/>
              <a:defRPr/>
            </a:pPr>
            <a:r>
              <a:rPr lang="en-US" dirty="0"/>
              <a:t>The type of sampling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Simple Monte Carlo sampling (SMCS)</a:t>
            </a:r>
          </a:p>
          <a:p>
            <a:pPr lvl="3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dirty="0"/>
              <a:t>Called “Monte Carlo” in SAPHIRE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Latin hypercube sampling (LHS)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Grid sampling (not discussed in this course)</a:t>
            </a:r>
          </a:p>
          <a:p>
            <a:pPr marL="876300" lvl="1" indent="-419100">
              <a:lnSpc>
                <a:spcPct val="100000"/>
              </a:lnSpc>
              <a:spcBef>
                <a:spcPts val="0"/>
              </a:spcBef>
              <a:buFontTx/>
              <a:buAutoNum type="arabicPeriod"/>
              <a:defRPr/>
            </a:pPr>
            <a:r>
              <a:rPr lang="en-US" dirty="0"/>
              <a:t>The number of iterations (i.e., samples)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dirty="0"/>
              <a:t>For example, if we specify 2,000 samples and there are 10 unique basic events, we generate 20,000 random numbers</a:t>
            </a:r>
          </a:p>
          <a:p>
            <a:pPr marL="876300" lvl="1" indent="-419100">
              <a:lnSpc>
                <a:spcPct val="100000"/>
              </a:lnSpc>
              <a:spcBef>
                <a:spcPts val="0"/>
              </a:spcBef>
              <a:buFontTx/>
              <a:buAutoNum type="arabicPeriod"/>
              <a:defRPr/>
            </a:pPr>
            <a:r>
              <a:rPr lang="en-US" dirty="0"/>
              <a:t>The random number generator seed value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600201"/>
            <a:ext cx="8145463" cy="41163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000" dirty="0"/>
              <a:t>Recall the three questions a risk analysis attempts to answer: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What undesired things could happen?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What are their probabilities or frequencies?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What are their consequences?</a:t>
            </a:r>
          </a:p>
          <a:p>
            <a:pPr>
              <a:lnSpc>
                <a:spcPct val="75000"/>
              </a:lnSpc>
            </a:pPr>
            <a:r>
              <a:rPr lang="en-US" sz="2000" dirty="0"/>
              <a:t>Must quantify answers, and assess uncertainty in these answers</a:t>
            </a:r>
          </a:p>
          <a:p>
            <a:pPr>
              <a:lnSpc>
                <a:spcPct val="75000"/>
              </a:lnSpc>
            </a:pPr>
            <a:r>
              <a:rPr lang="en-US" sz="2000" dirty="0"/>
              <a:t>In LOSP example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Events</a:t>
            </a:r>
          </a:p>
          <a:p>
            <a:pPr lvl="2">
              <a:lnSpc>
                <a:spcPct val="75000"/>
              </a:lnSpc>
            </a:pPr>
            <a:r>
              <a:rPr lang="en-US" sz="2000" dirty="0"/>
              <a:t>Initiating event could occur</a:t>
            </a:r>
          </a:p>
          <a:p>
            <a:pPr lvl="2">
              <a:lnSpc>
                <a:spcPct val="75000"/>
              </a:lnSpc>
            </a:pPr>
            <a:r>
              <a:rPr lang="en-US" sz="2000" dirty="0"/>
              <a:t>Then EDG power system could successfully operate or it could fail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Consequences</a:t>
            </a:r>
          </a:p>
          <a:p>
            <a:pPr lvl="2">
              <a:lnSpc>
                <a:spcPct val="75000"/>
              </a:lnSpc>
            </a:pPr>
            <a:r>
              <a:rPr lang="en-US" sz="2000" dirty="0"/>
              <a:t>Plant trip likely, perhaps worse if EDGs fail</a:t>
            </a:r>
          </a:p>
          <a:p>
            <a:pPr lvl="1">
              <a:lnSpc>
                <a:spcPct val="75000"/>
              </a:lnSpc>
            </a:pPr>
            <a:r>
              <a:rPr lang="en-US" sz="2000" dirty="0"/>
              <a:t> Frequency of bad consequence is subject of this section</a:t>
            </a:r>
          </a:p>
          <a:p>
            <a:pPr lvl="1">
              <a:lnSpc>
                <a:spcPct val="75000"/>
              </a:lnSpc>
            </a:pPr>
            <a:endParaRPr lang="en-US" sz="2000" dirty="0"/>
          </a:p>
          <a:p>
            <a:pPr lvl="1">
              <a:lnSpc>
                <a:spcPct val="75000"/>
              </a:lnSpc>
            </a:pPr>
            <a:endParaRPr lang="en-US" sz="2000" dirty="0"/>
          </a:p>
        </p:txBody>
      </p:sp>
      <p:pic>
        <p:nvPicPr>
          <p:cNvPr id="7172" name="Picture 3" descr="Kapla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4393" y="5605908"/>
            <a:ext cx="733425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4" descr="Garric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6598" y="5605908"/>
            <a:ext cx="91440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2627404" y="6020245"/>
            <a:ext cx="1524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/>
              <a:t>Stan Kaplan</a:t>
            </a:r>
          </a:p>
        </p:txBody>
      </p:sp>
      <p:sp>
        <p:nvSpPr>
          <p:cNvPr id="7175" name="TextBox 6"/>
          <p:cNvSpPr txBox="1">
            <a:spLocks noChangeArrowheads="1"/>
          </p:cNvSpPr>
          <p:nvPr/>
        </p:nvSpPr>
        <p:spPr bwMode="auto">
          <a:xfrm>
            <a:off x="5860309" y="5998814"/>
            <a:ext cx="1143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/>
              <a:t>John Garrick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Kinds of Sampling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710446"/>
            <a:ext cx="8231187" cy="4524375"/>
          </a:xfrm>
        </p:spPr>
        <p:txBody>
          <a:bodyPr/>
          <a:lstStyle/>
          <a:p>
            <a:pPr algn="just"/>
            <a:r>
              <a:rPr lang="en-US" b="1" dirty="0">
                <a:cs typeface="Times New Roman" pitchFamily="18" charset="0"/>
              </a:rPr>
              <a:t>Simple Monte Carlo Sampling (SMCS)</a:t>
            </a:r>
            <a:endParaRPr lang="en-US" dirty="0">
              <a:cs typeface="Times New Roman" pitchFamily="18" charset="0"/>
            </a:endParaRPr>
          </a:p>
          <a:p>
            <a:r>
              <a:rPr lang="en-US" dirty="0">
                <a:cs typeface="Times New Roman" pitchFamily="18" charset="0"/>
              </a:rPr>
              <a:t>In simple Monte Carlo sampling, each parameter is sampled (pseudo)randomly from its specified distribution</a:t>
            </a:r>
          </a:p>
          <a:p>
            <a:pPr marL="914400" lvl="1" indent="-457200">
              <a:buFontTx/>
              <a:buAutoNum type="arabicPeriod"/>
            </a:pPr>
            <a:r>
              <a:rPr lang="en-US" dirty="0">
                <a:cs typeface="Times New Roman" pitchFamily="18" charset="0"/>
              </a:rPr>
              <a:t>Each set of sampled values is entered into the minimal cut sets</a:t>
            </a:r>
          </a:p>
          <a:p>
            <a:pPr marL="914400" lvl="1" indent="-457200">
              <a:buFontTx/>
              <a:buAutoNum type="arabicPeriod"/>
            </a:pPr>
            <a:r>
              <a:rPr lang="en-US" dirty="0">
                <a:cs typeface="Times New Roman" pitchFamily="18" charset="0"/>
              </a:rPr>
              <a:t>The frequency/probability of the top event is calculated for each set of sampled values</a:t>
            </a:r>
          </a:p>
          <a:p>
            <a:pPr marL="914400" lvl="1" indent="-457200">
              <a:buFontTx/>
              <a:buAutoNum type="arabicPeriod"/>
            </a:pPr>
            <a:r>
              <a:rPr lang="en-US" dirty="0">
                <a:cs typeface="Times New Roman" pitchFamily="18" charset="0"/>
              </a:rPr>
              <a:t>This process is repeated many times (up to the number of samples specified)</a:t>
            </a:r>
            <a:r>
              <a:rPr lang="en-US" dirty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Kinds of Sampling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Latin Hypercube Sampling (LHS)</a:t>
            </a:r>
          </a:p>
          <a:p>
            <a:r>
              <a:rPr lang="en-US"/>
              <a:t>In Latin hypercube sampling, each parameter is sampled in a stratified way, to guarantee that </a:t>
            </a:r>
            <a:r>
              <a:rPr lang="en-US" b="1"/>
              <a:t>each</a:t>
            </a:r>
            <a:r>
              <a:rPr lang="en-US"/>
              <a:t> portion of the range of the distribution is represented</a:t>
            </a:r>
          </a:p>
          <a:p>
            <a:r>
              <a:rPr lang="en-US"/>
              <a:t>An example with 10</a:t>
            </a:r>
          </a:p>
          <a:p>
            <a:pPr>
              <a:buFontTx/>
              <a:buNone/>
            </a:pPr>
            <a:r>
              <a:rPr lang="en-US"/>
              <a:t>	stratifications is shown</a:t>
            </a:r>
          </a:p>
          <a:p>
            <a:pPr lvl="1"/>
            <a:r>
              <a:rPr lang="en-US"/>
              <a:t>Within each portion,</a:t>
            </a:r>
          </a:p>
          <a:p>
            <a:pPr lvl="1">
              <a:buFontTx/>
              <a:buNone/>
            </a:pPr>
            <a:r>
              <a:rPr lang="en-US"/>
              <a:t>	we randomly sample  </a:t>
            </a:r>
          </a:p>
        </p:txBody>
      </p:sp>
      <p:pic>
        <p:nvPicPr>
          <p:cNvPr id="20484" name="Picture 4" descr="LHS Sampl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352800"/>
            <a:ext cx="45720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Latin Hypercube Sampling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z="2000">
                <a:cs typeface="Times New Roman" pitchFamily="18" charset="0"/>
              </a:rPr>
              <a:t>For example, let us denote one parameter by p</a:t>
            </a:r>
          </a:p>
          <a:p>
            <a:pPr marL="876300" lvl="1" indent="-419100"/>
            <a:r>
              <a:rPr lang="en-US" sz="2000">
                <a:cs typeface="Times New Roman" pitchFamily="18" charset="0"/>
              </a:rPr>
              <a:t>Bayesian distribution of p is known:  the posterior distribution of p based on prior information and relevant data</a:t>
            </a:r>
          </a:p>
          <a:p>
            <a:pPr marL="876300" lvl="1" indent="-419100"/>
            <a:r>
              <a:rPr lang="en-US" sz="2000">
                <a:cs typeface="Times New Roman" pitchFamily="18" charset="0"/>
              </a:rPr>
              <a:t>If 10 samples were to be taken</a:t>
            </a:r>
          </a:p>
          <a:p>
            <a:pPr marL="1295400" lvl="2" indent="-381000">
              <a:buFontTx/>
              <a:buAutoNum type="arabicPeriod"/>
            </a:pPr>
            <a:r>
              <a:rPr lang="en-US" sz="2000">
                <a:cs typeface="Times New Roman" pitchFamily="18" charset="0"/>
              </a:rPr>
              <a:t>p would be sampled randomly from interval (p</a:t>
            </a:r>
            <a:r>
              <a:rPr lang="en-US" sz="2000" baseline="-30000">
                <a:cs typeface="Times New Roman" pitchFamily="18" charset="0"/>
              </a:rPr>
              <a:t>0.0</a:t>
            </a:r>
            <a:r>
              <a:rPr lang="en-US" sz="2000">
                <a:cs typeface="Times New Roman" pitchFamily="18" charset="0"/>
              </a:rPr>
              <a:t>, p</a:t>
            </a:r>
            <a:r>
              <a:rPr lang="en-US" sz="2000" baseline="-30000">
                <a:cs typeface="Times New Roman" pitchFamily="18" charset="0"/>
              </a:rPr>
              <a:t>0.10</a:t>
            </a:r>
            <a:r>
              <a:rPr lang="en-US" sz="2000">
                <a:cs typeface="Times New Roman" pitchFamily="18" charset="0"/>
              </a:rPr>
              <a:t>), giving a value that we denote as p</a:t>
            </a:r>
            <a:r>
              <a:rPr lang="en-US" sz="2000" baseline="-30000">
                <a:cs typeface="Times New Roman" pitchFamily="18" charset="0"/>
              </a:rPr>
              <a:t>1</a:t>
            </a:r>
            <a:endParaRPr lang="en-US" sz="2000">
              <a:cs typeface="Times New Roman" pitchFamily="18" charset="0"/>
            </a:endParaRPr>
          </a:p>
          <a:p>
            <a:pPr marL="1295400" lvl="2" indent="-381000">
              <a:buFontTx/>
              <a:buAutoNum type="arabicPeriod"/>
            </a:pPr>
            <a:r>
              <a:rPr lang="en-US" sz="2000">
                <a:cs typeface="Times New Roman" pitchFamily="18" charset="0"/>
              </a:rPr>
              <a:t>Again, sample randomly from interval (p</a:t>
            </a:r>
            <a:r>
              <a:rPr lang="en-US" sz="2000" baseline="-30000">
                <a:cs typeface="Times New Roman" pitchFamily="18" charset="0"/>
              </a:rPr>
              <a:t>0.10</a:t>
            </a:r>
            <a:r>
              <a:rPr lang="en-US" sz="2000">
                <a:cs typeface="Times New Roman" pitchFamily="18" charset="0"/>
              </a:rPr>
              <a:t>, p</a:t>
            </a:r>
            <a:r>
              <a:rPr lang="en-US" sz="2000" baseline="-30000">
                <a:cs typeface="Times New Roman" pitchFamily="18" charset="0"/>
              </a:rPr>
              <a:t>0.20</a:t>
            </a:r>
            <a:r>
              <a:rPr lang="en-US" sz="2000">
                <a:cs typeface="Times New Roman" pitchFamily="18" charset="0"/>
              </a:rPr>
              <a:t>), giving a value that we denote at p</a:t>
            </a:r>
            <a:r>
              <a:rPr lang="en-US" sz="2000" baseline="-30000">
                <a:cs typeface="Times New Roman" pitchFamily="18" charset="0"/>
              </a:rPr>
              <a:t>2</a:t>
            </a:r>
            <a:endParaRPr lang="en-US" sz="2000">
              <a:cs typeface="Times New Roman" pitchFamily="18" charset="0"/>
            </a:endParaRPr>
          </a:p>
          <a:p>
            <a:pPr marL="1295400" lvl="2" indent="-381000">
              <a:buFontTx/>
              <a:buAutoNum type="arabicPeriod"/>
            </a:pPr>
            <a:r>
              <a:rPr lang="en-US" sz="2000">
                <a:cs typeface="Times New Roman" pitchFamily="18" charset="0"/>
              </a:rPr>
              <a:t>Repeat process until we have p</a:t>
            </a:r>
            <a:r>
              <a:rPr lang="en-US" sz="2000" baseline="-30000">
                <a:cs typeface="Times New Roman" pitchFamily="18" charset="0"/>
              </a:rPr>
              <a:t>10</a:t>
            </a:r>
            <a:r>
              <a:rPr lang="en-US" sz="2000">
                <a:cs typeface="Times New Roman" pitchFamily="18" charset="0"/>
              </a:rPr>
              <a:t> [from interval (p</a:t>
            </a:r>
            <a:r>
              <a:rPr lang="en-US" sz="2000" baseline="-30000">
                <a:cs typeface="Times New Roman" pitchFamily="18" charset="0"/>
              </a:rPr>
              <a:t>0.90</a:t>
            </a:r>
            <a:r>
              <a:rPr lang="en-US" sz="2000">
                <a:cs typeface="Times New Roman" pitchFamily="18" charset="0"/>
              </a:rPr>
              <a:t>, p</a:t>
            </a:r>
            <a:r>
              <a:rPr lang="en-US" sz="2000" baseline="-30000">
                <a:cs typeface="Times New Roman" pitchFamily="18" charset="0"/>
              </a:rPr>
              <a:t>1.0</a:t>
            </a:r>
            <a:r>
              <a:rPr lang="en-US" sz="2000">
                <a:cs typeface="Times New Roman" pitchFamily="18" charset="0"/>
              </a:rPr>
              <a:t>)]</a:t>
            </a:r>
          </a:p>
          <a:p>
            <a:pPr marL="876300" lvl="1" indent="-419100"/>
            <a:r>
              <a:rPr lang="en-US" sz="2000">
                <a:cs typeface="Times New Roman" pitchFamily="18" charset="0"/>
              </a:rPr>
              <a:t>This is </a:t>
            </a:r>
            <a:r>
              <a:rPr lang="en-US" sz="2000" b="1">
                <a:cs typeface="Times New Roman" pitchFamily="18" charset="0"/>
              </a:rPr>
              <a:t>stratified sampling</a:t>
            </a:r>
            <a:r>
              <a:rPr lang="en-US" sz="2000">
                <a:cs typeface="Times New Roman" pitchFamily="18" charset="0"/>
              </a:rPr>
              <a:t>, in which the sampled points are forced to cover entire range of the distribution</a:t>
            </a:r>
            <a:r>
              <a:rPr lang="en-US" sz="200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Latin Hypercube Sampling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After all parameters in the model have been sampled in this stratified way, they are randomly matched to each other</a:t>
            </a:r>
          </a:p>
          <a:p>
            <a:pPr lvl="1"/>
            <a:r>
              <a:rPr lang="en-US" sz="2000" dirty="0"/>
              <a:t>In example with </a:t>
            </a:r>
            <a:r>
              <a:rPr lang="en-US" sz="2000" dirty="0">
                <a:sym typeface="Symbol" pitchFamily="18" charset="2"/>
              </a:rPr>
              <a:t></a:t>
            </a:r>
            <a:r>
              <a:rPr lang="en-US" sz="2000" baseline="-25000" dirty="0" err="1"/>
              <a:t>LOSP</a:t>
            </a:r>
            <a:r>
              <a:rPr lang="en-US" sz="2000" dirty="0"/>
              <a:t>, </a:t>
            </a:r>
            <a:r>
              <a:rPr lang="en-US" sz="2000" dirty="0" err="1"/>
              <a:t>p</a:t>
            </a:r>
            <a:r>
              <a:rPr lang="en-US" sz="2000" baseline="-25000" dirty="0" err="1"/>
              <a:t>FTS</a:t>
            </a:r>
            <a:r>
              <a:rPr lang="en-US" sz="2000" dirty="0"/>
              <a:t>, and </a:t>
            </a:r>
            <a:r>
              <a:rPr lang="en-US" sz="2000" dirty="0">
                <a:sym typeface="Symbol" pitchFamily="18" charset="2"/>
              </a:rPr>
              <a:t></a:t>
            </a:r>
            <a:r>
              <a:rPr lang="en-US" sz="2000" baseline="-25000" dirty="0" err="1"/>
              <a:t>FTR</a:t>
            </a:r>
            <a:r>
              <a:rPr lang="en-US" sz="2000" dirty="0"/>
              <a:t>, one of the sampled values of each parameter would be chosen</a:t>
            </a:r>
          </a:p>
          <a:p>
            <a:pPr lvl="1"/>
            <a:r>
              <a:rPr lang="en-US" sz="2000" dirty="0"/>
              <a:t>However, they would be chosen so that the largest value of one parameter is </a:t>
            </a:r>
            <a:r>
              <a:rPr lang="en-US" sz="2000" b="1" dirty="0"/>
              <a:t>not</a:t>
            </a:r>
            <a:r>
              <a:rPr lang="en-US" sz="2000" dirty="0"/>
              <a:t> necessarily matched with largest or smallest values of other parameters</a:t>
            </a:r>
          </a:p>
          <a:p>
            <a:pPr lvl="1"/>
            <a:r>
              <a:rPr lang="en-US" sz="2000" dirty="0"/>
              <a:t>Instead, the choice of each pairing is random</a:t>
            </a:r>
          </a:p>
          <a:p>
            <a:pPr lvl="1"/>
            <a:r>
              <a:rPr lang="en-US" sz="2000" dirty="0"/>
              <a:t>For the chosen values, the top-event is calculated</a:t>
            </a:r>
          </a:p>
          <a:p>
            <a:pPr lvl="1"/>
            <a:r>
              <a:rPr lang="en-US" sz="2000" dirty="0"/>
              <a:t>Then another set of sampled parameter values is chosen, using values that have not been chosen yet</a:t>
            </a:r>
          </a:p>
          <a:p>
            <a:r>
              <a:rPr lang="en-US" sz="2000" dirty="0"/>
              <a:t>In this way, a number (10 in this example) of values are calculated for the end-state frequency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Differences Between Sampling Types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While there are computational differences between the two techniques (SMCS and LHS):</a:t>
            </a:r>
          </a:p>
          <a:p>
            <a:pPr lvl="1"/>
            <a:r>
              <a:rPr lang="en-US" dirty="0"/>
              <a:t>One should not be too concerned about which technique is selected for a particular analysis</a:t>
            </a:r>
          </a:p>
          <a:p>
            <a:pPr lvl="1"/>
            <a:r>
              <a:rPr lang="en-US" dirty="0"/>
              <a:t>Instead, one should be concerned about </a:t>
            </a:r>
            <a:r>
              <a:rPr lang="en-US" b="1" dirty="0"/>
              <a:t>convergence</a:t>
            </a:r>
            <a:r>
              <a:rPr lang="en-US" dirty="0"/>
              <a:t> of the numeric calculation</a:t>
            </a:r>
          </a:p>
          <a:p>
            <a:pPr lvl="1"/>
            <a:r>
              <a:rPr lang="en-US" dirty="0"/>
              <a:t>Convergence may be checked by noting change (or lack thereof) of uncertainty results as the number of samples increases</a:t>
            </a:r>
          </a:p>
          <a:p>
            <a:r>
              <a:rPr lang="en-US" dirty="0"/>
              <a:t>The samples from either method converge to the Bayes distribution of the end-state frequency or top-event probability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Seed Value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/>
              <a:t>A seed value tells software where, in sequence of possible random numbers, to </a:t>
            </a:r>
            <a:r>
              <a:rPr lang="en-US" sz="2000" b="1"/>
              <a:t>start selecting</a:t>
            </a:r>
            <a:r>
              <a:rPr lang="en-US" sz="2000"/>
              <a:t> random numbers</a:t>
            </a:r>
          </a:p>
          <a:p>
            <a:pPr lvl="1"/>
            <a:r>
              <a:rPr lang="en-US" sz="2000"/>
              <a:t>The random number generator gives a sequence of “random” integers (which are typically converted to real numbers)</a:t>
            </a:r>
          </a:p>
          <a:p>
            <a:pPr lvl="1"/>
            <a:r>
              <a:rPr lang="en-US" sz="2000"/>
              <a:t>A seed of “51” may tell us to start at the i</a:t>
            </a:r>
            <a:r>
              <a:rPr lang="en-US" sz="2000" baseline="30000"/>
              <a:t>th</a:t>
            </a:r>
            <a:r>
              <a:rPr lang="en-US" sz="2000"/>
              <a:t> random integer</a:t>
            </a:r>
          </a:p>
          <a:p>
            <a:pPr lvl="1"/>
            <a:r>
              <a:rPr lang="en-US" sz="2000"/>
              <a:t>A seed of “1,236” may tell us to start at the j</a:t>
            </a:r>
            <a:r>
              <a:rPr lang="en-US" sz="2000" baseline="30000"/>
              <a:t>th</a:t>
            </a:r>
            <a:r>
              <a:rPr lang="en-US" sz="2000"/>
              <a:t> random integer</a:t>
            </a:r>
          </a:p>
          <a:p>
            <a:pPr lvl="1"/>
            <a:r>
              <a:rPr lang="en-US" sz="2000"/>
              <a:t>etc.</a:t>
            </a:r>
          </a:p>
          <a:p>
            <a:r>
              <a:rPr lang="en-US" sz="2000"/>
              <a:t>Again, checking for </a:t>
            </a:r>
            <a:r>
              <a:rPr lang="en-US" sz="2000" b="1"/>
              <a:t>convergence</a:t>
            </a:r>
            <a:r>
              <a:rPr lang="en-US" sz="2000"/>
              <a:t> should make seed selection irrelevant</a:t>
            </a:r>
          </a:p>
          <a:p>
            <a:pPr lvl="1"/>
            <a:r>
              <a:rPr lang="en-US" sz="2000"/>
              <a:t>But, to reproduce analysis results, one must use the same seed and same number of samples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Accuracy of Sampling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4619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>
                <a:cs typeface="Times New Roman" pitchFamily="18" charset="0"/>
              </a:rPr>
              <a:t>Accuracy of a simple random sample is roughly </a:t>
            </a:r>
            <a:r>
              <a:rPr lang="en-US" sz="2000" b="1">
                <a:cs typeface="Times New Roman" pitchFamily="18" charset="0"/>
              </a:rPr>
              <a:t>proportional</a:t>
            </a:r>
            <a:r>
              <a:rPr lang="en-US" sz="2000">
                <a:cs typeface="Times New Roman" pitchFamily="18" charset="0"/>
              </a:rPr>
              <a:t> to square root of sample size</a:t>
            </a:r>
          </a:p>
          <a:p>
            <a:pPr lvl="1"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For example, if </a:t>
            </a:r>
            <a:r>
              <a:rPr lang="en-US" sz="2200">
                <a:cs typeface="Times New Roman" pitchFamily="18" charset="0"/>
                <a:sym typeface="Symbol" pitchFamily="18" charset="2"/>
              </a:rPr>
              <a:t></a:t>
            </a:r>
            <a:r>
              <a:rPr lang="en-US" sz="2200" baseline="-30000">
                <a:cs typeface="Times New Roman" pitchFamily="18" charset="0"/>
              </a:rPr>
              <a:t>SBO</a:t>
            </a:r>
            <a:r>
              <a:rPr lang="en-US" sz="2200">
                <a:cs typeface="Times New Roman" pitchFamily="18" charset="0"/>
              </a:rPr>
              <a:t> is sampled from its distribution n times</a:t>
            </a:r>
          </a:p>
          <a:p>
            <a:pPr lvl="2">
              <a:lnSpc>
                <a:spcPct val="80000"/>
              </a:lnSpc>
            </a:pPr>
            <a:r>
              <a:rPr lang="en-US" sz="2000">
                <a:cs typeface="Times New Roman" pitchFamily="18" charset="0"/>
              </a:rPr>
              <a:t>Mean of the distribution is estimated by </a:t>
            </a:r>
            <a:r>
              <a:rPr lang="en-US" sz="2000" b="1">
                <a:cs typeface="Times New Roman" pitchFamily="18" charset="0"/>
              </a:rPr>
              <a:t>average</a:t>
            </a:r>
            <a:r>
              <a:rPr lang="en-US" sz="2000">
                <a:cs typeface="Times New Roman" pitchFamily="18" charset="0"/>
              </a:rPr>
              <a:t> of n sampled values (the sample mean), and this average has standard deviation proportional to</a:t>
            </a:r>
          </a:p>
          <a:p>
            <a:pPr lvl="2">
              <a:lnSpc>
                <a:spcPct val="80000"/>
              </a:lnSpc>
            </a:pPr>
            <a:r>
              <a:rPr lang="en-US" sz="2000">
                <a:cs typeface="Times New Roman" pitchFamily="18" charset="0"/>
              </a:rPr>
              <a:t>Estimate of this quantity is the standard error</a:t>
            </a:r>
          </a:p>
          <a:p>
            <a:pPr lvl="3">
              <a:lnSpc>
                <a:spcPct val="80000"/>
              </a:lnSpc>
            </a:pPr>
            <a:r>
              <a:rPr lang="en-US" sz="2000">
                <a:cs typeface="Times New Roman" pitchFamily="18" charset="0"/>
              </a:rPr>
              <a:t>A confidence interval equals the sample mean 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</a:t>
            </a:r>
            <a:r>
              <a:rPr lang="en-US" sz="2000">
                <a:cs typeface="Times New Roman" pitchFamily="18" charset="0"/>
              </a:rPr>
              <a:t> a multiple of the standard error</a:t>
            </a:r>
          </a:p>
          <a:p>
            <a:pPr>
              <a:lnSpc>
                <a:spcPct val="80000"/>
              </a:lnSpc>
            </a:pPr>
            <a:r>
              <a:rPr lang="en-US" sz="2000">
                <a:cs typeface="Times New Roman" pitchFamily="18" charset="0"/>
              </a:rPr>
              <a:t> LHS is more </a:t>
            </a:r>
            <a:r>
              <a:rPr lang="en-US" sz="2000" b="1">
                <a:cs typeface="Times New Roman" pitchFamily="18" charset="0"/>
              </a:rPr>
              <a:t>complicated</a:t>
            </a:r>
            <a:r>
              <a:rPr lang="en-US" sz="2000">
                <a:cs typeface="Times New Roman" pitchFamily="18" charset="0"/>
              </a:rPr>
              <a:t> than simple random sampling</a:t>
            </a:r>
          </a:p>
          <a:p>
            <a:pPr lvl="1"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But requires </a:t>
            </a:r>
            <a:r>
              <a:rPr lang="en-US" sz="2200" b="1">
                <a:cs typeface="Times New Roman" pitchFamily="18" charset="0"/>
              </a:rPr>
              <a:t>fewer samples</a:t>
            </a:r>
            <a:r>
              <a:rPr lang="en-US" sz="2200">
                <a:cs typeface="Times New Roman" pitchFamily="18" charset="0"/>
              </a:rPr>
              <a:t> for comparable accuracy</a:t>
            </a:r>
          </a:p>
          <a:p>
            <a:pPr lvl="1">
              <a:lnSpc>
                <a:spcPct val="80000"/>
              </a:lnSpc>
            </a:pPr>
            <a:r>
              <a:rPr lang="en-US" sz="2200">
                <a:cs typeface="Times New Roman" pitchFamily="18" charset="0"/>
              </a:rPr>
              <a:t>Therefore, it is justified if each calculation of top-event is expensive or time-consuming</a:t>
            </a:r>
            <a:endParaRPr lang="en-US" sz="220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452938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562600" y="3276600"/>
          <a:ext cx="5127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4" imgW="355320" imgH="241200" progId="Equation.3">
                  <p:embed/>
                </p:oleObj>
              </mc:Choice>
              <mc:Fallback>
                <p:oleObj name="Equation" r:id="rId4" imgW="355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3276600"/>
                        <a:ext cx="512763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Uncertainty Analysis Results</a:t>
            </a: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Every result from the PRA is uncertain</a:t>
            </a:r>
          </a:p>
          <a:p>
            <a:pPr lvl="1"/>
            <a:r>
              <a:rPr lang="en-US" dirty="0"/>
              <a:t>Parameters used to quantify basic events (p for FTS, </a:t>
            </a:r>
            <a:r>
              <a:rPr lang="en-US" dirty="0">
                <a:sym typeface="Symbol" pitchFamily="18" charset="2"/>
              </a:rPr>
              <a:t> for </a:t>
            </a:r>
            <a:r>
              <a:rPr lang="en-US" dirty="0"/>
              <a:t>FTR, etc.)</a:t>
            </a:r>
          </a:p>
          <a:p>
            <a:pPr lvl="1"/>
            <a:r>
              <a:rPr lang="en-US" dirty="0"/>
              <a:t>Initiating event frequency</a:t>
            </a:r>
          </a:p>
          <a:p>
            <a:pPr lvl="1"/>
            <a:r>
              <a:rPr lang="en-US" dirty="0"/>
              <a:t>System failure probability</a:t>
            </a:r>
          </a:p>
          <a:p>
            <a:pPr lvl="1"/>
            <a:r>
              <a:rPr lang="en-US" dirty="0"/>
              <a:t>Overall results such as core damage frequency and importance measures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Overall Approach to Uncertainty Propagation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730181"/>
            <a:ext cx="8231187" cy="4524375"/>
          </a:xfrm>
        </p:spPr>
        <p:txBody>
          <a:bodyPr/>
          <a:lstStyle/>
          <a:p>
            <a:r>
              <a:rPr lang="en-US" sz="2000" dirty="0">
                <a:cs typeface="Times New Roman" pitchFamily="18" charset="0"/>
              </a:rPr>
              <a:t>In risk assessment, we estimate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Probability of “top event” (if looking at fault trees)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Frequency of “end state” (if looking at event trees)</a:t>
            </a:r>
          </a:p>
          <a:p>
            <a:r>
              <a:rPr lang="en-US" sz="2000" dirty="0">
                <a:cs typeface="Times New Roman" pitchFamily="18" charset="0"/>
              </a:rPr>
              <a:t>These estimates are typically based upon “minimal cut sets”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Minimal cut sets contain parameters such as</a:t>
            </a:r>
          </a:p>
          <a:p>
            <a:pPr lvl="2"/>
            <a:r>
              <a:rPr lang="en-US" sz="2000" dirty="0">
                <a:cs typeface="Times New Roman" pitchFamily="18" charset="0"/>
              </a:rPr>
              <a:t>Failure rates</a:t>
            </a:r>
          </a:p>
          <a:p>
            <a:pPr lvl="2"/>
            <a:r>
              <a:rPr lang="en-US" sz="2000" dirty="0">
                <a:cs typeface="Times New Roman" pitchFamily="18" charset="0"/>
              </a:rPr>
              <a:t>Probabilities of failure on demand</a:t>
            </a:r>
          </a:p>
          <a:p>
            <a:pPr lvl="1"/>
            <a:r>
              <a:rPr lang="en-US" sz="2000" dirty="0">
                <a:cs typeface="Times New Roman" pitchFamily="18" charset="0"/>
              </a:rPr>
              <a:t>In the LOSP example, we develop </a:t>
            </a:r>
            <a:r>
              <a:rPr lang="en-US" sz="2000" dirty="0">
                <a:cs typeface="Times New Roman" pitchFamily="18" charset="0"/>
                <a:sym typeface="Symbol" pitchFamily="18" charset="2"/>
              </a:rPr>
              <a:t></a:t>
            </a:r>
            <a:r>
              <a:rPr lang="en-US" sz="2000" baseline="-25000" dirty="0">
                <a:cs typeface="Times New Roman" pitchFamily="18" charset="0"/>
              </a:rPr>
              <a:t>SBO</a:t>
            </a:r>
            <a:r>
              <a:rPr lang="en-US" sz="2000" dirty="0">
                <a:cs typeface="Times New Roman" pitchFamily="18" charset="0"/>
              </a:rPr>
              <a:t> as a (fairly complicated) function of </a:t>
            </a:r>
            <a:r>
              <a:rPr lang="en-US" sz="2000" dirty="0">
                <a:cs typeface="Times New Roman" pitchFamily="18" charset="0"/>
                <a:sym typeface="Symbol" pitchFamily="18" charset="2"/>
              </a:rPr>
              <a:t></a:t>
            </a:r>
            <a:r>
              <a:rPr lang="en-US" sz="2000" baseline="-30000" dirty="0">
                <a:cs typeface="Times New Roman" pitchFamily="18" charset="0"/>
              </a:rPr>
              <a:t>LOSP</a:t>
            </a:r>
            <a:r>
              <a:rPr lang="en-US" sz="2000" dirty="0">
                <a:cs typeface="Times New Roman" pitchFamily="18" charset="0"/>
              </a:rPr>
              <a:t>, </a:t>
            </a:r>
            <a:r>
              <a:rPr lang="en-US" sz="2000" dirty="0" err="1">
                <a:cs typeface="Times New Roman" pitchFamily="18" charset="0"/>
              </a:rPr>
              <a:t>p</a:t>
            </a:r>
            <a:r>
              <a:rPr lang="en-US" sz="2000" baseline="-30000" dirty="0" err="1">
                <a:cs typeface="Times New Roman" pitchFamily="18" charset="0"/>
              </a:rPr>
              <a:t>FTS</a:t>
            </a:r>
            <a:r>
              <a:rPr lang="en-US" sz="2000" dirty="0">
                <a:cs typeface="Times New Roman" pitchFamily="18" charset="0"/>
              </a:rPr>
              <a:t>, and </a:t>
            </a:r>
            <a:r>
              <a:rPr lang="en-US" sz="2000" dirty="0">
                <a:cs typeface="Times New Roman" pitchFamily="18" charset="0"/>
                <a:sym typeface="Symbol" pitchFamily="18" charset="2"/>
              </a:rPr>
              <a:t></a:t>
            </a:r>
            <a:r>
              <a:rPr lang="en-US" sz="2000" baseline="-30000" dirty="0">
                <a:cs typeface="Times New Roman" pitchFamily="18" charset="0"/>
              </a:rPr>
              <a:t>FTR</a:t>
            </a:r>
            <a:endParaRPr lang="en-US" sz="2000" dirty="0">
              <a:cs typeface="Times New Roman" pitchFamily="18" charset="0"/>
            </a:endParaRPr>
          </a:p>
          <a:p>
            <a:pPr lvl="1"/>
            <a:r>
              <a:rPr lang="en-US" sz="2000" dirty="0">
                <a:cs typeface="Times New Roman" pitchFamily="18" charset="0"/>
              </a:rPr>
              <a:t>We approximate the Bayes distribution of the end-state frequency as follows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Overall Approach to Uncertainty Propagation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5613" y="1651251"/>
            <a:ext cx="8145462" cy="4619625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000" dirty="0"/>
              <a:t>Randomly sample a value of each basic parameter</a:t>
            </a:r>
          </a:p>
          <a:p>
            <a:pPr lvl="1"/>
            <a:r>
              <a:rPr lang="en-US" sz="2000" dirty="0"/>
              <a:t>This sample comes from the parameter’s posterior distribution</a:t>
            </a:r>
          </a:p>
          <a:p>
            <a:pPr marL="457200" indent="-457200">
              <a:buFontTx/>
              <a:buAutoNum type="arabicPeriod"/>
            </a:pPr>
            <a:r>
              <a:rPr lang="en-US" sz="2000" dirty="0"/>
              <a:t>Samples are used to quantify a desired</a:t>
            </a:r>
          </a:p>
          <a:p>
            <a:pPr lvl="1"/>
            <a:r>
              <a:rPr lang="en-US" sz="2000" dirty="0"/>
              <a:t>Top-event probability</a:t>
            </a:r>
          </a:p>
          <a:p>
            <a:pPr lvl="1"/>
            <a:r>
              <a:rPr lang="en-US" sz="2000" dirty="0"/>
              <a:t>End-state frequency</a:t>
            </a:r>
          </a:p>
          <a:p>
            <a:pPr marL="457200" indent="-457200">
              <a:buFontTx/>
              <a:buAutoNum type="arabicPeriod"/>
            </a:pPr>
            <a:r>
              <a:rPr lang="en-US" sz="2000" dirty="0"/>
              <a:t>This process is repeated many times</a:t>
            </a:r>
          </a:p>
          <a:p>
            <a:pPr lvl="1"/>
            <a:r>
              <a:rPr lang="en-US" sz="2000" dirty="0"/>
              <a:t>Use new sampled values of the basic parameters on each iteration</a:t>
            </a:r>
          </a:p>
          <a:p>
            <a:pPr lvl="1"/>
            <a:r>
              <a:rPr lang="en-US" sz="2000" dirty="0"/>
              <a:t>Obtain many calculated values of desired result</a:t>
            </a:r>
          </a:p>
          <a:p>
            <a:pPr lvl="1"/>
            <a:r>
              <a:rPr lang="en-US" sz="2000" dirty="0"/>
              <a:t>Resulting values are a (pseudo)random sample from the Bayesian distribution of the top-event probability or end-state frequency</a:t>
            </a:r>
          </a:p>
          <a:p>
            <a:pPr lvl="2"/>
            <a:r>
              <a:rPr lang="en-US" sz="2000" dirty="0"/>
              <a:t>Together, they approximate the resulting distribution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38" y="1552575"/>
            <a:ext cx="5935662" cy="4116388"/>
          </a:xfrm>
        </p:spPr>
        <p:txBody>
          <a:bodyPr/>
          <a:lstStyle/>
          <a:p>
            <a:r>
              <a:rPr lang="en-US" dirty="0"/>
              <a:t>Evaluate fault tree to determine cut sets</a:t>
            </a:r>
          </a:p>
          <a:p>
            <a:pPr lvl="1"/>
            <a:r>
              <a:rPr lang="en-US" dirty="0"/>
              <a:t>Single cut set </a:t>
            </a:r>
            <a:r>
              <a:rPr lang="en-US" dirty="0">
                <a:sym typeface="Wingdings" panose="05000000000000000000" pitchFamily="2" charset="2"/>
              </a:rPr>
              <a:t> A*B</a:t>
            </a:r>
          </a:p>
          <a:p>
            <a:r>
              <a:rPr lang="en-US" dirty="0">
                <a:sym typeface="Wingdings" panose="05000000000000000000" pitchFamily="2" charset="2"/>
              </a:rPr>
              <a:t>In Excel, create samples for A, B</a:t>
            </a:r>
          </a:p>
          <a:p>
            <a:r>
              <a:rPr lang="en-US" dirty="0">
                <a:sym typeface="Wingdings" panose="05000000000000000000" pitchFamily="2" charset="2"/>
              </a:rPr>
              <a:t>Use samples to sample top event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MY-TOP = A × B</a:t>
            </a:r>
          </a:p>
          <a:p>
            <a:r>
              <a:rPr lang="en-US" dirty="0">
                <a:sym typeface="Wingdings" panose="05000000000000000000" pitchFamily="2" charset="2"/>
              </a:rPr>
              <a:t>Use MY-TOP samples to produce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E[ ]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Percentiles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Distribution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…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83" y="1600200"/>
            <a:ext cx="3546702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112" y="3657600"/>
            <a:ext cx="3378487" cy="250074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25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LOSP Example</a:t>
            </a:r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3386138"/>
            <a:ext cx="6231670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Freeform 7"/>
          <p:cNvSpPr>
            <a:spLocks/>
          </p:cNvSpPr>
          <p:nvPr/>
        </p:nvSpPr>
        <p:spPr bwMode="auto">
          <a:xfrm>
            <a:off x="2438400" y="3124200"/>
            <a:ext cx="2286000" cy="625475"/>
          </a:xfrm>
          <a:custGeom>
            <a:avLst/>
            <a:gdLst>
              <a:gd name="T0" fmla="*/ 148644867 w 10000"/>
              <a:gd name="T1" fmla="*/ 99113335 h 11812"/>
              <a:gd name="T2" fmla="*/ 27870909 w 10000"/>
              <a:gd name="T3" fmla="*/ 97188026 h 11812"/>
              <a:gd name="T4" fmla="*/ 0 w 10000"/>
              <a:gd name="T5" fmla="*/ 0 h 11812"/>
              <a:gd name="T6" fmla="*/ 0 60000 65536"/>
              <a:gd name="T7" fmla="*/ 0 60000 65536"/>
              <a:gd name="T8" fmla="*/ 0 60000 65536"/>
              <a:gd name="T9" fmla="*/ 0 w 10000"/>
              <a:gd name="T10" fmla="*/ 0 h 11812"/>
              <a:gd name="T11" fmla="*/ 10000 w 10000"/>
              <a:gd name="T12" fmla="*/ 11812 h 118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0" h="11812">
                <a:moveTo>
                  <a:pt x="10000" y="10296"/>
                </a:moveTo>
                <a:cubicBezTo>
                  <a:pt x="8530" y="10724"/>
                  <a:pt x="3542" y="11812"/>
                  <a:pt x="1875" y="10096"/>
                </a:cubicBezTo>
                <a:cubicBezTo>
                  <a:pt x="208" y="8380"/>
                  <a:pt x="851" y="8175"/>
                  <a:pt x="0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457200" y="1295400"/>
            <a:ext cx="4191000" cy="2090738"/>
            <a:chOff x="2996" y="2234"/>
            <a:chExt cx="5824" cy="2926"/>
          </a:xfrm>
        </p:grpSpPr>
        <p:sp>
          <p:nvSpPr>
            <p:cNvPr id="7" name="AutoShape 24"/>
            <p:cNvSpPr>
              <a:spLocks noChangeAspect="1" noChangeArrowheads="1"/>
            </p:cNvSpPr>
            <p:nvPr/>
          </p:nvSpPr>
          <p:spPr bwMode="auto">
            <a:xfrm>
              <a:off x="2996" y="2234"/>
              <a:ext cx="5824" cy="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3040" y="3209"/>
              <a:ext cx="1862" cy="69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latin typeface="Arial" pitchFamily="34" charset="0"/>
                </a:rPr>
                <a:t>Loss of</a:t>
              </a:r>
            </a:p>
            <a:p>
              <a:pPr algn="ctr"/>
              <a:r>
                <a:rPr lang="en-US" sz="1400" dirty="0">
                  <a:latin typeface="Arial" pitchFamily="34" charset="0"/>
                </a:rPr>
                <a:t>Offsite Power</a:t>
              </a:r>
              <a:endParaRPr lang="en-US" sz="1400" dirty="0"/>
            </a:p>
          </p:txBody>
        </p:sp>
        <p:sp>
          <p:nvSpPr>
            <p:cNvPr id="9" name="Line 26"/>
            <p:cNvSpPr>
              <a:spLocks noChangeShapeType="1"/>
            </p:cNvSpPr>
            <p:nvPr/>
          </p:nvSpPr>
          <p:spPr bwMode="auto">
            <a:xfrm>
              <a:off x="3127" y="3906"/>
              <a:ext cx="18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27"/>
            <p:cNvSpPr>
              <a:spLocks noChangeShapeType="1"/>
            </p:cNvSpPr>
            <p:nvPr/>
          </p:nvSpPr>
          <p:spPr bwMode="auto">
            <a:xfrm flipV="1">
              <a:off x="4966" y="3070"/>
              <a:ext cx="2" cy="167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8"/>
            <p:cNvSpPr>
              <a:spLocks noChangeShapeType="1"/>
            </p:cNvSpPr>
            <p:nvPr/>
          </p:nvSpPr>
          <p:spPr bwMode="auto">
            <a:xfrm>
              <a:off x="4966" y="4742"/>
              <a:ext cx="219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29"/>
            <p:cNvSpPr txBox="1">
              <a:spLocks noChangeArrowheads="1"/>
            </p:cNvSpPr>
            <p:nvPr/>
          </p:nvSpPr>
          <p:spPr bwMode="auto">
            <a:xfrm>
              <a:off x="5054" y="4045"/>
              <a:ext cx="2389" cy="696"/>
            </a:xfrm>
            <a:prstGeom prst="rect">
              <a:avLst/>
            </a:prstGeom>
            <a:solidFill>
              <a:srgbClr val="FFCC00">
                <a:alpha val="0"/>
              </a:srgb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latin typeface="Arial" pitchFamily="34" charset="0"/>
                </a:rPr>
                <a:t>Diesel Generator System </a:t>
              </a:r>
              <a:r>
                <a:rPr lang="en-US" sz="1400" b="1" dirty="0">
                  <a:latin typeface="Arial" pitchFamily="34" charset="0"/>
                </a:rPr>
                <a:t>Failure</a:t>
              </a:r>
              <a:endParaRPr lang="en-US" sz="1400" b="1" dirty="0"/>
            </a:p>
          </p:txBody>
        </p:sp>
        <p:sp>
          <p:nvSpPr>
            <p:cNvPr id="13" name="Line 30"/>
            <p:cNvSpPr>
              <a:spLocks noChangeShapeType="1"/>
            </p:cNvSpPr>
            <p:nvPr/>
          </p:nvSpPr>
          <p:spPr bwMode="auto">
            <a:xfrm>
              <a:off x="4966" y="3070"/>
              <a:ext cx="2190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31"/>
            <p:cNvSpPr txBox="1">
              <a:spLocks noChangeArrowheads="1"/>
            </p:cNvSpPr>
            <p:nvPr/>
          </p:nvSpPr>
          <p:spPr bwMode="auto">
            <a:xfrm>
              <a:off x="5054" y="2373"/>
              <a:ext cx="2284" cy="6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dirty="0">
                  <a:latin typeface="Arial" pitchFamily="34" charset="0"/>
                </a:rPr>
                <a:t>Diesel Generator System </a:t>
              </a:r>
              <a:r>
                <a:rPr lang="en-US" sz="1400" b="1" dirty="0">
                  <a:latin typeface="Arial" pitchFamily="34" charset="0"/>
                </a:rPr>
                <a:t>Success</a:t>
              </a:r>
              <a:endParaRPr lang="en-US" sz="1400" b="1" dirty="0"/>
            </a:p>
          </p:txBody>
        </p:sp>
        <p:sp>
          <p:nvSpPr>
            <p:cNvPr id="15" name="Oval 32"/>
            <p:cNvSpPr>
              <a:spLocks noChangeArrowheads="1"/>
            </p:cNvSpPr>
            <p:nvPr/>
          </p:nvSpPr>
          <p:spPr bwMode="auto">
            <a:xfrm>
              <a:off x="7506" y="2791"/>
              <a:ext cx="701" cy="69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Oval 33"/>
            <p:cNvSpPr>
              <a:spLocks noChangeArrowheads="1"/>
            </p:cNvSpPr>
            <p:nvPr/>
          </p:nvSpPr>
          <p:spPr bwMode="auto">
            <a:xfrm>
              <a:off x="7725" y="3070"/>
              <a:ext cx="111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Oval 34"/>
            <p:cNvSpPr>
              <a:spLocks noChangeArrowheads="1"/>
            </p:cNvSpPr>
            <p:nvPr/>
          </p:nvSpPr>
          <p:spPr bwMode="auto">
            <a:xfrm>
              <a:off x="7900" y="3070"/>
              <a:ext cx="110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Arc 35"/>
            <p:cNvSpPr>
              <a:spLocks/>
            </p:cNvSpPr>
            <p:nvPr/>
          </p:nvSpPr>
          <p:spPr bwMode="auto">
            <a:xfrm rot="8215308">
              <a:off x="7643" y="2945"/>
              <a:ext cx="408" cy="449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36"/>
            <p:cNvSpPr>
              <a:spLocks noChangeArrowheads="1"/>
            </p:cNvSpPr>
            <p:nvPr/>
          </p:nvSpPr>
          <p:spPr bwMode="auto">
            <a:xfrm>
              <a:off x="7550" y="4324"/>
              <a:ext cx="701" cy="697"/>
            </a:xfrm>
            <a:prstGeom prst="ellipse">
              <a:avLst/>
            </a:prstGeom>
            <a:solidFill>
              <a:srgbClr val="FF505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auto">
            <a:xfrm>
              <a:off x="7769" y="4603"/>
              <a:ext cx="111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Oval 38"/>
            <p:cNvSpPr>
              <a:spLocks noChangeArrowheads="1"/>
            </p:cNvSpPr>
            <p:nvPr/>
          </p:nvSpPr>
          <p:spPr bwMode="auto">
            <a:xfrm>
              <a:off x="7944" y="4603"/>
              <a:ext cx="112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Arc 39"/>
            <p:cNvSpPr>
              <a:spLocks/>
            </p:cNvSpPr>
            <p:nvPr/>
          </p:nvSpPr>
          <p:spPr bwMode="auto">
            <a:xfrm rot="-2753454">
              <a:off x="7778" y="4740"/>
              <a:ext cx="278" cy="306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LOSP Example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</a:t>
            </a:r>
            <a:r>
              <a:rPr lang="en-US" dirty="0" err="1"/>
              <a:t>LOSP</a:t>
            </a:r>
            <a:r>
              <a:rPr lang="en-US" dirty="0"/>
              <a:t> is just one initiating event…this analysis process is carried out for </a:t>
            </a:r>
            <a:r>
              <a:rPr lang="en-US" b="1" dirty="0"/>
              <a:t>all</a:t>
            </a:r>
            <a:r>
              <a:rPr lang="en-US" dirty="0"/>
              <a:t> results from </a:t>
            </a:r>
            <a:r>
              <a:rPr lang="en-US" b="1" dirty="0"/>
              <a:t>all</a:t>
            </a:r>
            <a:r>
              <a:rPr lang="en-US" dirty="0"/>
              <a:t> initiating events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514600"/>
            <a:ext cx="56515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057400" y="4572000"/>
            <a:ext cx="1387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charset="0"/>
              </a:rPr>
              <a:t>LOSP, trip, 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 Minimal Cut Sets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every minimal cut set there are “basic events”</a:t>
            </a:r>
          </a:p>
          <a:p>
            <a:r>
              <a:rPr lang="en-US"/>
              <a:t>Every basic event stored in PRA database typically has some epistemic uncertainty about the value used for the event</a:t>
            </a:r>
          </a:p>
          <a:p>
            <a:pPr lvl="1"/>
            <a:r>
              <a:rPr lang="en-US"/>
              <a:t>The </a:t>
            </a:r>
            <a:r>
              <a:rPr lang="en-US" b="1"/>
              <a:t>propagation</a:t>
            </a:r>
            <a:r>
              <a:rPr lang="en-US"/>
              <a:t> of this uncertainty through cut sets must be performed in order to understand the uncertainty in the overall result (e.g., CDF)</a:t>
            </a:r>
          </a:p>
          <a:p>
            <a:pPr lvl="1"/>
            <a:r>
              <a:rPr lang="en-US"/>
              <a:t>This uncertainty can be characterized via summary measures, such as mean value and 95</a:t>
            </a:r>
            <a:r>
              <a:rPr lang="en-US" baseline="30000"/>
              <a:t>th</a:t>
            </a:r>
            <a:r>
              <a:rPr lang="en-US"/>
              <a:t> percentile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Schematic View of Uncertainty Propagation</a:t>
            </a: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950913" y="1552575"/>
          <a:ext cx="7173912" cy="411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4" imgW="9036720" imgH="6039720" progId="Visio.Drawing.6">
                  <p:embed/>
                </p:oleObj>
              </mc:Choice>
              <mc:Fallback>
                <p:oleObj name="VISIO" r:id="rId4" imgW="9036720" imgH="60397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913" y="1552575"/>
                        <a:ext cx="7173912" cy="411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5-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29</TotalTime>
  <Words>1789</Words>
  <Application>Microsoft Macintosh PowerPoint</Application>
  <PresentationFormat>On-screen Show (4:3)</PresentationFormat>
  <Paragraphs>270</Paragraphs>
  <Slides>27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Times New Roman</vt:lpstr>
      <vt:lpstr>Wingdings</vt:lpstr>
      <vt:lpstr>Standard_Presentation-2016</vt:lpstr>
      <vt:lpstr>VISIO</vt:lpstr>
      <vt:lpstr>Equation</vt:lpstr>
      <vt:lpstr>Section 5:  Uncertainty Propagation in Risk Assessment</vt:lpstr>
      <vt:lpstr>Risk</vt:lpstr>
      <vt:lpstr>Overall Approach to Uncertainty Propagation</vt:lpstr>
      <vt:lpstr>Overall Approach to Uncertainty Propagation</vt:lpstr>
      <vt:lpstr>Example</vt:lpstr>
      <vt:lpstr>LOSP Example</vt:lpstr>
      <vt:lpstr>LOSP Example</vt:lpstr>
      <vt:lpstr>PRA Minimal Cut Sets</vt:lpstr>
      <vt:lpstr>Schematic View of Uncertainty Propagation</vt:lpstr>
      <vt:lpstr>Minimal Cut Sets in LOSP Example</vt:lpstr>
      <vt:lpstr>Minimal Cut Sets in LOSP Example</vt:lpstr>
      <vt:lpstr>Minimal Cut Sets in LOSP Example</vt:lpstr>
      <vt:lpstr>Minimal Cut Sets in LOSP Example</vt:lpstr>
      <vt:lpstr>How Many Distinct Parameters in Example?</vt:lpstr>
      <vt:lpstr>How Many Distinct Parameters in Example? </vt:lpstr>
      <vt:lpstr>Un- versus Correlated Example</vt:lpstr>
      <vt:lpstr>SBO Frequency in LOSP Example</vt:lpstr>
      <vt:lpstr>Uncertainty Analysis for Other Applications</vt:lpstr>
      <vt:lpstr>Propagation of Uncertainty</vt:lpstr>
      <vt:lpstr>Two Kinds of Sampling</vt:lpstr>
      <vt:lpstr>Two Kinds of Sampling</vt:lpstr>
      <vt:lpstr>Latin Hypercube Sampling</vt:lpstr>
      <vt:lpstr>Latin Hypercube Sampling</vt:lpstr>
      <vt:lpstr>Differences Between Sampling Types</vt:lpstr>
      <vt:lpstr>The Seed Value</vt:lpstr>
      <vt:lpstr>Accuracy of Sampling</vt:lpstr>
      <vt:lpstr>Uncertainty Analysis Results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7</cp:revision>
  <dcterms:created xsi:type="dcterms:W3CDTF">2016-09-09T18:28:57Z</dcterms:created>
  <dcterms:modified xsi:type="dcterms:W3CDTF">2019-03-14T19:15:04Z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