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1"/>
  </p:notesMasterIdLst>
  <p:sldIdLst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71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6F5E36-8F54-443E-BF1B-47E76673D87A}" type="datetimeFigureOut">
              <a:rPr lang="en-US" smtClean="0"/>
              <a:t>3/14/19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33861-8955-45C4-97E1-0CEE3F3929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572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FCBBD7-C22E-4B8A-B9CC-1883C3A48CC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186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471009-E013-405D-97BA-78888ECB1AC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5417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3D6505-1F4C-4148-BA3F-039C9369445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541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8DC0E7-3680-4E61-901B-5C1516D97F9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5356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FDD629-C4B8-4CE5-A474-E53CD92DF8A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4645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716895-F5F4-4AF0-B2F4-3DFBA0673B8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687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423DA1-D983-44EE-9D10-BDCD738231C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334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C45072-BA37-4749-8270-1EDAA9D0AAD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370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93711D-D62C-401C-982C-FE24F7472A4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679450"/>
            <a:ext cx="4540250" cy="3405188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11650"/>
            <a:ext cx="5026025" cy="4086225"/>
          </a:xfrm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7005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FEAA2C-7284-4D13-942A-A22EC038069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516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3D6505-1F4C-4148-BA3F-039C9369445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2153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B84D22-B29A-4F7C-92B4-F129E03AD38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6298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273B89-03CC-430E-8FA4-4EAC3EF169D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8388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3EB1C8-2031-4E96-8540-49DE12F4C46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045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2425" y="1717001"/>
            <a:ext cx="5797550" cy="430887"/>
          </a:xfrm>
        </p:spPr>
        <p:txBody>
          <a:bodyPr anchor="b"/>
          <a:lstStyle>
            <a:lvl1pPr>
              <a:spcBef>
                <a:spcPct val="40000"/>
              </a:spcBef>
              <a:defRPr sz="3200">
                <a:solidFill>
                  <a:srgbClr val="00587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435" name="Rectangle 1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914650" y="2514600"/>
            <a:ext cx="5775325" cy="762000"/>
          </a:xfrm>
        </p:spPr>
        <p:txBody>
          <a:bodyPr/>
          <a:lstStyle>
            <a:lvl1pPr marL="0" indent="0">
              <a:spcBef>
                <a:spcPct val="20000"/>
              </a:spcBef>
              <a:buFontTx/>
              <a:buNone/>
              <a:defRPr b="1"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1" name="Rectangle 124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2914650" y="3436938"/>
            <a:ext cx="577532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85000"/>
              </a:lnSpc>
              <a:spcBef>
                <a:spcPct val="40000"/>
              </a:spcBef>
              <a:defRPr sz="1600">
                <a:latin typeface="+mn-lt"/>
                <a:ea typeface="+mn-ea"/>
              </a:defRPr>
            </a:lvl1pPr>
          </a:lstStyle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317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239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08974" y="6553200"/>
            <a:ext cx="766751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4-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802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8600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98613"/>
            <a:ext cx="4040187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8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4-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79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8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8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4-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03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8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4-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64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9492"/>
            <a:ext cx="3008313" cy="1232859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39493"/>
            <a:ext cx="5111750" cy="521118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95181"/>
            <a:ext cx="3008313" cy="38554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8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4-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18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98724"/>
            <a:ext cx="5486400" cy="366254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05469"/>
            <a:ext cx="5486400" cy="3622106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8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4-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278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538163"/>
            <a:ext cx="8126412" cy="7572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5138" y="1552575"/>
            <a:ext cx="3995737" cy="4116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3275" y="1552575"/>
            <a:ext cx="3997325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3275" y="3686175"/>
            <a:ext cx="3997325" cy="198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208974" y="6553200"/>
            <a:ext cx="766751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4-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798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31392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1004888"/>
            <a:ext cx="8231187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31187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08" name="Rectangle 8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68712" y="6553200"/>
            <a:ext cx="18049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109" name="Rectangle 8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98352" y="6553200"/>
            <a:ext cx="677373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>
                <a:latin typeface="Arial" charset="0"/>
              </a:defRPr>
            </a:lvl1pPr>
          </a:lstStyle>
          <a:p>
            <a:r>
              <a:rPr lang="en-US" dirty="0"/>
              <a:t>4-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289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5863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9pPr>
    </p:titleStyle>
    <p:bodyStyle>
      <a:lvl1pPr marL="230188" indent="-230188" algn="l" rtl="0" eaLnBrk="1" fontAlgn="base" hangingPunct="1">
        <a:lnSpc>
          <a:spcPct val="85000"/>
        </a:lnSpc>
        <a:spcBef>
          <a:spcPct val="4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84213" indent="-227013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6.wmf"/><Relationship Id="rId10" Type="http://schemas.openxmlformats.org/officeDocument/2006/relationships/image" Target="../media/image19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8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42925" y="893763"/>
            <a:ext cx="8126412" cy="1062037"/>
          </a:xfrm>
        </p:spPr>
        <p:txBody>
          <a:bodyPr/>
          <a:lstStyle/>
          <a:p>
            <a:r>
              <a:rPr lang="en-US" dirty="0"/>
              <a:t>Section 4:  Introduction to Monte Carlo Sampling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8145463" cy="41163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Purpose</a:t>
            </a:r>
          </a:p>
          <a:p>
            <a:pPr lvl="1">
              <a:defRPr/>
            </a:pPr>
            <a:r>
              <a:rPr lang="en-US" sz="2000" dirty="0"/>
              <a:t>Concept of simulating a random variable via Monte Carlo sampling will be introduced and illustrated using Excel</a:t>
            </a:r>
          </a:p>
          <a:p>
            <a:pPr>
              <a:defRPr/>
            </a:pPr>
            <a:r>
              <a:rPr lang="en-US" dirty="0"/>
              <a:t>Objectives</a:t>
            </a:r>
          </a:p>
          <a:p>
            <a:pPr lvl="1">
              <a:defRPr/>
            </a:pPr>
            <a:r>
              <a:rPr lang="en-US" dirty="0"/>
              <a:t>Students will learn</a:t>
            </a:r>
          </a:p>
          <a:p>
            <a:pPr lvl="2">
              <a:defRPr/>
            </a:pPr>
            <a:r>
              <a:rPr lang="en-US" sz="2000" b="1" dirty="0"/>
              <a:t>How to generate uniform random numbers in Excel</a:t>
            </a:r>
          </a:p>
          <a:p>
            <a:pPr lvl="2">
              <a:defRPr/>
            </a:pPr>
            <a:r>
              <a:rPr lang="en-US" sz="2000" dirty="0"/>
              <a:t>How to generate a binomial random variable</a:t>
            </a:r>
          </a:p>
          <a:p>
            <a:pPr lvl="2">
              <a:defRPr/>
            </a:pPr>
            <a:r>
              <a:rPr lang="en-US" sz="2000" b="1" dirty="0"/>
              <a:t>Concept of using inverse CDF to generate random samples from a specified distribution</a:t>
            </a:r>
          </a:p>
          <a:p>
            <a:pPr lvl="2">
              <a:defRPr/>
            </a:pPr>
            <a:r>
              <a:rPr lang="en-US" sz="2000" dirty="0"/>
              <a:t>Use of transformations to generate random samples</a:t>
            </a:r>
          </a:p>
          <a:p>
            <a:pPr lvl="2">
              <a:defRPr/>
            </a:pPr>
            <a:r>
              <a:rPr lang="en-US" sz="2000" dirty="0"/>
              <a:t>Determining sample size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Use of Transformation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example, to generate lognormal Y</a:t>
            </a:r>
          </a:p>
          <a:p>
            <a:pPr lvl="1"/>
            <a:r>
              <a:rPr lang="en-US" dirty="0"/>
              <a:t>First generate n values from a normal distribution, call them x</a:t>
            </a:r>
            <a:r>
              <a:rPr lang="en-US" baseline="-25000" dirty="0"/>
              <a:t>1</a:t>
            </a:r>
            <a:r>
              <a:rPr lang="en-US" dirty="0"/>
              <a:t> through </a:t>
            </a:r>
            <a:r>
              <a:rPr lang="en-US" dirty="0" err="1"/>
              <a:t>x</a:t>
            </a:r>
            <a:r>
              <a:rPr lang="en-US" baseline="-25000" dirty="0" err="1"/>
              <a:t>n</a:t>
            </a:r>
            <a:endParaRPr lang="en-US" dirty="0"/>
          </a:p>
          <a:p>
            <a:pPr lvl="2"/>
            <a:r>
              <a:rPr lang="en-US" dirty="0"/>
              <a:t>Set </a:t>
            </a:r>
            <a:r>
              <a:rPr lang="en-US" dirty="0" err="1"/>
              <a:t>y</a:t>
            </a:r>
            <a:r>
              <a:rPr lang="en-US" baseline="-25000" dirty="0" err="1"/>
              <a:t>i</a:t>
            </a:r>
            <a:r>
              <a:rPr lang="en-US" dirty="0"/>
              <a:t> = </a:t>
            </a:r>
            <a:r>
              <a:rPr lang="en-US" dirty="0" err="1"/>
              <a:t>exp</a:t>
            </a:r>
            <a:r>
              <a:rPr lang="en-US" dirty="0"/>
              <a:t>(x</a:t>
            </a:r>
            <a:r>
              <a:rPr lang="en-US" baseline="-25000" dirty="0"/>
              <a:t>i</a:t>
            </a:r>
            <a:r>
              <a:rPr lang="en-US" dirty="0"/>
              <a:t>), so that ln(</a:t>
            </a:r>
            <a:r>
              <a:rPr lang="en-US" dirty="0" err="1"/>
              <a:t>y</a:t>
            </a:r>
            <a:r>
              <a:rPr lang="en-US" baseline="-25000" dirty="0" err="1"/>
              <a:t>i</a:t>
            </a:r>
            <a:r>
              <a:rPr lang="en-US" dirty="0"/>
              <a:t>) = x</a:t>
            </a:r>
            <a:r>
              <a:rPr lang="en-US" baseline="-25000" dirty="0"/>
              <a:t>i</a:t>
            </a:r>
            <a:endParaRPr lang="en-US" dirty="0"/>
          </a:p>
          <a:p>
            <a:r>
              <a:rPr lang="en-US" dirty="0"/>
              <a:t>The </a:t>
            </a:r>
            <a:r>
              <a:rPr lang="en-US" dirty="0" err="1"/>
              <a:t>y</a:t>
            </a:r>
            <a:r>
              <a:rPr lang="en-US" baseline="-25000" dirty="0" err="1"/>
              <a:t>i</a:t>
            </a:r>
            <a:r>
              <a:rPr lang="en-US" dirty="0"/>
              <a:t> values are a random sample from a lognormal distribution</a:t>
            </a:r>
          </a:p>
          <a:p>
            <a:pPr lvl="1"/>
            <a:endParaRPr lang="en-US" dirty="0"/>
          </a:p>
        </p:txBody>
      </p:sp>
      <p:sp>
        <p:nvSpPr>
          <p:cNvPr id="13316" name="Line 8"/>
          <p:cNvSpPr>
            <a:spLocks noChangeShapeType="1"/>
          </p:cNvSpPr>
          <p:nvPr/>
        </p:nvSpPr>
        <p:spPr bwMode="auto">
          <a:xfrm>
            <a:off x="3810000" y="5097541"/>
            <a:ext cx="12954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13317" name="Text Box 9"/>
          <p:cNvSpPr txBox="1">
            <a:spLocks noChangeArrowheads="1"/>
          </p:cNvSpPr>
          <p:nvPr/>
        </p:nvSpPr>
        <p:spPr bwMode="auto">
          <a:xfrm>
            <a:off x="4205066" y="5097541"/>
            <a:ext cx="5052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+mn-lt"/>
              </a:rPr>
              <a:t>e</a:t>
            </a:r>
            <a:r>
              <a:rPr lang="en-US" sz="2800" baseline="30000" dirty="0">
                <a:latin typeface="+mn-lt"/>
              </a:rPr>
              <a:t>x</a:t>
            </a:r>
            <a:endParaRPr lang="en-US" sz="2800" dirty="0">
              <a:latin typeface="+mn-lt"/>
            </a:endParaRPr>
          </a:p>
        </p:txBody>
      </p:sp>
      <p:pic>
        <p:nvPicPr>
          <p:cNvPr id="13318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344941"/>
            <a:ext cx="2514600" cy="25114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3319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3344941"/>
            <a:ext cx="2519363" cy="25161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767574" y="4758987"/>
            <a:ext cx="13802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latin typeface="+mn-lt"/>
              </a:rPr>
              <a:t>Transformation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2461548" y="5466457"/>
            <a:ext cx="3642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+mn-lt"/>
              </a:rPr>
              <a:t>x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005733" y="5466457"/>
            <a:ext cx="8947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+mn-lt"/>
              </a:rPr>
              <a:t>y=e</a:t>
            </a:r>
            <a:r>
              <a:rPr lang="en-US" sz="2800" baseline="30000" dirty="0">
                <a:latin typeface="+mn-lt"/>
              </a:rPr>
              <a:t>x</a:t>
            </a:r>
            <a:endParaRPr lang="en-US" sz="2800" dirty="0"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1004888"/>
            <a:ext cx="8231187" cy="1465016"/>
          </a:xfrm>
        </p:spPr>
        <p:txBody>
          <a:bodyPr/>
          <a:lstStyle/>
          <a:p>
            <a:r>
              <a:rPr lang="en-US" dirty="0"/>
              <a:t>Example: Lognormal Sampling with mean=2E-4 and EF=7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5613" y="2295870"/>
            <a:ext cx="4411662" cy="4116388"/>
          </a:xfrm>
        </p:spPr>
        <p:txBody>
          <a:bodyPr/>
          <a:lstStyle/>
          <a:p>
            <a:r>
              <a:rPr lang="en-US" dirty="0">
                <a:latin typeface="+mj-lt"/>
              </a:rPr>
              <a:t>Generate </a:t>
            </a:r>
            <a:r>
              <a:rPr lang="en-US" dirty="0" err="1">
                <a:latin typeface="+mj-lt"/>
              </a:rPr>
              <a:t>u</a:t>
            </a:r>
            <a:r>
              <a:rPr lang="en-US" baseline="-25000" dirty="0" err="1">
                <a:latin typeface="+mj-lt"/>
              </a:rPr>
              <a:t>i</a:t>
            </a:r>
            <a:r>
              <a:rPr lang="en-US" dirty="0">
                <a:latin typeface="+mj-lt"/>
              </a:rPr>
              <a:t> as before</a:t>
            </a:r>
          </a:p>
          <a:p>
            <a:pPr lvl="1"/>
            <a:r>
              <a:rPr lang="en-US" dirty="0">
                <a:latin typeface="+mj-lt"/>
              </a:rPr>
              <a:t>RAND()</a:t>
            </a:r>
          </a:p>
          <a:p>
            <a:r>
              <a:rPr lang="en-US" dirty="0">
                <a:latin typeface="+mj-lt"/>
              </a:rPr>
              <a:t>Generate normal distribution values via =</a:t>
            </a:r>
            <a:r>
              <a:rPr lang="en-US" b="1" dirty="0" err="1">
                <a:latin typeface="+mj-lt"/>
              </a:rPr>
              <a:t>norminv</a:t>
            </a:r>
            <a:r>
              <a:rPr lang="en-US" dirty="0">
                <a:latin typeface="+mj-lt"/>
              </a:rPr>
              <a:t>(x,</a:t>
            </a:r>
            <a:r>
              <a:rPr lang="el-GR" dirty="0">
                <a:latin typeface="+mj-lt"/>
              </a:rPr>
              <a:t>μ</a:t>
            </a:r>
            <a:r>
              <a:rPr lang="en-US" dirty="0">
                <a:latin typeface="+mj-lt"/>
              </a:rPr>
              <a:t>,</a:t>
            </a:r>
            <a:r>
              <a:rPr lang="el-GR" dirty="0">
                <a:latin typeface="+mj-lt"/>
              </a:rPr>
              <a:t>σ</a:t>
            </a:r>
            <a:r>
              <a:rPr lang="en-US" dirty="0">
                <a:latin typeface="+mj-lt"/>
              </a:rPr>
              <a:t>)</a:t>
            </a:r>
          </a:p>
          <a:p>
            <a:pPr lvl="1"/>
            <a:r>
              <a:rPr lang="en-US" dirty="0">
                <a:latin typeface="+mj-lt"/>
              </a:rPr>
              <a:t>First need to calculate </a:t>
            </a:r>
            <a:r>
              <a:rPr lang="el-GR" dirty="0">
                <a:latin typeface="+mj-lt"/>
              </a:rPr>
              <a:t>μ</a:t>
            </a:r>
            <a:r>
              <a:rPr lang="en-US" dirty="0">
                <a:latin typeface="+mj-lt"/>
              </a:rPr>
              <a:t> and </a:t>
            </a:r>
            <a:r>
              <a:rPr lang="el-GR" dirty="0">
                <a:latin typeface="+mj-lt"/>
              </a:rPr>
              <a:t>σ</a:t>
            </a: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Obtain lognormal distribution values by taking </a:t>
            </a:r>
            <a:r>
              <a:rPr lang="en-US" dirty="0" err="1">
                <a:latin typeface="+mj-lt"/>
              </a:rPr>
              <a:t>e</a:t>
            </a:r>
            <a:r>
              <a:rPr lang="en-US" baseline="30000" dirty="0" err="1">
                <a:latin typeface="+mj-lt"/>
              </a:rPr>
              <a:t>y</a:t>
            </a: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NOTE:  We could sample directly using</a:t>
            </a:r>
          </a:p>
          <a:p>
            <a:pPr marL="0" indent="0">
              <a:buNone/>
            </a:pPr>
            <a:r>
              <a:rPr lang="en-US" dirty="0">
                <a:latin typeface="+mj-lt"/>
              </a:rPr>
              <a:t>	=LOGINV(x,</a:t>
            </a:r>
            <a:r>
              <a:rPr lang="el-GR" dirty="0">
                <a:latin typeface="+mj-lt"/>
              </a:rPr>
              <a:t>μ</a:t>
            </a:r>
            <a:r>
              <a:rPr lang="en-US" dirty="0">
                <a:latin typeface="+mj-lt"/>
              </a:rPr>
              <a:t>,</a:t>
            </a:r>
            <a:r>
              <a:rPr lang="el-GR" dirty="0">
                <a:latin typeface="+mj-lt"/>
              </a:rPr>
              <a:t>σ</a:t>
            </a:r>
            <a:r>
              <a:rPr lang="en-US" dirty="0">
                <a:latin typeface="+mj-lt"/>
              </a:rPr>
              <a:t>)</a:t>
            </a:r>
          </a:p>
          <a:p>
            <a:pPr lvl="1">
              <a:buFontTx/>
              <a:buNone/>
            </a:pPr>
            <a:endParaRPr lang="en-US" dirty="0"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075" y="2474123"/>
            <a:ext cx="4218135" cy="3367536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Transformation:  Exponential To Weibull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2" y="1960563"/>
            <a:ext cx="8231187" cy="4524375"/>
          </a:xfrm>
        </p:spPr>
        <p:txBody>
          <a:bodyPr/>
          <a:lstStyle/>
          <a:p>
            <a:r>
              <a:rPr lang="en-US" dirty="0"/>
              <a:t>Can generate Weibull samples from exponential samples</a:t>
            </a:r>
          </a:p>
          <a:p>
            <a:pPr lvl="1"/>
            <a:r>
              <a:rPr lang="en-US" dirty="0"/>
              <a:t>First generate n values from an exponential(</a:t>
            </a:r>
            <a:r>
              <a:rPr lang="en-US" dirty="0">
                <a:sym typeface="Symbol" pitchFamily="18" charset="2"/>
              </a:rPr>
              <a:t>)</a:t>
            </a:r>
            <a:r>
              <a:rPr lang="en-US" dirty="0"/>
              <a:t> distribution, call them x</a:t>
            </a:r>
            <a:r>
              <a:rPr lang="en-US" baseline="-25000" dirty="0"/>
              <a:t>1</a:t>
            </a:r>
            <a:r>
              <a:rPr lang="en-US" dirty="0"/>
              <a:t> through </a:t>
            </a:r>
            <a:r>
              <a:rPr lang="en-US" dirty="0" err="1"/>
              <a:t>x</a:t>
            </a:r>
            <a:r>
              <a:rPr lang="en-US" baseline="-25000" dirty="0" err="1"/>
              <a:t>n</a:t>
            </a:r>
            <a:endParaRPr lang="en-US" baseline="-25000" dirty="0"/>
          </a:p>
          <a:p>
            <a:pPr lvl="1"/>
            <a:r>
              <a:rPr lang="en-US" dirty="0"/>
              <a:t>Set each </a:t>
            </a:r>
            <a:r>
              <a:rPr lang="en-US" dirty="0" err="1"/>
              <a:t>t</a:t>
            </a:r>
            <a:r>
              <a:rPr lang="en-US" baseline="-25000" dirty="0" err="1"/>
              <a:t>i</a:t>
            </a:r>
            <a:r>
              <a:rPr lang="en-US" dirty="0"/>
              <a:t> = (x</a:t>
            </a:r>
            <a:r>
              <a:rPr lang="en-US" baseline="-25000" dirty="0"/>
              <a:t>i</a:t>
            </a:r>
            <a:r>
              <a:rPr lang="en-US" dirty="0"/>
              <a:t>)</a:t>
            </a:r>
            <a:r>
              <a:rPr lang="en-US" baseline="30000" dirty="0"/>
              <a:t>1/</a:t>
            </a:r>
            <a:r>
              <a:rPr lang="en-US" baseline="30000" dirty="0">
                <a:sym typeface="Symbol" pitchFamily="18" charset="2"/>
              </a:rPr>
              <a:t></a:t>
            </a:r>
            <a:endParaRPr lang="en-US" dirty="0">
              <a:sym typeface="Symbol" pitchFamily="18" charset="2"/>
            </a:endParaRPr>
          </a:p>
          <a:p>
            <a:pPr lvl="1"/>
            <a:r>
              <a:rPr lang="en-US" dirty="0">
                <a:sym typeface="Symbol" pitchFamily="18" charset="2"/>
              </a:rPr>
              <a:t>The t</a:t>
            </a:r>
            <a:r>
              <a:rPr lang="en-US" baseline="-25000" dirty="0">
                <a:sym typeface="Symbol" pitchFamily="18" charset="2"/>
              </a:rPr>
              <a:t>i</a:t>
            </a:r>
            <a:r>
              <a:rPr lang="en-US" sz="2000" dirty="0">
                <a:sym typeface="Symbol" pitchFamily="18" charset="2"/>
              </a:rPr>
              <a:t>s</a:t>
            </a:r>
            <a:r>
              <a:rPr lang="en-US" dirty="0">
                <a:sym typeface="Symbol" pitchFamily="18" charset="2"/>
              </a:rPr>
              <a:t> will have a Weibull(, ) distribution</a:t>
            </a:r>
          </a:p>
          <a:p>
            <a:pPr lvl="2"/>
            <a:r>
              <a:rPr lang="en-US" dirty="0">
                <a:sym typeface="Symbol" pitchFamily="18" charset="2"/>
              </a:rPr>
              <a:t>f(t) =   t</a:t>
            </a:r>
            <a:r>
              <a:rPr lang="en-US" baseline="30000" dirty="0">
                <a:sym typeface="Symbol" pitchFamily="18" charset="2"/>
              </a:rPr>
              <a:t> - 1</a:t>
            </a:r>
            <a:r>
              <a:rPr lang="en-US" dirty="0">
                <a:sym typeface="Symbol" pitchFamily="18" charset="2"/>
              </a:rPr>
              <a:t>exp(-t</a:t>
            </a:r>
            <a:r>
              <a:rPr lang="en-US" baseline="30000" dirty="0">
                <a:sym typeface="Symbol" pitchFamily="18" charset="2"/>
              </a:rPr>
              <a:t></a:t>
            </a:r>
            <a:r>
              <a:rPr lang="en-US" dirty="0">
                <a:sym typeface="Symbol" pitchFamily="18" charset="2"/>
              </a:rPr>
              <a:t>)</a:t>
            </a:r>
          </a:p>
          <a:p>
            <a:pPr lvl="1"/>
            <a:endParaRPr lang="en-US" dirty="0"/>
          </a:p>
        </p:txBody>
      </p:sp>
      <p:pic>
        <p:nvPicPr>
          <p:cNvPr id="14340" name="Picture 3" descr="Weibull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4648200"/>
            <a:ext cx="8572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5637213" y="5180806"/>
            <a:ext cx="17526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err="1"/>
              <a:t>Waloddi</a:t>
            </a:r>
            <a:r>
              <a:rPr lang="en-US" sz="1200" dirty="0"/>
              <a:t> Weibull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Transformation:  Exponential To Weibull</a:t>
            </a: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613" y="1638299"/>
            <a:ext cx="3889375" cy="38846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0669" y="1636712"/>
            <a:ext cx="3889437" cy="3886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cxnSp>
        <p:nvCxnSpPr>
          <p:cNvPr id="15365" name="AutoShape 6"/>
          <p:cNvCxnSpPr>
            <a:cxnSpLocks noChangeShapeType="1"/>
          </p:cNvCxnSpPr>
          <p:nvPr/>
        </p:nvCxnSpPr>
        <p:spPr bwMode="auto">
          <a:xfrm rot="16200000" flipH="1">
            <a:off x="4399757" y="3523457"/>
            <a:ext cx="3175" cy="4002087"/>
          </a:xfrm>
          <a:prstGeom prst="curvedConnector3">
            <a:avLst>
              <a:gd name="adj1" fmla="val 7250000"/>
            </a:avLst>
          </a:prstGeom>
          <a:ln>
            <a:headEnd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366" name="Text Box 7"/>
          <p:cNvSpPr txBox="1">
            <a:spLocks noChangeArrowheads="1"/>
          </p:cNvSpPr>
          <p:nvPr/>
        </p:nvSpPr>
        <p:spPr bwMode="auto">
          <a:xfrm>
            <a:off x="3960813" y="5880100"/>
            <a:ext cx="11416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latin typeface="+mn-lt"/>
              </a:rPr>
              <a:t>t = t</a:t>
            </a:r>
            <a:r>
              <a:rPr lang="en-US" sz="2800" baseline="30000" dirty="0">
                <a:latin typeface="+mn-lt"/>
              </a:rPr>
              <a:t>1/</a:t>
            </a:r>
            <a:r>
              <a:rPr lang="en-US" sz="2800" baseline="30000" dirty="0">
                <a:latin typeface="+mn-lt"/>
                <a:sym typeface="Symbol" pitchFamily="18" charset="2"/>
              </a:rPr>
              <a:t></a:t>
            </a:r>
            <a:endParaRPr lang="en-US" sz="2800" dirty="0">
              <a:latin typeface="+mn-lt"/>
              <a:sym typeface="Symbol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465937" y="781050"/>
            <a:ext cx="8126412" cy="757237"/>
          </a:xfrm>
        </p:spPr>
        <p:txBody>
          <a:bodyPr/>
          <a:lstStyle/>
          <a:p>
            <a:r>
              <a:rPr lang="en-US" dirty="0"/>
              <a:t>Determining Sample Size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5138" y="1552575"/>
            <a:ext cx="8074025" cy="4116388"/>
          </a:xfrm>
        </p:spPr>
        <p:txBody>
          <a:bodyPr/>
          <a:lstStyle/>
          <a:p>
            <a:pPr>
              <a:lnSpc>
                <a:spcPct val="65000"/>
              </a:lnSpc>
            </a:pPr>
            <a:r>
              <a:rPr lang="en-US" sz="2000" i="0" dirty="0"/>
              <a:t>Let true distribution of Y have mean </a:t>
            </a:r>
            <a:r>
              <a:rPr lang="en-US" sz="2000" i="0" dirty="0">
                <a:latin typeface="Symbol" pitchFamily="18" charset="2"/>
              </a:rPr>
              <a:t>m</a:t>
            </a:r>
            <a:r>
              <a:rPr lang="en-US" sz="2000" i="0" dirty="0"/>
              <a:t> and variance </a:t>
            </a:r>
            <a:r>
              <a:rPr lang="en-US" sz="2000" i="0" dirty="0">
                <a:latin typeface="Symbol" pitchFamily="18" charset="2"/>
              </a:rPr>
              <a:t>s</a:t>
            </a:r>
            <a:r>
              <a:rPr lang="en-US" sz="2000" i="0" baseline="30000" dirty="0"/>
              <a:t>2</a:t>
            </a:r>
          </a:p>
          <a:p>
            <a:pPr>
              <a:lnSpc>
                <a:spcPct val="65000"/>
              </a:lnSpc>
            </a:pPr>
            <a:r>
              <a:rPr lang="en-US" sz="2000" i="0" dirty="0"/>
              <a:t>Generate (large) sample, y</a:t>
            </a:r>
            <a:r>
              <a:rPr lang="en-US" sz="2000" i="0" baseline="-25000" dirty="0"/>
              <a:t>1</a:t>
            </a:r>
            <a:r>
              <a:rPr lang="en-US" sz="2000" i="0" dirty="0"/>
              <a:t>, …, </a:t>
            </a:r>
            <a:r>
              <a:rPr lang="en-US" sz="2000" i="0" dirty="0" err="1"/>
              <a:t>y</a:t>
            </a:r>
            <a:r>
              <a:rPr lang="en-US" sz="2000" i="0" baseline="-25000" dirty="0" err="1"/>
              <a:t>n</a:t>
            </a:r>
            <a:endParaRPr lang="en-US" sz="2000" i="0" dirty="0"/>
          </a:p>
          <a:p>
            <a:pPr>
              <a:lnSpc>
                <a:spcPct val="65000"/>
              </a:lnSpc>
            </a:pPr>
            <a:r>
              <a:rPr lang="en-US" sz="2000" i="0" dirty="0"/>
              <a:t>Estimate </a:t>
            </a:r>
            <a:r>
              <a:rPr lang="en-US" sz="2000" i="0" dirty="0">
                <a:latin typeface="Symbol" pitchFamily="18" charset="2"/>
              </a:rPr>
              <a:t>m</a:t>
            </a:r>
            <a:r>
              <a:rPr lang="en-US" sz="2000" i="0" dirty="0"/>
              <a:t> by sample mean, i.e. average of sample values,</a:t>
            </a:r>
          </a:p>
          <a:p>
            <a:pPr>
              <a:lnSpc>
                <a:spcPct val="65000"/>
              </a:lnSpc>
            </a:pPr>
            <a:r>
              <a:rPr lang="en-US" sz="2000" i="0" dirty="0"/>
              <a:t>Approximate 95% confidence interval for </a:t>
            </a:r>
            <a:r>
              <a:rPr lang="en-US" sz="2000" i="0" dirty="0">
                <a:latin typeface="Symbol" pitchFamily="18" charset="2"/>
              </a:rPr>
              <a:t>m </a:t>
            </a:r>
            <a:r>
              <a:rPr lang="en-US" sz="2000" i="0" dirty="0"/>
              <a:t>is:</a:t>
            </a:r>
          </a:p>
          <a:p>
            <a:pPr>
              <a:lnSpc>
                <a:spcPct val="65000"/>
              </a:lnSpc>
              <a:buFontTx/>
              <a:buNone/>
            </a:pPr>
            <a:r>
              <a:rPr lang="en-US" sz="2000" i="0" dirty="0"/>
              <a:t>	</a:t>
            </a:r>
          </a:p>
          <a:p>
            <a:pPr lvl="1">
              <a:lnSpc>
                <a:spcPct val="65000"/>
              </a:lnSpc>
            </a:pPr>
            <a:endParaRPr lang="en-US" sz="2000" i="0" dirty="0"/>
          </a:p>
          <a:p>
            <a:pPr lvl="1">
              <a:lnSpc>
                <a:spcPct val="65000"/>
              </a:lnSpc>
              <a:buFont typeface="Wingdings" panose="05000000000000000000" pitchFamily="2" charset="2"/>
              <a:buChar char="Ø"/>
            </a:pPr>
            <a:r>
              <a:rPr lang="en-US" sz="2000" i="0" dirty="0"/>
              <a:t>Here s is sample standard deviation, an estimate of </a:t>
            </a:r>
            <a:r>
              <a:rPr lang="en-US" sz="2000" i="0" dirty="0">
                <a:latin typeface="Symbol" pitchFamily="18" charset="2"/>
              </a:rPr>
              <a:t>s</a:t>
            </a:r>
          </a:p>
          <a:p>
            <a:pPr lvl="1">
              <a:lnSpc>
                <a:spcPct val="65000"/>
              </a:lnSpc>
            </a:pPr>
            <a:endParaRPr lang="en-US" sz="2000" i="0" dirty="0"/>
          </a:p>
          <a:p>
            <a:pPr lvl="1">
              <a:lnSpc>
                <a:spcPct val="65000"/>
              </a:lnSpc>
              <a:buFont typeface="Wingdings" panose="05000000000000000000" pitchFamily="2" charset="2"/>
              <a:buChar char="Ø"/>
            </a:pPr>
            <a:r>
              <a:rPr lang="en-US" sz="2000" i="0" dirty="0"/>
              <a:t>         is called the </a:t>
            </a:r>
            <a:r>
              <a:rPr lang="en-US" sz="2000" b="1" i="0" dirty="0"/>
              <a:t>standard error</a:t>
            </a:r>
            <a:endParaRPr lang="en-US" sz="2000" i="0" dirty="0"/>
          </a:p>
          <a:p>
            <a:pPr lvl="1">
              <a:lnSpc>
                <a:spcPct val="65000"/>
              </a:lnSpc>
              <a:buFontTx/>
              <a:buNone/>
            </a:pPr>
            <a:endParaRPr lang="en-US" sz="2000" i="0" dirty="0">
              <a:latin typeface="Symbol" pitchFamily="18" charset="2"/>
            </a:endParaRPr>
          </a:p>
          <a:p>
            <a:pPr>
              <a:lnSpc>
                <a:spcPct val="65000"/>
              </a:lnSpc>
            </a:pPr>
            <a:endParaRPr lang="en-US" sz="2000" i="0" dirty="0"/>
          </a:p>
          <a:p>
            <a:pPr>
              <a:lnSpc>
                <a:spcPct val="65000"/>
              </a:lnSpc>
            </a:pPr>
            <a:endParaRPr lang="en-US" sz="2000" i="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0" dirty="0"/>
              <a:t>So to estimate </a:t>
            </a:r>
            <a:r>
              <a:rPr lang="en-US" sz="2000" i="0" dirty="0">
                <a:latin typeface="Symbol" pitchFamily="18" charset="2"/>
              </a:rPr>
              <a:t>m</a:t>
            </a:r>
            <a:r>
              <a:rPr lang="en-US" sz="2000" i="0" dirty="0"/>
              <a:t> and cut the “error” by a factor of 2, n must be increased by a factor of 4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0" dirty="0"/>
              <a:t>Pragmatically, just keep track of the mean and 95</a:t>
            </a:r>
            <a:r>
              <a:rPr lang="en-US" sz="2000" i="0" baseline="30000" dirty="0"/>
              <a:t>th</a:t>
            </a:r>
            <a:r>
              <a:rPr lang="en-US" sz="2000" i="0" dirty="0"/>
              <a:t> percentile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000" i="0" dirty="0"/>
              <a:t>If relatively stable, you have enough samples</a:t>
            </a:r>
          </a:p>
        </p:txBody>
      </p:sp>
      <p:graphicFrame>
        <p:nvGraphicFramePr>
          <p:cNvPr id="2050" name="Object 4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721216251"/>
              </p:ext>
            </p:extLst>
          </p:nvPr>
        </p:nvGraphicFramePr>
        <p:xfrm>
          <a:off x="7335043" y="2085182"/>
          <a:ext cx="2889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Equation" r:id="rId4" imgW="139680" imgH="190440" progId="Equation.3">
                  <p:embed/>
                </p:oleObj>
              </mc:Choice>
              <mc:Fallback>
                <p:oleObj name="Equation" r:id="rId4" imgW="13968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5043" y="2085182"/>
                        <a:ext cx="288925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5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2157252158"/>
              </p:ext>
            </p:extLst>
          </p:nvPr>
        </p:nvGraphicFramePr>
        <p:xfrm>
          <a:off x="5901871" y="2571081"/>
          <a:ext cx="828675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Equation" r:id="rId6" imgW="520560" imgH="419040" progId="Equation.3">
                  <p:embed/>
                </p:oleObj>
              </mc:Choice>
              <mc:Fallback>
                <p:oleObj name="Equation" r:id="rId6" imgW="5205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1871" y="2571081"/>
                        <a:ext cx="828675" cy="665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1116546"/>
              </p:ext>
            </p:extLst>
          </p:nvPr>
        </p:nvGraphicFramePr>
        <p:xfrm>
          <a:off x="1193800" y="3530600"/>
          <a:ext cx="512763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Equation" r:id="rId8" imgW="266400" imgH="419040" progId="Equation.3">
                  <p:embed/>
                </p:oleObj>
              </mc:Choice>
              <mc:Fallback>
                <p:oleObj name="Equation" r:id="rId8" imgW="2664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3800" y="3530600"/>
                        <a:ext cx="512763" cy="811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73" name="Picture 2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802" y="3760788"/>
            <a:ext cx="2059198" cy="105105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Sampling in DSW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of the probability distribution pages has a section demonstrating Monte Carlo sampling</a:t>
            </a:r>
          </a:p>
          <a:p>
            <a:r>
              <a:rPr lang="en-US" dirty="0"/>
              <a:t>For example, for Lognormal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743200"/>
            <a:ext cx="4800600" cy="3561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1997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Sampling in </a:t>
            </a:r>
            <a:r>
              <a:rPr lang="en-US" dirty="0" err="1"/>
              <a:t>DSW</a:t>
            </a:r>
            <a:r>
              <a:rPr lang="en-US" dirty="0"/>
              <a:t> (cont.)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64" y="1751806"/>
            <a:ext cx="8248650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2135816" y="5104606"/>
            <a:ext cx="986167" cy="965357"/>
            <a:chOff x="2135816" y="4648200"/>
            <a:chExt cx="986167" cy="965357"/>
          </a:xfrm>
        </p:grpSpPr>
        <p:sp>
          <p:nvSpPr>
            <p:cNvPr id="4" name="Right Arrow 3"/>
            <p:cNvSpPr/>
            <p:nvPr/>
          </p:nvSpPr>
          <p:spPr bwMode="auto">
            <a:xfrm rot="16200000">
              <a:off x="2362200" y="4724400"/>
              <a:ext cx="533400" cy="381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135816" y="5244225"/>
              <a:ext cx="9861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>
                  <a:latin typeface="+mn-lt"/>
                </a:rPr>
                <a:t>=RAND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286470" y="5104606"/>
            <a:ext cx="1075937" cy="965357"/>
            <a:chOff x="2090931" y="4648200"/>
            <a:chExt cx="1075937" cy="965357"/>
          </a:xfrm>
        </p:grpSpPr>
        <p:sp>
          <p:nvSpPr>
            <p:cNvPr id="12" name="Right Arrow 11"/>
            <p:cNvSpPr/>
            <p:nvPr/>
          </p:nvSpPr>
          <p:spPr bwMode="auto">
            <a:xfrm rot="16200000">
              <a:off x="2362200" y="4724400"/>
              <a:ext cx="533400" cy="381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90931" y="5244225"/>
              <a:ext cx="10759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>
                  <a:latin typeface="+mn-lt"/>
                </a:rPr>
                <a:t>=</a:t>
              </a:r>
              <a:r>
                <a:rPr lang="en-US" sz="1800" b="1" dirty="0" err="1">
                  <a:latin typeface="+mn-lt"/>
                </a:rPr>
                <a:t>Loginv</a:t>
              </a:r>
              <a:endParaRPr lang="en-US" sz="1800" b="1" dirty="0">
                <a:latin typeface="+mn-lt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771987" y="5104605"/>
            <a:ext cx="524504" cy="965357"/>
            <a:chOff x="2366648" y="4648200"/>
            <a:chExt cx="524504" cy="965357"/>
          </a:xfrm>
        </p:grpSpPr>
        <p:sp>
          <p:nvSpPr>
            <p:cNvPr id="15" name="Right Arrow 14"/>
            <p:cNvSpPr/>
            <p:nvPr/>
          </p:nvSpPr>
          <p:spPr bwMode="auto">
            <a:xfrm rot="16200000">
              <a:off x="2362200" y="4724400"/>
              <a:ext cx="533400" cy="381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366648" y="5244225"/>
              <a:ext cx="5245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>
                  <a:latin typeface="+mn-lt"/>
                </a:rPr>
                <a:t>=IF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663768" y="2437606"/>
            <a:ext cx="1221232" cy="965357"/>
            <a:chOff x="2018285" y="4648200"/>
            <a:chExt cx="1221232" cy="965357"/>
          </a:xfrm>
        </p:grpSpPr>
        <p:sp>
          <p:nvSpPr>
            <p:cNvPr id="18" name="Right Arrow 17"/>
            <p:cNvSpPr/>
            <p:nvPr/>
          </p:nvSpPr>
          <p:spPr bwMode="auto">
            <a:xfrm rot="16200000">
              <a:off x="2362200" y="4724400"/>
              <a:ext cx="533400" cy="381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018285" y="5244225"/>
              <a:ext cx="1221232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bg1"/>
                  </a:solidFill>
                  <a:latin typeface="+mn-lt"/>
                </a:rPr>
                <a:t>=Average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433260" y="2492239"/>
            <a:ext cx="947695" cy="965357"/>
            <a:chOff x="2155054" y="4648200"/>
            <a:chExt cx="947695" cy="965357"/>
          </a:xfrm>
        </p:grpSpPr>
        <p:sp>
          <p:nvSpPr>
            <p:cNvPr id="22" name="Right Arrow 21"/>
            <p:cNvSpPr/>
            <p:nvPr/>
          </p:nvSpPr>
          <p:spPr bwMode="auto">
            <a:xfrm rot="16200000">
              <a:off x="2362200" y="4724400"/>
              <a:ext cx="533400" cy="381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155054" y="5244225"/>
              <a:ext cx="947695" cy="369332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chemeClr val="bg1"/>
                  </a:solidFill>
                  <a:latin typeface="+mn-lt"/>
                </a:rPr>
                <a:t>=</a:t>
              </a:r>
              <a:r>
                <a:rPr lang="en-US" sz="1800" b="1" dirty="0" err="1">
                  <a:solidFill>
                    <a:schemeClr val="bg1"/>
                  </a:solidFill>
                  <a:latin typeface="+mn-lt"/>
                </a:rPr>
                <a:t>Stdev</a:t>
              </a:r>
              <a:endParaRPr lang="en-US" sz="1800" b="1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876690" y="5217951"/>
            <a:ext cx="1422184" cy="965357"/>
            <a:chOff x="1917809" y="4648200"/>
            <a:chExt cx="1422184" cy="965357"/>
          </a:xfrm>
        </p:grpSpPr>
        <p:sp>
          <p:nvSpPr>
            <p:cNvPr id="25" name="Right Arrow 24"/>
            <p:cNvSpPr/>
            <p:nvPr/>
          </p:nvSpPr>
          <p:spPr bwMode="auto">
            <a:xfrm rot="16200000">
              <a:off x="2362200" y="4724400"/>
              <a:ext cx="533400" cy="381000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917809" y="5244225"/>
              <a:ext cx="14221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>
                  <a:latin typeface="+mn-lt"/>
                </a:rPr>
                <a:t>=Percentile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803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Monte Carlo Sampling – Purpose in PRA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Approximate a distribution by generating a large random sample from the distribution</a:t>
            </a:r>
          </a:p>
          <a:p>
            <a:r>
              <a:rPr lang="en-US" dirty="0"/>
              <a:t>Useful for</a:t>
            </a:r>
          </a:p>
          <a:p>
            <a:pPr lvl="1"/>
            <a:r>
              <a:rPr lang="en-US" dirty="0"/>
              <a:t>Propagating uncertainties through logic model (e.g., fault tree or event tree)</a:t>
            </a:r>
          </a:p>
          <a:p>
            <a:pPr lvl="1"/>
            <a:r>
              <a:rPr lang="en-US" dirty="0"/>
              <a:t>Approximating posterior distribution when it does not have simple form (e.g., when prior is not conjugate)</a:t>
            </a:r>
          </a:p>
        </p:txBody>
      </p:sp>
      <p:pic>
        <p:nvPicPr>
          <p:cNvPr id="6148" name="Picture 3" descr="Ulam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4419600"/>
            <a:ext cx="18288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5715000" y="5105400"/>
            <a:ext cx="2057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Stanislaw Ulam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Sampling from a Uniform(0,1) Distribution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145463" cy="41163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Many software packages can sample from uniform distribution</a:t>
            </a:r>
          </a:p>
          <a:p>
            <a:pPr lvl="1">
              <a:defRPr/>
            </a:pPr>
            <a:r>
              <a:rPr lang="en-US" dirty="0"/>
              <a:t>Excel, R, Visual Basic, FORTRAN, SAPHIRE, etc.</a:t>
            </a:r>
          </a:p>
          <a:p>
            <a:pPr>
              <a:defRPr/>
            </a:pPr>
            <a:r>
              <a:rPr lang="en-US" dirty="0"/>
              <a:t>Completely deterministic, not random</a:t>
            </a:r>
          </a:p>
          <a:p>
            <a:pPr lvl="1">
              <a:defRPr/>
            </a:pPr>
            <a:r>
              <a:rPr lang="en-US" dirty="0"/>
              <a:t>“Looks” random, thus called “pseudorandom”</a:t>
            </a:r>
          </a:p>
          <a:p>
            <a:pPr lvl="1">
              <a:defRPr/>
            </a:pPr>
            <a:r>
              <a:rPr lang="en-US" dirty="0"/>
              <a:t>Really, the output is a long (e.g. ~2</a:t>
            </a:r>
            <a:r>
              <a:rPr lang="en-US" baseline="30000" dirty="0"/>
              <a:t>31</a:t>
            </a:r>
            <a:r>
              <a:rPr lang="en-US" dirty="0"/>
              <a:t>)  sequence of distinct numbers</a:t>
            </a:r>
          </a:p>
          <a:p>
            <a:pPr lvl="2">
              <a:defRPr/>
            </a:pPr>
            <a:r>
              <a:rPr lang="en-US" dirty="0"/>
              <a:t>Order of numbers is unpredictable unless algorithm used to generate them is known</a:t>
            </a:r>
          </a:p>
          <a:p>
            <a:pPr lvl="1">
              <a:defRPr/>
            </a:pPr>
            <a:r>
              <a:rPr lang="en-US" dirty="0"/>
              <a:t>User inputs a “seed”, or computer uses the clock time</a:t>
            </a:r>
          </a:p>
          <a:p>
            <a:pPr lvl="2">
              <a:defRPr/>
            </a:pPr>
            <a:r>
              <a:rPr lang="en-US" dirty="0"/>
              <a:t>Seed determines where in the sequence we start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Pseudorandom Numbers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438400"/>
            <a:ext cx="8534400" cy="273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6705600" y="5410200"/>
            <a:ext cx="2057400" cy="3048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latin typeface="Arial" charset="0"/>
              </a:rPr>
              <a:t>“Dilbert” Scott Adams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1004888"/>
            <a:ext cx="8231187" cy="366254"/>
          </a:xfrm>
        </p:spPr>
        <p:txBody>
          <a:bodyPr/>
          <a:lstStyle/>
          <a:p>
            <a:r>
              <a:rPr lang="en-US" dirty="0"/>
              <a:t>Generating Uniform Random Numbers in Excel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2" y="1876424"/>
            <a:ext cx="8231187" cy="4524375"/>
          </a:xfrm>
        </p:spPr>
        <p:txBody>
          <a:bodyPr/>
          <a:lstStyle/>
          <a:p>
            <a:r>
              <a:rPr lang="en-US" dirty="0"/>
              <a:t>Use RAND() to generate from uniform(0, 1)</a:t>
            </a:r>
          </a:p>
          <a:p>
            <a:pPr lvl="1"/>
            <a:r>
              <a:rPr lang="en-US" dirty="0"/>
              <a:t>Can use F9 function key to recalculate (generate new random number)</a:t>
            </a:r>
          </a:p>
          <a:p>
            <a:r>
              <a:rPr lang="en-US" dirty="0"/>
              <a:t>Use (b – a)*RAND() + a to generate random numbers from uniform(a, b)</a:t>
            </a:r>
          </a:p>
          <a:p>
            <a:r>
              <a:rPr lang="en-US" dirty="0"/>
              <a:t>Use RANDBETWEEN(a, b) to generate uniformly distributed </a:t>
            </a:r>
            <a:r>
              <a:rPr lang="en-US" u="sng" dirty="0"/>
              <a:t>integers</a:t>
            </a:r>
            <a:r>
              <a:rPr lang="en-US" dirty="0"/>
              <a:t> between a and b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138612"/>
            <a:ext cx="209550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Sampling from a Binomial Random Variable (aleatory model)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145463" cy="4116388"/>
          </a:xfrm>
        </p:spPr>
        <p:txBody>
          <a:bodyPr/>
          <a:lstStyle/>
          <a:p>
            <a:r>
              <a:rPr lang="en-US"/>
              <a:t>To simulate a </a:t>
            </a:r>
            <a:r>
              <a:rPr lang="en-US" b="1" i="0"/>
              <a:t>binomial</a:t>
            </a:r>
            <a:r>
              <a:rPr lang="en-US"/>
              <a:t>(n,p) random variable, iterate the following:</a:t>
            </a:r>
          </a:p>
          <a:p>
            <a:pPr lvl="1"/>
            <a:r>
              <a:rPr lang="en-US"/>
              <a:t>Generate n random numbers u</a:t>
            </a:r>
            <a:r>
              <a:rPr lang="en-US" baseline="-25000"/>
              <a:t>1</a:t>
            </a:r>
            <a:r>
              <a:rPr lang="en-US"/>
              <a:t> through u</a:t>
            </a:r>
            <a:r>
              <a:rPr lang="en-US" baseline="-25000"/>
              <a:t>n</a:t>
            </a:r>
            <a:r>
              <a:rPr lang="en-US"/>
              <a:t> from a </a:t>
            </a:r>
            <a:r>
              <a:rPr lang="en-US" b="1" i="0"/>
              <a:t>uniform</a:t>
            </a:r>
            <a:r>
              <a:rPr lang="en-US"/>
              <a:t>(0,1) distribution</a:t>
            </a:r>
          </a:p>
          <a:p>
            <a:pPr lvl="1"/>
            <a:r>
              <a:rPr lang="en-US"/>
              <a:t>If u</a:t>
            </a:r>
            <a:r>
              <a:rPr lang="en-US" baseline="-25000"/>
              <a:t>i </a:t>
            </a:r>
            <a:r>
              <a:rPr lang="en-US"/>
              <a:t>&lt; p define x</a:t>
            </a:r>
            <a:r>
              <a:rPr lang="en-US" baseline="-25000"/>
              <a:t>i</a:t>
            </a:r>
            <a:r>
              <a:rPr lang="en-US"/>
              <a:t> = 1.  Otherwise define x</a:t>
            </a:r>
            <a:r>
              <a:rPr lang="en-US" baseline="-25000"/>
              <a:t>i</a:t>
            </a:r>
            <a:r>
              <a:rPr lang="en-US"/>
              <a:t> = 0.</a:t>
            </a:r>
          </a:p>
          <a:p>
            <a:pPr lvl="1"/>
            <a:r>
              <a:rPr lang="en-US"/>
              <a:t>Set y = x</a:t>
            </a:r>
            <a:r>
              <a:rPr lang="en-US" baseline="-25000"/>
              <a:t>1</a:t>
            </a:r>
            <a:r>
              <a:rPr lang="en-US"/>
              <a:t> + ... + x</a:t>
            </a:r>
            <a:r>
              <a:rPr lang="en-US" baseline="-25000"/>
              <a:t>n</a:t>
            </a:r>
          </a:p>
          <a:p>
            <a:pPr lvl="1"/>
            <a:r>
              <a:rPr lang="en-US"/>
              <a:t>Repeat</a:t>
            </a:r>
          </a:p>
          <a:p>
            <a:r>
              <a:rPr lang="en-US"/>
              <a:t>The values of y are a sample from a </a:t>
            </a:r>
            <a:r>
              <a:rPr lang="en-US" b="1" i="0"/>
              <a:t>binomial</a:t>
            </a:r>
            <a:r>
              <a:rPr lang="en-US"/>
              <a:t>(n,p) distribution</a:t>
            </a:r>
          </a:p>
          <a:p>
            <a:pPr lvl="1">
              <a:buFontTx/>
              <a:buNone/>
            </a:pP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Use of “Inverse CDF method”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Iterate the following:</a:t>
            </a:r>
          </a:p>
          <a:p>
            <a:pPr lvl="1"/>
            <a:r>
              <a:rPr lang="en-US" sz="2000" dirty="0"/>
              <a:t>Generate u from a uniform(0,1) distribution</a:t>
            </a:r>
          </a:p>
          <a:p>
            <a:pPr lvl="1"/>
            <a:r>
              <a:rPr lang="en-US" sz="2000" dirty="0"/>
              <a:t>Set y = F</a:t>
            </a:r>
            <a:r>
              <a:rPr lang="en-US" sz="2000" baseline="30000" dirty="0"/>
              <a:t>-1</a:t>
            </a:r>
            <a:r>
              <a:rPr lang="en-US" sz="2000" dirty="0"/>
              <a:t>(u), where</a:t>
            </a:r>
          </a:p>
          <a:p>
            <a:pPr lvl="2"/>
            <a:r>
              <a:rPr lang="en-US" sz="2000" dirty="0"/>
              <a:t>F is the CDF of </a:t>
            </a:r>
            <a:r>
              <a:rPr lang="en-US" sz="2000" noProof="1"/>
              <a:t>Y</a:t>
            </a:r>
            <a:r>
              <a:rPr lang="en-US" sz="2000" dirty="0"/>
              <a:t>, F(y) = </a:t>
            </a:r>
            <a:r>
              <a:rPr lang="en-US" sz="2000" dirty="0" err="1"/>
              <a:t>Pr</a:t>
            </a:r>
            <a:r>
              <a:rPr lang="en-US" sz="2000" dirty="0"/>
              <a:t>(Y &lt; y)</a:t>
            </a:r>
          </a:p>
          <a:p>
            <a:pPr lvl="2"/>
            <a:r>
              <a:rPr lang="en-US" sz="2000" dirty="0"/>
              <a:t>F</a:t>
            </a:r>
            <a:r>
              <a:rPr lang="en-US" sz="2000" baseline="30000" dirty="0"/>
              <a:t>-1</a:t>
            </a:r>
            <a:r>
              <a:rPr lang="en-US" sz="2000" dirty="0"/>
              <a:t> is inverse function, F(y) = u            F</a:t>
            </a:r>
            <a:r>
              <a:rPr lang="en-US" sz="2000" baseline="30000" dirty="0"/>
              <a:t>-1</a:t>
            </a:r>
            <a:r>
              <a:rPr lang="en-US" sz="2000" dirty="0"/>
              <a:t>(u)=y</a:t>
            </a:r>
          </a:p>
          <a:p>
            <a:r>
              <a:rPr lang="en-US" sz="2000" dirty="0"/>
              <a:t>Values of y are a random sample from the distribution of Y</a:t>
            </a:r>
          </a:p>
          <a:p>
            <a:r>
              <a:rPr lang="en-US" sz="2000" dirty="0"/>
              <a:t>Idea…</a:t>
            </a:r>
          </a:p>
          <a:p>
            <a:pPr lvl="1"/>
            <a:r>
              <a:rPr lang="en-US" sz="2000" dirty="0"/>
              <a:t>Choose most values where F is steep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031" name="Picture 9" descr="HOPE Book 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4876800"/>
            <a:ext cx="10985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8" name="Text Box 10"/>
          <p:cNvSpPr txBox="1">
            <a:spLocks noChangeArrowheads="1"/>
          </p:cNvSpPr>
          <p:nvPr/>
        </p:nvSpPr>
        <p:spPr bwMode="auto">
          <a:xfrm>
            <a:off x="4419600" y="6019800"/>
            <a:ext cx="1131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Page 6-41</a:t>
            </a:r>
          </a:p>
        </p:txBody>
      </p:sp>
      <p:pic>
        <p:nvPicPr>
          <p:cNvPr id="25" name="Picture 7" descr="GS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693469" y="3741860"/>
            <a:ext cx="2948303" cy="2277940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 bwMode="auto">
          <a:xfrm>
            <a:off x="5917222" y="3985480"/>
            <a:ext cx="940777" cy="1790700"/>
          </a:xfrm>
          <a:prstGeom prst="ellipse">
            <a:avLst/>
          </a:prstGeom>
          <a:noFill/>
          <a:ln w="222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1004888"/>
            <a:ext cx="8231187" cy="732508"/>
          </a:xfrm>
        </p:spPr>
        <p:txBody>
          <a:bodyPr/>
          <a:lstStyle/>
          <a:p>
            <a:r>
              <a:rPr lang="en-US" dirty="0"/>
              <a:t>Example:  Sampling from Exponential Variable via Inverse CDF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145463" cy="4038600"/>
          </a:xfrm>
        </p:spPr>
        <p:txBody>
          <a:bodyPr/>
          <a:lstStyle/>
          <a:p>
            <a:r>
              <a:rPr lang="en-US" dirty="0"/>
              <a:t>Recall CDF for exponential</a:t>
            </a:r>
          </a:p>
          <a:p>
            <a:pPr lvl="1">
              <a:buFontTx/>
              <a:buNone/>
            </a:pPr>
            <a:r>
              <a:rPr lang="en-US" dirty="0"/>
              <a:t>F(t) = 1 – e</a:t>
            </a:r>
            <a:r>
              <a:rPr lang="en-US" baseline="30000" dirty="0"/>
              <a:t>-</a:t>
            </a:r>
            <a:r>
              <a:rPr lang="en-US" baseline="30000" dirty="0">
                <a:sym typeface="Symbol" pitchFamily="18" charset="2"/>
              </a:rPr>
              <a:t>t</a:t>
            </a:r>
            <a:endParaRPr lang="en-US" dirty="0">
              <a:sym typeface="Symbol" pitchFamily="18" charset="2"/>
            </a:endParaRPr>
          </a:p>
          <a:p>
            <a:r>
              <a:rPr lang="en-US" dirty="0" err="1">
                <a:sym typeface="Symbol" pitchFamily="18" charset="2"/>
              </a:rPr>
              <a:t>t</a:t>
            </a:r>
            <a:r>
              <a:rPr lang="en-US" baseline="-25000" dirty="0" err="1">
                <a:sym typeface="Symbol" pitchFamily="18" charset="2"/>
              </a:rPr>
              <a:t>i</a:t>
            </a:r>
            <a:r>
              <a:rPr lang="en-US" dirty="0">
                <a:sym typeface="Symbol" pitchFamily="18" charset="2"/>
              </a:rPr>
              <a:t> = F</a:t>
            </a:r>
            <a:r>
              <a:rPr lang="en-US" baseline="30000" dirty="0">
                <a:sym typeface="Symbol" pitchFamily="18" charset="2"/>
              </a:rPr>
              <a:t>-1</a:t>
            </a:r>
            <a:r>
              <a:rPr lang="en-US" dirty="0">
                <a:sym typeface="Symbol" pitchFamily="18" charset="2"/>
              </a:rPr>
              <a:t>(</a:t>
            </a:r>
            <a:r>
              <a:rPr lang="en-US" dirty="0" err="1">
                <a:sym typeface="Symbol" pitchFamily="18" charset="2"/>
              </a:rPr>
              <a:t>u</a:t>
            </a:r>
            <a:r>
              <a:rPr lang="en-US" baseline="-25000" dirty="0" err="1">
                <a:sym typeface="Symbol" pitchFamily="18" charset="2"/>
              </a:rPr>
              <a:t>i</a:t>
            </a:r>
            <a:r>
              <a:rPr lang="en-US" dirty="0">
                <a:sym typeface="Symbol" pitchFamily="18" charset="2"/>
              </a:rPr>
              <a:t>) = -1/[</a:t>
            </a:r>
            <a:r>
              <a:rPr lang="en-US" dirty="0" err="1">
                <a:sym typeface="Symbol" pitchFamily="18" charset="2"/>
              </a:rPr>
              <a:t>ln</a:t>
            </a:r>
            <a:r>
              <a:rPr lang="en-US" dirty="0">
                <a:sym typeface="Symbol" pitchFamily="18" charset="2"/>
              </a:rPr>
              <a:t>(1 – </a:t>
            </a:r>
            <a:r>
              <a:rPr lang="en-US" dirty="0" err="1">
                <a:sym typeface="Symbol" pitchFamily="18" charset="2"/>
              </a:rPr>
              <a:t>u</a:t>
            </a:r>
            <a:r>
              <a:rPr lang="en-US" baseline="-25000" dirty="0" err="1">
                <a:sym typeface="Symbol" pitchFamily="18" charset="2"/>
              </a:rPr>
              <a:t>i</a:t>
            </a:r>
            <a:r>
              <a:rPr lang="en-US" dirty="0">
                <a:sym typeface="Symbol" pitchFamily="18" charset="2"/>
              </a:rPr>
              <a:t>)]</a:t>
            </a:r>
          </a:p>
          <a:p>
            <a:r>
              <a:rPr lang="en-US" dirty="0">
                <a:sym typeface="Symbol" pitchFamily="18" charset="2"/>
              </a:rPr>
              <a:t>The </a:t>
            </a:r>
            <a:r>
              <a:rPr lang="en-US" dirty="0" err="1">
                <a:sym typeface="Symbol" pitchFamily="18" charset="2"/>
              </a:rPr>
              <a:t>t</a:t>
            </a:r>
            <a:r>
              <a:rPr lang="en-US" baseline="-25000" dirty="0" err="1">
                <a:sym typeface="Symbol" pitchFamily="18" charset="2"/>
              </a:rPr>
              <a:t>i</a:t>
            </a:r>
            <a:r>
              <a:rPr lang="en-US" dirty="0" err="1">
                <a:sym typeface="Symbol" pitchFamily="18" charset="2"/>
              </a:rPr>
              <a:t>s</a:t>
            </a:r>
            <a:r>
              <a:rPr lang="en-US" dirty="0">
                <a:sym typeface="Symbol" pitchFamily="18" charset="2"/>
              </a:rPr>
              <a:t> are a sample from an exponential() distribution</a:t>
            </a:r>
          </a:p>
          <a:p>
            <a:r>
              <a:rPr lang="en-US" dirty="0">
                <a:sym typeface="Symbol" pitchFamily="18" charset="2"/>
              </a:rPr>
              <a:t>Thus, if we know</a:t>
            </a:r>
          </a:p>
          <a:p>
            <a:pPr lvl="1"/>
            <a:r>
              <a:rPr lang="en-US" dirty="0">
                <a:sym typeface="Symbol" pitchFamily="18" charset="2"/>
              </a:rPr>
              <a:t>The rate </a:t>
            </a:r>
          </a:p>
          <a:p>
            <a:pPr lvl="1"/>
            <a:r>
              <a:rPr lang="en-US" dirty="0">
                <a:sym typeface="Symbol" pitchFamily="18" charset="2"/>
              </a:rPr>
              <a:t>And can generate a uniform random number</a:t>
            </a:r>
          </a:p>
          <a:p>
            <a:pPr lvl="1"/>
            <a:r>
              <a:rPr lang="en-US" dirty="0">
                <a:sym typeface="Symbol" pitchFamily="18" charset="2"/>
              </a:rPr>
              <a:t>We can generate exponential times, </a:t>
            </a:r>
            <a:r>
              <a:rPr lang="en-US" dirty="0" err="1">
                <a:sym typeface="Symbol" pitchFamily="18" charset="2"/>
              </a:rPr>
              <a:t>t</a:t>
            </a:r>
            <a:r>
              <a:rPr lang="en-US" baseline="-25000" dirty="0" err="1">
                <a:sym typeface="Symbol" pitchFamily="18" charset="2"/>
              </a:rPr>
              <a:t>i</a:t>
            </a:r>
            <a:endParaRPr lang="en-US" baseline="-25000" dirty="0">
              <a:sym typeface="Symbol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dirty="0"/>
              <a:t>Example:  Sampling from Beta(</a:t>
            </a:r>
            <a:r>
              <a:rPr lang="en-US" dirty="0">
                <a:sym typeface="Symbol" pitchFamily="18" charset="2"/>
              </a:rPr>
              <a:t>, ) Distribution in Excel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2" y="1839913"/>
            <a:ext cx="8231187" cy="4524375"/>
          </a:xfrm>
        </p:spPr>
        <p:txBody>
          <a:bodyPr/>
          <a:lstStyle/>
          <a:p>
            <a:r>
              <a:rPr lang="en-US" dirty="0"/>
              <a:t>Generate </a:t>
            </a:r>
            <a:r>
              <a:rPr lang="en-US" dirty="0" err="1"/>
              <a:t>u</a:t>
            </a:r>
            <a:r>
              <a:rPr lang="en-US" baseline="-25000" dirty="0" err="1"/>
              <a:t>i</a:t>
            </a:r>
            <a:r>
              <a:rPr lang="en-US" dirty="0"/>
              <a:t> from uniform(0, 1) distribution</a:t>
            </a:r>
          </a:p>
          <a:p>
            <a:pPr lvl="1"/>
            <a:r>
              <a:rPr lang="en-US" dirty="0"/>
              <a:t>RAND()</a:t>
            </a:r>
          </a:p>
          <a:p>
            <a:r>
              <a:rPr lang="en-US" dirty="0"/>
              <a:t>Obtain beta-distributed values from BETAINV(</a:t>
            </a:r>
            <a:r>
              <a:rPr lang="en-US" dirty="0" err="1"/>
              <a:t>u</a:t>
            </a:r>
            <a:r>
              <a:rPr lang="en-US" baseline="-25000" dirty="0" err="1"/>
              <a:t>i</a:t>
            </a:r>
            <a:r>
              <a:rPr lang="en-US" dirty="0"/>
              <a:t>, </a:t>
            </a:r>
            <a:r>
              <a:rPr lang="en-US" dirty="0">
                <a:sym typeface="Symbol" pitchFamily="18" charset="2"/>
              </a:rPr>
              <a:t>, </a:t>
            </a:r>
            <a:r>
              <a:rPr lang="en-US" dirty="0"/>
              <a:t> )</a:t>
            </a:r>
          </a:p>
          <a:p>
            <a:pPr lvl="1"/>
            <a:r>
              <a:rPr lang="en-US" dirty="0"/>
              <a:t>These “inverse functions” in Excel allow us to easily generate random samples from the distribution</a:t>
            </a:r>
          </a:p>
        </p:txBody>
      </p:sp>
      <p:pic>
        <p:nvPicPr>
          <p:cNvPr id="139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810000"/>
            <a:ext cx="2609850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92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3657600"/>
            <a:ext cx="2528888" cy="2525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4-</a:t>
            </a:r>
            <a:fld id="{5F868368-EC15-444D-9EFB-42436E21986C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9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9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_Presentation-2016">
  <a:themeElements>
    <a:clrScheme name="INL 2016">
      <a:dk1>
        <a:srgbClr val="000000"/>
      </a:dk1>
      <a:lt1>
        <a:srgbClr val="FFFFFF"/>
      </a:lt1>
      <a:dk2>
        <a:srgbClr val="005875"/>
      </a:dk2>
      <a:lt2>
        <a:srgbClr val="808080"/>
      </a:lt2>
      <a:accent1>
        <a:srgbClr val="7895A4"/>
      </a:accent1>
      <a:accent2>
        <a:srgbClr val="8B9E6C"/>
      </a:accent2>
      <a:accent3>
        <a:srgbClr val="BFB896"/>
      </a:accent3>
      <a:accent4>
        <a:srgbClr val="ECE09C"/>
      </a:accent4>
      <a:accent5>
        <a:srgbClr val="DDDDDD"/>
      </a:accent5>
      <a:accent6>
        <a:srgbClr val="FFFFFF"/>
      </a:accent6>
      <a:hlink>
        <a:srgbClr val="7895A4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tandard_Presentation-2016" id="{AA70F70C-FE74-4105-B56D-A478567CF02D}" vid="{32DB2BA5-14E2-4538-A7F0-90025315B3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C255676BE044408856C5C66FC5842F" ma:contentTypeVersion="0" ma:contentTypeDescription="Create a new document." ma:contentTypeScope="" ma:versionID="6e87924a3c1adc4a425af901172f9f5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6e0e3112098b4d1518554ee266199a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F6FEB2-2A2B-42C0-A0BE-DB6FCB8EBCAE}">
  <ds:schemaRefs>
    <ds:schemaRef ds:uri="http://schemas.microsoft.com/office/infopath/2007/PartnerControls"/>
    <ds:schemaRef ds:uri="http://www.w3.org/XML/1998/namespace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E0BEE9E-377C-4E91-A7FC-4AE45A2EDF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A4C2D5B-5EF2-4373-B421-BF98377A131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Standard_Presentation-2016</Template>
  <TotalTime>22</TotalTime>
  <Words>902</Words>
  <Application>Microsoft Macintosh PowerPoint</Application>
  <PresentationFormat>On-screen Show (4:3)</PresentationFormat>
  <Paragraphs>145</Paragraphs>
  <Slides>16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Symbol</vt:lpstr>
      <vt:lpstr>Times New Roman</vt:lpstr>
      <vt:lpstr>Wingdings</vt:lpstr>
      <vt:lpstr>Standard_Presentation-2016</vt:lpstr>
      <vt:lpstr>Equation</vt:lpstr>
      <vt:lpstr>Section 4:  Introduction to Monte Carlo Sampling</vt:lpstr>
      <vt:lpstr>Monte Carlo Sampling – Purpose in PRA</vt:lpstr>
      <vt:lpstr>Sampling from a Uniform(0,1) Distribution</vt:lpstr>
      <vt:lpstr>Pseudorandom Numbers</vt:lpstr>
      <vt:lpstr>Generating Uniform Random Numbers in Excel</vt:lpstr>
      <vt:lpstr>Sampling from a Binomial Random Variable (aleatory model)</vt:lpstr>
      <vt:lpstr>Use of “Inverse CDF method”</vt:lpstr>
      <vt:lpstr>Example:  Sampling from Exponential Variable via Inverse CDF</vt:lpstr>
      <vt:lpstr>Example:  Sampling from Beta(, ) Distribution in Excel</vt:lpstr>
      <vt:lpstr>Use of Transformation</vt:lpstr>
      <vt:lpstr>Example: Lognormal Sampling with mean=2E-4 and EF=7  </vt:lpstr>
      <vt:lpstr>Use of Transformation:  Exponential To Weibull</vt:lpstr>
      <vt:lpstr>Use of Transformation:  Exponential To Weibull</vt:lpstr>
      <vt:lpstr>Determining Sample Size</vt:lpstr>
      <vt:lpstr>Sampling in DSW</vt:lpstr>
      <vt:lpstr>Sampling in DSW (cont.)</vt:lpstr>
    </vt:vector>
  </TitlesOfParts>
  <Company>INL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L. Combs</dc:creator>
  <cp:lastModifiedBy>Diego Mandelli</cp:lastModifiedBy>
  <cp:revision>8</cp:revision>
  <dcterms:created xsi:type="dcterms:W3CDTF">2016-09-09T18:28:57Z</dcterms:created>
  <dcterms:modified xsi:type="dcterms:W3CDTF">2019-03-14T19:14:07Z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0x01010086C255676BE044408856C5C66FC5842F</vt:lpwstr>
  </property>
</Properties>
</file>