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47"/>
  </p:notesMasterIdLst>
  <p:sldIdLst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57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76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presProps" Target="presProps.xml"/><Relationship Id="rId8" Type="http://schemas.openxmlformats.org/officeDocument/2006/relationships/slide" Target="slides/slide4.xml"/><Relationship Id="rId51" Type="http://schemas.openxmlformats.org/officeDocument/2006/relationships/tableStyles" Target="tableStyles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39.wmf"/><Relationship Id="rId1" Type="http://schemas.openxmlformats.org/officeDocument/2006/relationships/image" Target="../media/image38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42.wmf"/><Relationship Id="rId1" Type="http://schemas.openxmlformats.org/officeDocument/2006/relationships/image" Target="../media/image4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7BF518-AA3A-4CE6-A711-EADFCAEFA614}" type="datetimeFigureOut">
              <a:rPr lang="en-US" smtClean="0"/>
              <a:t>7/24/19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159A9E-1158-4344-ADA7-41AE7D3B3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7400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F539F0-CE0C-4DB8-BDA6-5C26A743F659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Tx/>
              <a:buAutoNum type="arabicPeriod"/>
            </a:pPr>
            <a:r>
              <a:rPr lang="en-US"/>
              <a:t>This section is intended as a review for clarification and to establish notation; students should have this material as a prerequisite.</a:t>
            </a:r>
          </a:p>
        </p:txBody>
      </p:sp>
    </p:spTree>
    <p:extLst>
      <p:ext uri="{BB962C8B-B14F-4D97-AF65-F5344CB8AC3E}">
        <p14:creationId xmlns:p14="http://schemas.microsoft.com/office/powerpoint/2010/main" val="21686317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777173B-6467-4CAB-BF1F-4251C56F7A8F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5581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2570FC-E82D-4C94-A4B4-EC2126DB8B09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0036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6216008-1BFC-4A22-9292-4C36A74293F8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7790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0056C12-2EA5-4E70-B8DF-FF64E465F4A4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73558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0056C12-2EA5-4E70-B8DF-FF64E465F4A4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73558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0056C12-2EA5-4E70-B8DF-FF64E465F4A4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73558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737BD38-E7EE-4AE0-BADD-0AE761859F7F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66988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AFD16D-83E9-4163-89A5-3844263B8C04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72663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AED481E-57CC-4296-82D3-499FF3A4A8F3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0412" cy="3427413"/>
          </a:xfrm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4516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02F15BA-AE12-4D82-8A3F-8FB3A0D35EA8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0412" cy="3427413"/>
          </a:xfrm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1730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39AB96B-C9A1-4E50-8517-F993B035A58F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73248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AED481E-57CC-4296-82D3-499FF3A4A8F3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0412" cy="3427413"/>
          </a:xfrm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4516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E0589B-3242-4C19-9B30-0FBE0270E099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569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2791304-702A-4B5A-8E68-1B16647F9B0A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96345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213ACC-214B-4206-BB9C-CC63CFBC92A3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97731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FC93513-02E9-491E-B8D0-316C141205B4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55244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9CAC42C-30C5-4466-A870-6B588EF0853A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09376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9922C6A-2510-4B14-9DB8-25D2EBDD32D7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33734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F9CD2FD-E634-45B9-8B11-AE462057D856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69977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119DD9E-BB7E-4B02-BC90-322C50595F0A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92396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AAA2B27-B1E5-4457-AC42-17D5AC273F3E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1705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03B12BA-7C8E-4FD9-B870-FF5A31190B58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37627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49AB565-C744-4AD2-9AC8-F66FB0A4D573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40762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AD6CAA4-450E-49BF-95C0-E39353BDB1E4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7955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1B3944D-E41A-4766-854C-3BBD10FEA9FC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00739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D4AB1F9-F057-4BCA-94F4-E73461AF60E3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35362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2A68DB4-5235-49DB-B7BA-7D1A3AD06901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82378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2A62CE4-198F-40D1-B013-CEDBDB5869AE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19116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4C3F5DC-8941-4C95-95C9-4F86BF72F537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23564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C604E3B-D86F-4D08-BCD8-DE5FA2AC006E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406922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4196B3A-C0C5-4F7D-A2E9-AAC61A37860D}" type="slidenum">
              <a:rPr lang="en-US" smtClean="0"/>
              <a:pPr/>
              <a:t>42</a:t>
            </a:fld>
            <a:endParaRPr lang="en-US"/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305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1176BE6-3810-4334-8EB5-C2703CC11294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3572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831AA79-7AF9-4182-B86D-5F3F24765671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6126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C68445-5D21-431A-B1FB-9A6D4DDE0D74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2764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7A93A00-E807-4637-B7B6-09F3F4324A95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3857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4BAA570-445D-4ABB-9FF6-3A8835379227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8988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765599C-1475-4B46-B1CA-8E20612E5E46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4315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92425" y="1717001"/>
            <a:ext cx="5797550" cy="430887"/>
          </a:xfrm>
        </p:spPr>
        <p:txBody>
          <a:bodyPr anchor="b"/>
          <a:lstStyle>
            <a:lvl1pPr>
              <a:spcBef>
                <a:spcPct val="40000"/>
              </a:spcBef>
              <a:defRPr sz="3200">
                <a:solidFill>
                  <a:srgbClr val="005875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435" name="Rectangle 1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914650" y="2514600"/>
            <a:ext cx="5775325" cy="762000"/>
          </a:xfrm>
        </p:spPr>
        <p:txBody>
          <a:bodyPr/>
          <a:lstStyle>
            <a:lvl1pPr marL="0" indent="0">
              <a:spcBef>
                <a:spcPct val="20000"/>
              </a:spcBef>
              <a:buFontTx/>
              <a:buNone/>
              <a:defRPr b="1"/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1" name="Rectangle 124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2914650" y="3436938"/>
            <a:ext cx="5775325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85000"/>
              </a:lnSpc>
              <a:spcBef>
                <a:spcPct val="40000"/>
              </a:spcBef>
              <a:defRPr sz="1600">
                <a:latin typeface="+mn-lt"/>
                <a:ea typeface="+mn-ea"/>
              </a:defRPr>
            </a:lvl1pPr>
          </a:lstStyle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33172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5239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84"/>
          <p:cNvSpPr>
            <a:spLocks noGrp="1" noChangeArrowheads="1"/>
          </p:cNvSpPr>
          <p:nvPr>
            <p:ph type="ftr" sz="quarter" idx="10"/>
          </p:nvPr>
        </p:nvSpPr>
        <p:spPr>
          <a:xfrm>
            <a:off x="3668712" y="6553200"/>
            <a:ext cx="1804988" cy="122238"/>
          </a:xfr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8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394060" y="6553200"/>
            <a:ext cx="581665" cy="184666"/>
          </a:xfrm>
          <a:ln/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2-</a:t>
            </a:r>
            <a:fld id="{5F868368-EC15-444D-9EFB-42436E2198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9802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5613" y="1598613"/>
            <a:ext cx="4038600" cy="4524375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598613"/>
            <a:ext cx="4040187" cy="4524375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Rectangle 84"/>
          <p:cNvSpPr>
            <a:spLocks noGrp="1" noChangeArrowheads="1"/>
          </p:cNvSpPr>
          <p:nvPr>
            <p:ph type="ftr" sz="quarter" idx="10"/>
          </p:nvPr>
        </p:nvSpPr>
        <p:spPr>
          <a:xfrm>
            <a:off x="3668712" y="6553200"/>
            <a:ext cx="1804988" cy="122238"/>
          </a:xfr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8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394060" y="6553200"/>
            <a:ext cx="581665" cy="184666"/>
          </a:xfrm>
          <a:ln/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2-</a:t>
            </a:r>
            <a:fld id="{5F868368-EC15-444D-9EFB-42436E2198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7796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Rectangle 84"/>
          <p:cNvSpPr>
            <a:spLocks noGrp="1" noChangeArrowheads="1"/>
          </p:cNvSpPr>
          <p:nvPr>
            <p:ph type="ftr" sz="quarter" idx="10"/>
          </p:nvPr>
        </p:nvSpPr>
        <p:spPr>
          <a:xfrm>
            <a:off x="3668712" y="6553200"/>
            <a:ext cx="1804988" cy="122238"/>
          </a:xfr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8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394060" y="6553200"/>
            <a:ext cx="581665" cy="184666"/>
          </a:xfrm>
          <a:ln/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2-</a:t>
            </a:r>
            <a:fld id="{5F868368-EC15-444D-9EFB-42436E2198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5031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4"/>
          <p:cNvSpPr>
            <a:spLocks noGrp="1" noChangeArrowheads="1"/>
          </p:cNvSpPr>
          <p:nvPr>
            <p:ph type="ftr" sz="quarter" idx="10"/>
          </p:nvPr>
        </p:nvSpPr>
        <p:spPr>
          <a:xfrm>
            <a:off x="3659062" y="6553200"/>
            <a:ext cx="1804988" cy="122238"/>
          </a:xfr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8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394060" y="6553200"/>
            <a:ext cx="581665" cy="184666"/>
          </a:xfrm>
          <a:ln/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2-</a:t>
            </a:r>
            <a:fld id="{5F868368-EC15-444D-9EFB-42436E2198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464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39492"/>
            <a:ext cx="3008313" cy="1232859"/>
          </a:xfrm>
        </p:spPr>
        <p:txBody>
          <a:bodyPr anchor="t" anchorCtr="0"/>
          <a:lstStyle>
            <a:lvl1pPr algn="l">
              <a:defRPr sz="28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39493"/>
            <a:ext cx="5111750" cy="5211182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395181"/>
            <a:ext cx="3008313" cy="385549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84"/>
          <p:cNvSpPr>
            <a:spLocks noGrp="1" noChangeArrowheads="1"/>
          </p:cNvSpPr>
          <p:nvPr>
            <p:ph type="ftr" sz="quarter" idx="10"/>
          </p:nvPr>
        </p:nvSpPr>
        <p:spPr>
          <a:xfrm>
            <a:off x="3575050" y="6553200"/>
            <a:ext cx="1804988" cy="122238"/>
          </a:xfr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8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394060" y="6553200"/>
            <a:ext cx="581665" cy="184666"/>
          </a:xfrm>
          <a:ln/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2-</a:t>
            </a:r>
            <a:fld id="{5F868368-EC15-444D-9EFB-42436E2198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318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98724"/>
            <a:ext cx="5486400" cy="366254"/>
          </a:xfrm>
        </p:spPr>
        <p:txBody>
          <a:bodyPr anchor="t" anchorCtr="0"/>
          <a:lstStyle>
            <a:lvl1pPr algn="l">
              <a:defRPr sz="28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105469"/>
            <a:ext cx="5486400" cy="3622106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84"/>
          <p:cNvSpPr>
            <a:spLocks noGrp="1" noChangeArrowheads="1"/>
          </p:cNvSpPr>
          <p:nvPr>
            <p:ph type="ftr" sz="quarter" idx="10"/>
          </p:nvPr>
        </p:nvSpPr>
        <p:spPr>
          <a:xfrm>
            <a:off x="3632994" y="6553200"/>
            <a:ext cx="1804988" cy="122238"/>
          </a:xfr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8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394060" y="6553200"/>
            <a:ext cx="581665" cy="184666"/>
          </a:xfrm>
          <a:ln/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2-</a:t>
            </a:r>
            <a:fld id="{5F868368-EC15-444D-9EFB-42436E2198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3278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538163"/>
            <a:ext cx="8126412" cy="7572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65138" y="1552575"/>
            <a:ext cx="3995737" cy="41163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3275" y="1552575"/>
            <a:ext cx="3997325" cy="41163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8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394060" y="6553200"/>
            <a:ext cx="581665" cy="184666"/>
          </a:xfrm>
          <a:ln/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2-</a:t>
            </a:r>
            <a:fld id="{5F868368-EC15-444D-9EFB-42436E2198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13580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31392"/>
          </a:xfrm>
          <a:prstGeom prst="rect">
            <a:avLst/>
          </a:prstGeom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1004888"/>
            <a:ext cx="8231187" cy="3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5613" y="1598613"/>
            <a:ext cx="8231187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08" name="Rectangle 8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908800" y="6553200"/>
            <a:ext cx="1804988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800">
                <a:latin typeface="+mn-lt"/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1109" name="Rectangle 8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15375" y="6553200"/>
            <a:ext cx="2603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800">
                <a:latin typeface="Arial" charset="0"/>
              </a:defRPr>
            </a:lvl1pPr>
          </a:lstStyle>
          <a:p>
            <a:fld id="{5F868368-EC15-444D-9EFB-42436E2198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289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</p:sldLayoutIdLst>
  <p:hf hdr="0" ftr="0" dt="0"/>
  <p:txStyles>
    <p:titleStyle>
      <a:lvl1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5863"/>
          </a:solidFill>
          <a:latin typeface="+mj-lt"/>
          <a:ea typeface="ＭＳ Ｐゴシック" charset="0"/>
          <a:cs typeface="+mj-c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3663"/>
          </a:solidFill>
          <a:latin typeface="Arial" charset="0"/>
          <a:ea typeface="ＭＳ Ｐゴシック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3663"/>
          </a:solidFill>
          <a:latin typeface="Arial" charset="0"/>
          <a:ea typeface="ＭＳ Ｐゴシック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3663"/>
          </a:solidFill>
          <a:latin typeface="Arial" charset="0"/>
          <a:ea typeface="ＭＳ Ｐゴシック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3663"/>
          </a:solidFill>
          <a:latin typeface="Arial" charset="0"/>
          <a:ea typeface="ＭＳ Ｐゴシック" charset="0"/>
        </a:defRPr>
      </a:lvl5pPr>
      <a:lvl6pPr marL="4572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3663"/>
          </a:solidFill>
          <a:latin typeface="Arial" charset="0"/>
        </a:defRPr>
      </a:lvl6pPr>
      <a:lvl7pPr marL="9144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3663"/>
          </a:solidFill>
          <a:latin typeface="Arial" charset="0"/>
        </a:defRPr>
      </a:lvl7pPr>
      <a:lvl8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3663"/>
          </a:solidFill>
          <a:latin typeface="Arial" charset="0"/>
        </a:defRPr>
      </a:lvl8pPr>
      <a:lvl9pPr marL="1828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3663"/>
          </a:solidFill>
          <a:latin typeface="Arial" charset="0"/>
        </a:defRPr>
      </a:lvl9pPr>
    </p:titleStyle>
    <p:bodyStyle>
      <a:lvl1pPr marL="230188" indent="-230188" algn="l" rtl="0" eaLnBrk="1" fontAlgn="base" hangingPunct="1">
        <a:lnSpc>
          <a:spcPct val="85000"/>
        </a:lnSpc>
        <a:spcBef>
          <a:spcPct val="40000"/>
        </a:spcBef>
        <a:spcAft>
          <a:spcPct val="0"/>
        </a:spcAft>
        <a:buClr>
          <a:schemeClr val="accent2"/>
        </a:buClr>
        <a:buChar char="•"/>
        <a:defRPr sz="20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684213" indent="-227013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lr>
          <a:schemeClr val="accent2"/>
        </a:buClr>
        <a:buFont typeface="Times New Roman" charset="0"/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lr>
          <a:schemeClr val="accent2"/>
        </a:buClr>
        <a:buChar char="•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lr>
          <a:schemeClr val="accent2"/>
        </a:buClr>
        <a:buFont typeface="Times New Roman" charset="0"/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lr>
          <a:schemeClr val="accent2"/>
        </a:buClr>
        <a:buChar char="•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lr>
          <a:srgbClr val="FF6600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lr>
          <a:srgbClr val="FF6600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lr>
          <a:srgbClr val="FF6600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lr>
          <a:srgbClr val="FF6600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7.wmf"/><Relationship Id="rId4" Type="http://schemas.openxmlformats.org/officeDocument/2006/relationships/oleObject" Target="../embeddings/oleObject1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10.png"/><Relationship Id="rId4" Type="http://schemas.openxmlformats.org/officeDocument/2006/relationships/image" Target="../media/image13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21.xml"/><Relationship Id="rId7" Type="http://schemas.openxmlformats.org/officeDocument/2006/relationships/image" Target="../media/image17.wmf"/><Relationship Id="rId12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11" Type="http://schemas.openxmlformats.org/officeDocument/2006/relationships/hyperlink" Target="http://www.youtube.com/watch?v=D8VZqxcu0I0" TargetMode="External"/><Relationship Id="rId5" Type="http://schemas.openxmlformats.org/officeDocument/2006/relationships/image" Target="../media/image3.jpeg"/><Relationship Id="rId10" Type="http://schemas.openxmlformats.org/officeDocument/2006/relationships/image" Target="../media/image20.jpeg"/><Relationship Id="rId4" Type="http://schemas.openxmlformats.org/officeDocument/2006/relationships/image" Target="../media/image19.png"/><Relationship Id="rId9" Type="http://schemas.openxmlformats.org/officeDocument/2006/relationships/image" Target="../media/image18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3" Type="http://schemas.openxmlformats.org/officeDocument/2006/relationships/notesSlide" Target="../notesSlides/notesSlide25.xml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2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3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w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7" Type="http://schemas.openxmlformats.org/officeDocument/2006/relationships/image" Target="../media/image28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7.jpeg"/><Relationship Id="rId5" Type="http://schemas.openxmlformats.org/officeDocument/2006/relationships/image" Target="../media/image26.wmf"/><Relationship Id="rId4" Type="http://schemas.openxmlformats.org/officeDocument/2006/relationships/oleObject" Target="../embeddings/oleObject6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0.png"/><Relationship Id="rId5" Type="http://schemas.openxmlformats.org/officeDocument/2006/relationships/image" Target="../media/image29.wmf"/><Relationship Id="rId4" Type="http://schemas.openxmlformats.org/officeDocument/2006/relationships/oleObject" Target="../embeddings/oleObject7.bin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31.wmf"/><Relationship Id="rId4" Type="http://schemas.openxmlformats.org/officeDocument/2006/relationships/oleObject" Target="../embeddings/oleObject8.bin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3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notesSlide" Target="../notesSlides/notesSlide31.xml"/><Relationship Id="rId7" Type="http://schemas.openxmlformats.org/officeDocument/2006/relationships/image" Target="../media/image3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9.bin"/><Relationship Id="rId5" Type="http://schemas.openxmlformats.org/officeDocument/2006/relationships/image" Target="../media/image36.png"/><Relationship Id="rId4" Type="http://schemas.openxmlformats.org/officeDocument/2006/relationships/image" Target="../media/image35.jpeg"/><Relationship Id="rId9" Type="http://schemas.openxmlformats.org/officeDocument/2006/relationships/image" Target="../media/image37.jpe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wmf"/><Relationship Id="rId3" Type="http://schemas.openxmlformats.org/officeDocument/2006/relationships/notesSlide" Target="../notesSlides/notesSlide32.xml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38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3.jpeg"/><Relationship Id="rId9" Type="http://schemas.openxmlformats.org/officeDocument/2006/relationships/image" Target="../media/image40.jpe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notesSlide" Target="../notesSlides/notesSlide33.xml"/><Relationship Id="rId7" Type="http://schemas.openxmlformats.org/officeDocument/2006/relationships/image" Target="../media/image4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13.bin"/><Relationship Id="rId5" Type="http://schemas.openxmlformats.org/officeDocument/2006/relationships/image" Target="../media/image41.wmf"/><Relationship Id="rId4" Type="http://schemas.openxmlformats.org/officeDocument/2006/relationships/oleObject" Target="../embeddings/oleObject12.bin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jpeg"/><Relationship Id="rId4" Type="http://schemas.openxmlformats.org/officeDocument/2006/relationships/image" Target="../media/image45.jpe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wmf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2:  Review of Basic Probability Calculations</a:t>
            </a:r>
          </a:p>
        </p:txBody>
      </p:sp>
      <p:sp>
        <p:nvSpPr>
          <p:cNvPr id="1229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455613" y="1881485"/>
            <a:ext cx="8231187" cy="4524375"/>
          </a:xfrm>
        </p:spPr>
        <p:txBody>
          <a:bodyPr/>
          <a:lstStyle/>
          <a:p>
            <a:r>
              <a:rPr lang="en-US" dirty="0"/>
              <a:t>Purpose</a:t>
            </a:r>
          </a:p>
          <a:p>
            <a:pPr lvl="1"/>
            <a:r>
              <a:rPr lang="en-US" dirty="0"/>
              <a:t>Students will review fundamentals of probability</a:t>
            </a:r>
          </a:p>
          <a:p>
            <a:r>
              <a:rPr lang="en-US" dirty="0"/>
              <a:t>Objectives</a:t>
            </a:r>
          </a:p>
          <a:p>
            <a:pPr lvl="1"/>
            <a:r>
              <a:rPr lang="en-US" dirty="0"/>
              <a:t>Students will be able to perform simple calculations involving</a:t>
            </a:r>
          </a:p>
          <a:p>
            <a:pPr lvl="2"/>
            <a:r>
              <a:rPr lang="en-US" dirty="0"/>
              <a:t>“AND”, “OR”, “NOT” operations</a:t>
            </a:r>
          </a:p>
          <a:p>
            <a:pPr lvl="2"/>
            <a:r>
              <a:rPr lang="en-US" dirty="0"/>
              <a:t>Conditional probabilities, independent events</a:t>
            </a:r>
          </a:p>
          <a:p>
            <a:pPr lvl="2"/>
            <a:r>
              <a:rPr lang="en-US" dirty="0"/>
              <a:t>Bayes’ theorem</a:t>
            </a:r>
          </a:p>
          <a:p>
            <a:pPr lvl="1"/>
            <a:r>
              <a:rPr lang="en-US" dirty="0"/>
              <a:t>Students will understand</a:t>
            </a:r>
          </a:p>
          <a:p>
            <a:pPr lvl="2"/>
            <a:r>
              <a:rPr lang="en-US" dirty="0"/>
              <a:t>Discrete and continuous probability distributions</a:t>
            </a:r>
          </a:p>
          <a:p>
            <a:pPr lvl="2"/>
            <a:r>
              <a:rPr lang="en-US" dirty="0"/>
              <a:t>Moments and percentiles of distributions</a:t>
            </a:r>
          </a:p>
          <a:p>
            <a:pPr lvl="1"/>
            <a:endParaRPr lang="en-US" dirty="0"/>
          </a:p>
        </p:txBody>
      </p:sp>
      <p:pic>
        <p:nvPicPr>
          <p:cNvPr id="12292" name="Picture 1028" descr="HOPE Book Ic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2800" y="3711872"/>
            <a:ext cx="157003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3" name="Text Box 1029"/>
          <p:cNvSpPr txBox="1">
            <a:spLocks noChangeArrowheads="1"/>
          </p:cNvSpPr>
          <p:nvPr/>
        </p:nvSpPr>
        <p:spPr bwMode="auto">
          <a:xfrm>
            <a:off x="7086600" y="5921672"/>
            <a:ext cx="1752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Appendix A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2-</a:t>
            </a:r>
            <a:fld id="{5F868368-EC15-444D-9EFB-42436E21986C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Building Events from Other Events or Outcomes  — NOT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idx="1"/>
          </p:nvPr>
        </p:nvSpPr>
        <p:spPr>
          <a:xfrm>
            <a:off x="455613" y="1815700"/>
            <a:ext cx="8231187" cy="4524375"/>
          </a:xfrm>
        </p:spPr>
        <p:txBody>
          <a:bodyPr/>
          <a:lstStyle/>
          <a:p>
            <a:r>
              <a:rPr lang="en-US" dirty="0"/>
              <a:t>The </a:t>
            </a:r>
            <a:r>
              <a:rPr lang="en-US" b="1" dirty="0"/>
              <a:t>complement</a:t>
            </a:r>
            <a:r>
              <a:rPr lang="en-US" dirty="0"/>
              <a:t> of A, or NOT A, is the event containing all the events (in the sample space) that are not in A.</a:t>
            </a:r>
          </a:p>
          <a:p>
            <a:r>
              <a:rPr lang="en-US" dirty="0"/>
              <a:t>Written    or /A or A* or </a:t>
            </a:r>
            <a:r>
              <a:rPr lang="en-US" dirty="0">
                <a:sym typeface="Symbol" pitchFamily="18" charset="2"/>
              </a:rPr>
              <a:t>A</a:t>
            </a:r>
            <a:endParaRPr lang="en-US" dirty="0"/>
          </a:p>
          <a:p>
            <a:pPr lvl="1"/>
            <a:r>
              <a:rPr lang="en-US" dirty="0"/>
              <a:t>Example:  In SAPHIRE (will see later), successfully starting DG-B denoted as /DG-B-FTS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029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30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31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3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33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34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026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0791774"/>
              </p:ext>
            </p:extLst>
          </p:nvPr>
        </p:nvGraphicFramePr>
        <p:xfrm>
          <a:off x="1516873" y="2386801"/>
          <a:ext cx="272456" cy="3189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Equation" r:id="rId4" imgW="164880" imgH="190440" progId="Equation.3">
                  <p:embed/>
                </p:oleObj>
              </mc:Choice>
              <mc:Fallback>
                <p:oleObj name="Equation" r:id="rId4" imgW="164880" imgH="1904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16873" y="2386801"/>
                        <a:ext cx="272456" cy="31897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2-</a:t>
            </a:r>
            <a:fld id="{5F868368-EC15-444D-9EFB-42436E21986C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Elementary “Rules” of Probability 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Probability of an event A, “</a:t>
            </a:r>
            <a:r>
              <a:rPr lang="en-US" dirty="0" err="1"/>
              <a:t>Pr</a:t>
            </a:r>
            <a:r>
              <a:rPr lang="en-US" dirty="0"/>
              <a:t>(A)” or “P(A),” is a </a:t>
            </a:r>
            <a:r>
              <a:rPr lang="en-US" b="1" dirty="0"/>
              <a:t>nonnegative</a:t>
            </a:r>
            <a:r>
              <a:rPr lang="en-US" dirty="0"/>
              <a:t> real number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Probability of the </a:t>
            </a:r>
            <a:r>
              <a:rPr lang="en-US" b="1" dirty="0"/>
              <a:t>union</a:t>
            </a:r>
            <a:r>
              <a:rPr lang="en-US" dirty="0"/>
              <a:t> of non-overlapping (disjoint) events is the sum of the event probabilities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Probability of </a:t>
            </a:r>
            <a:r>
              <a:rPr lang="en-US" b="1" dirty="0"/>
              <a:t>all</a:t>
            </a:r>
            <a:r>
              <a:rPr lang="en-US" dirty="0"/>
              <a:t> possible outcomes (i.e., the sample space) equals 1.0</a:t>
            </a:r>
          </a:p>
          <a:p>
            <a:r>
              <a:rPr lang="en-US" dirty="0"/>
              <a:t>Can show from above axioms that 0 ≤ </a:t>
            </a:r>
            <a:r>
              <a:rPr lang="en-US" dirty="0" err="1"/>
              <a:t>Pr</a:t>
            </a:r>
            <a:r>
              <a:rPr lang="en-US" dirty="0"/>
              <a:t>(A) ≤ 1</a:t>
            </a:r>
          </a:p>
          <a:p>
            <a:pPr lvl="1"/>
            <a:endParaRPr lang="en-US" dirty="0"/>
          </a:p>
        </p:txBody>
      </p:sp>
      <p:pic>
        <p:nvPicPr>
          <p:cNvPr id="21508" name="Picture 3" descr="Kolmogorov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4419600"/>
            <a:ext cx="2057400" cy="163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9" name="TextBox 4"/>
          <p:cNvSpPr txBox="1">
            <a:spLocks noChangeArrowheads="1"/>
          </p:cNvSpPr>
          <p:nvPr/>
        </p:nvSpPr>
        <p:spPr bwMode="auto">
          <a:xfrm>
            <a:off x="5562600" y="5029200"/>
            <a:ext cx="2286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/>
              <a:t>Andrei Kolmogorov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2-</a:t>
            </a:r>
            <a:fld id="{5F868368-EC15-444D-9EFB-42436E21986C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Rules for Manipulating Probabilities - Complements 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455613" y="1868329"/>
            <a:ext cx="8231187" cy="4524375"/>
          </a:xfrm>
        </p:spPr>
        <p:txBody>
          <a:bodyPr/>
          <a:lstStyle/>
          <a:p>
            <a:r>
              <a:rPr lang="en-US" dirty="0"/>
              <a:t>The NOT (or complement) operation</a:t>
            </a:r>
          </a:p>
          <a:p>
            <a:pPr lvl="1"/>
            <a:r>
              <a:rPr lang="en-US" dirty="0"/>
              <a:t>Subtract probability from 1.0</a:t>
            </a:r>
          </a:p>
          <a:p>
            <a:pPr lvl="1"/>
            <a:r>
              <a:rPr lang="en-US" dirty="0"/>
              <a:t>Example, </a:t>
            </a:r>
            <a:r>
              <a:rPr lang="en-US" dirty="0" err="1"/>
              <a:t>Pr</a:t>
            </a:r>
            <a:r>
              <a:rPr lang="en-US" dirty="0"/>
              <a:t>(not A) = 1 - </a:t>
            </a:r>
            <a:r>
              <a:rPr lang="en-US" dirty="0" err="1"/>
              <a:t>Pr</a:t>
            </a:r>
            <a:r>
              <a:rPr lang="en-US" dirty="0"/>
              <a:t>(A)</a:t>
            </a:r>
          </a:p>
          <a:p>
            <a:r>
              <a:rPr lang="en-US" dirty="0"/>
              <a:t>A probability problem tip</a:t>
            </a:r>
          </a:p>
          <a:p>
            <a:pPr lvl="1"/>
            <a:r>
              <a:rPr lang="en-US" dirty="0"/>
              <a:t>With messy problems using terms such as “at least” or “at most,” first calculate probability of complement of event:</a:t>
            </a:r>
          </a:p>
          <a:p>
            <a:pPr lvl="2"/>
            <a:r>
              <a:rPr lang="en-US" dirty="0" err="1"/>
              <a:t>Pr</a:t>
            </a:r>
            <a:r>
              <a:rPr lang="en-US" dirty="0"/>
              <a:t>(A) = 1 - </a:t>
            </a:r>
            <a:r>
              <a:rPr lang="en-US" dirty="0" err="1"/>
              <a:t>Pr</a:t>
            </a:r>
            <a:r>
              <a:rPr lang="en-US" dirty="0"/>
              <a:t>(not A)</a:t>
            </a:r>
          </a:p>
          <a:p>
            <a:pPr lvl="2"/>
            <a:r>
              <a:rPr lang="en-US" dirty="0"/>
              <a:t>For example, </a:t>
            </a:r>
            <a:r>
              <a:rPr lang="en-US" dirty="0" err="1"/>
              <a:t>Pr</a:t>
            </a:r>
            <a:r>
              <a:rPr lang="en-US" dirty="0"/>
              <a:t>(at least one failure) = 1 – </a:t>
            </a:r>
            <a:r>
              <a:rPr lang="en-US" dirty="0" err="1"/>
              <a:t>Pr</a:t>
            </a:r>
            <a:r>
              <a:rPr lang="en-US" dirty="0"/>
              <a:t>(zero failures)</a:t>
            </a:r>
          </a:p>
          <a:p>
            <a:pPr lvl="1"/>
            <a:r>
              <a:rPr lang="en-US" dirty="0"/>
              <a:t>“At least” </a:t>
            </a:r>
            <a:r>
              <a:rPr lang="en-US" dirty="0">
                <a:sym typeface="Symbol" pitchFamily="18" charset="2"/>
              </a:rPr>
              <a:t> &gt; or =</a:t>
            </a:r>
          </a:p>
          <a:p>
            <a:pPr lvl="2"/>
            <a:r>
              <a:rPr lang="en-US" dirty="0">
                <a:sym typeface="Symbol" pitchFamily="18" charset="2"/>
              </a:rPr>
              <a:t>For example, </a:t>
            </a:r>
            <a:r>
              <a:rPr lang="en-US" dirty="0" err="1">
                <a:sym typeface="Symbol" pitchFamily="18" charset="2"/>
              </a:rPr>
              <a:t>Pr</a:t>
            </a:r>
            <a:r>
              <a:rPr lang="en-US" dirty="0">
                <a:sym typeface="Symbol" pitchFamily="18" charset="2"/>
              </a:rPr>
              <a:t>(at least one failure) = </a:t>
            </a:r>
            <a:r>
              <a:rPr lang="en-US" dirty="0" err="1">
                <a:sym typeface="Symbol" pitchFamily="18" charset="2"/>
              </a:rPr>
              <a:t>Pr</a:t>
            </a:r>
            <a:r>
              <a:rPr lang="en-US" dirty="0">
                <a:sym typeface="Symbol" pitchFamily="18" charset="2"/>
              </a:rPr>
              <a:t>(# failures &gt;= 1)</a:t>
            </a:r>
          </a:p>
          <a:p>
            <a:pPr lvl="1"/>
            <a:r>
              <a:rPr lang="en-US" dirty="0">
                <a:sym typeface="Symbol" pitchFamily="18" charset="2"/>
              </a:rPr>
              <a:t>“At most”  &lt; or =</a:t>
            </a:r>
          </a:p>
          <a:p>
            <a:pPr lvl="2"/>
            <a:r>
              <a:rPr lang="en-US" dirty="0">
                <a:sym typeface="Symbol" pitchFamily="18" charset="2"/>
              </a:rPr>
              <a:t>For example, </a:t>
            </a:r>
            <a:r>
              <a:rPr lang="en-US" dirty="0" err="1">
                <a:sym typeface="Symbol" pitchFamily="18" charset="2"/>
              </a:rPr>
              <a:t>Pr</a:t>
            </a:r>
            <a:r>
              <a:rPr lang="en-US" dirty="0">
                <a:sym typeface="Symbol" pitchFamily="18" charset="2"/>
              </a:rPr>
              <a:t>(at most two failures) = </a:t>
            </a:r>
            <a:r>
              <a:rPr lang="en-US" dirty="0" err="1">
                <a:sym typeface="Symbol" pitchFamily="18" charset="2"/>
              </a:rPr>
              <a:t>Pr</a:t>
            </a:r>
            <a:r>
              <a:rPr lang="en-US" dirty="0">
                <a:sym typeface="Symbol" pitchFamily="18" charset="2"/>
              </a:rPr>
              <a:t>(# failures &lt;= 2)</a:t>
            </a:r>
          </a:p>
          <a:p>
            <a:pPr marL="914400" lvl="2" indent="0">
              <a:buNone/>
            </a:pPr>
            <a:endParaRPr lang="en-US" dirty="0">
              <a:sym typeface="Symbol" pitchFamily="18" charset="2"/>
            </a:endParaRPr>
          </a:p>
        </p:txBody>
      </p:sp>
      <p:pic>
        <p:nvPicPr>
          <p:cNvPr id="22532" name="Picture 4" descr="C:\Documents and Settings\Dana Kelly\Local Settings\Temporary Internet Files\Content.IE5\WFRTTRS6\MPj0399577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192"/>
            <a:ext cx="66992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2-</a:t>
            </a:r>
            <a:fld id="{5F868368-EC15-444D-9EFB-42436E21986C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Rules for Manipulating Probabilities – OR (Union)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5613" y="1901220"/>
            <a:ext cx="8231187" cy="4524375"/>
          </a:xfrm>
        </p:spPr>
        <p:txBody>
          <a:bodyPr/>
          <a:lstStyle/>
          <a:p>
            <a:r>
              <a:rPr lang="en-US" dirty="0"/>
              <a:t>For the </a:t>
            </a:r>
            <a:r>
              <a:rPr lang="en-US" b="1" dirty="0"/>
              <a:t>OR</a:t>
            </a:r>
            <a:r>
              <a:rPr lang="en-US" dirty="0"/>
              <a:t> (or union) operation, we consider two cases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b="1" dirty="0"/>
              <a:t>If</a:t>
            </a:r>
            <a:r>
              <a:rPr lang="en-US" dirty="0"/>
              <a:t> A, B are </a:t>
            </a:r>
            <a:r>
              <a:rPr lang="en-US" b="1" dirty="0"/>
              <a:t>disjoint</a:t>
            </a:r>
          </a:p>
          <a:p>
            <a:pPr lvl="2"/>
            <a:r>
              <a:rPr lang="en-US" dirty="0" err="1"/>
              <a:t>Pr</a:t>
            </a:r>
            <a:r>
              <a:rPr lang="en-US" dirty="0"/>
              <a:t>(A or B) = </a:t>
            </a:r>
            <a:r>
              <a:rPr lang="en-US" dirty="0" err="1"/>
              <a:t>Pr</a:t>
            </a:r>
            <a:r>
              <a:rPr lang="en-US" dirty="0"/>
              <a:t>(A) + </a:t>
            </a:r>
            <a:r>
              <a:rPr lang="en-US" dirty="0" err="1"/>
              <a:t>Pr</a:t>
            </a:r>
            <a:r>
              <a:rPr lang="en-US" dirty="0"/>
              <a:t>(B)</a:t>
            </a:r>
          </a:p>
          <a:p>
            <a:pPr lvl="2"/>
            <a:r>
              <a:rPr lang="en-US" dirty="0"/>
              <a:t>Examples</a:t>
            </a:r>
          </a:p>
          <a:p>
            <a:pPr lvl="3"/>
            <a:r>
              <a:rPr lang="en-US" dirty="0"/>
              <a:t>With a die, </a:t>
            </a:r>
            <a:r>
              <a:rPr lang="en-US" dirty="0" err="1"/>
              <a:t>Pr</a:t>
            </a:r>
            <a:r>
              <a:rPr lang="en-US" dirty="0"/>
              <a:t>(1 or 2) = </a:t>
            </a:r>
            <a:r>
              <a:rPr lang="en-US" dirty="0" err="1"/>
              <a:t>Pr</a:t>
            </a:r>
            <a:r>
              <a:rPr lang="en-US" dirty="0"/>
              <a:t>(1) + </a:t>
            </a:r>
            <a:r>
              <a:rPr lang="en-US" dirty="0" err="1"/>
              <a:t>Pr</a:t>
            </a:r>
            <a:r>
              <a:rPr lang="en-US" dirty="0"/>
              <a:t>(2) because outcomes are disjoint</a:t>
            </a:r>
          </a:p>
          <a:p>
            <a:pPr lvl="3"/>
            <a:r>
              <a:rPr lang="en-US" dirty="0"/>
              <a:t>With a coin toss, </a:t>
            </a:r>
            <a:r>
              <a:rPr lang="en-US" dirty="0" err="1"/>
              <a:t>Pr</a:t>
            </a:r>
            <a:r>
              <a:rPr lang="en-US" dirty="0"/>
              <a:t>(H or T) = </a:t>
            </a:r>
            <a:r>
              <a:rPr lang="en-US" dirty="0" err="1"/>
              <a:t>Pr</a:t>
            </a:r>
            <a:r>
              <a:rPr lang="en-US" dirty="0"/>
              <a:t>(H) + </a:t>
            </a:r>
            <a:r>
              <a:rPr lang="en-US" dirty="0" err="1"/>
              <a:t>Pr</a:t>
            </a:r>
            <a:r>
              <a:rPr lang="en-US" dirty="0"/>
              <a:t>(T)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b="1" dirty="0"/>
              <a:t>In general</a:t>
            </a:r>
            <a:r>
              <a:rPr lang="en-US" dirty="0"/>
              <a:t>, even if A, B are not disjoint</a:t>
            </a:r>
          </a:p>
          <a:p>
            <a:pPr lvl="2"/>
            <a:r>
              <a:rPr lang="en-US" dirty="0" err="1"/>
              <a:t>Pr</a:t>
            </a:r>
            <a:r>
              <a:rPr lang="en-US" dirty="0"/>
              <a:t>(A or B) = </a:t>
            </a:r>
            <a:r>
              <a:rPr lang="en-US" dirty="0" err="1"/>
              <a:t>Pr</a:t>
            </a:r>
            <a:r>
              <a:rPr lang="en-US" dirty="0"/>
              <a:t>(A) + </a:t>
            </a:r>
            <a:r>
              <a:rPr lang="en-US" dirty="0" err="1"/>
              <a:t>Pr</a:t>
            </a:r>
            <a:r>
              <a:rPr lang="en-US" dirty="0"/>
              <a:t>(B) - </a:t>
            </a:r>
            <a:r>
              <a:rPr lang="en-US" dirty="0" err="1"/>
              <a:t>Pr</a:t>
            </a:r>
            <a:r>
              <a:rPr lang="en-US" dirty="0"/>
              <a:t>(A AND B)</a:t>
            </a:r>
          </a:p>
          <a:p>
            <a:pPr lvl="2"/>
            <a:r>
              <a:rPr lang="en-US" dirty="0"/>
              <a:t>Can extend to three or more events by using the inclusion-exclusion rule</a:t>
            </a:r>
          </a:p>
          <a:p>
            <a:pPr lvl="3"/>
            <a:r>
              <a:rPr lang="en-US" dirty="0"/>
              <a:t>http://en.wikipedia.org/wiki/Inclusion-exclusion_principle</a:t>
            </a:r>
          </a:p>
          <a:p>
            <a:endParaRPr lang="en-US" dirty="0"/>
          </a:p>
        </p:txBody>
      </p:sp>
      <p:pic>
        <p:nvPicPr>
          <p:cNvPr id="23556" name="Picture 3" descr="C:\Documents and Settings\Dana Kelly\Local Settings\Temporary Internet Files\Content.IE5\WFRTTRS6\MPj0399577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66992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2-</a:t>
            </a:r>
            <a:fld id="{5F868368-EC15-444D-9EFB-42436E21986C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Rules for Manipulating Probabilities – AND (Intersection)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3705" y="1874906"/>
            <a:ext cx="8231187" cy="4524375"/>
          </a:xfrm>
        </p:spPr>
        <p:txBody>
          <a:bodyPr/>
          <a:lstStyle/>
          <a:p>
            <a:r>
              <a:rPr lang="en-US" dirty="0"/>
              <a:t>For the </a:t>
            </a:r>
            <a:r>
              <a:rPr lang="en-US" b="1" dirty="0"/>
              <a:t>AND</a:t>
            </a:r>
            <a:r>
              <a:rPr lang="en-US" dirty="0"/>
              <a:t> (or intersection) operation, we consider two cases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If A, B are </a:t>
            </a:r>
            <a:r>
              <a:rPr lang="en-US" b="1" dirty="0"/>
              <a:t>independent</a:t>
            </a:r>
          </a:p>
          <a:p>
            <a:pPr lvl="2"/>
            <a:r>
              <a:rPr lang="en-US" dirty="0" err="1"/>
              <a:t>Pr</a:t>
            </a:r>
            <a:r>
              <a:rPr lang="en-US" dirty="0"/>
              <a:t>(A AND B)  =  </a:t>
            </a:r>
            <a:r>
              <a:rPr lang="en-US" dirty="0" err="1"/>
              <a:t>Pr</a:t>
            </a:r>
            <a:r>
              <a:rPr lang="en-US" dirty="0"/>
              <a:t>(A) • </a:t>
            </a:r>
            <a:r>
              <a:rPr lang="en-US" dirty="0" err="1"/>
              <a:t>Pr</a:t>
            </a:r>
            <a:r>
              <a:rPr lang="en-US" dirty="0"/>
              <a:t>(B)  (this is definition of statistical independence)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If A, B are </a:t>
            </a:r>
            <a:r>
              <a:rPr lang="en-US" b="1" dirty="0"/>
              <a:t>not independent </a:t>
            </a:r>
            <a:r>
              <a:rPr lang="en-US" dirty="0"/>
              <a:t>(i.e., dependent)</a:t>
            </a:r>
          </a:p>
          <a:p>
            <a:pPr lvl="2"/>
            <a:r>
              <a:rPr lang="en-US" dirty="0" err="1"/>
              <a:t>Pr</a:t>
            </a:r>
            <a:r>
              <a:rPr lang="en-US" dirty="0"/>
              <a:t>(A AND B)  =  </a:t>
            </a:r>
            <a:r>
              <a:rPr lang="en-US" dirty="0" err="1"/>
              <a:t>Pr</a:t>
            </a:r>
            <a:r>
              <a:rPr lang="en-US" dirty="0"/>
              <a:t>(A) • </a:t>
            </a:r>
            <a:r>
              <a:rPr lang="en-US" dirty="0" err="1"/>
              <a:t>Pr</a:t>
            </a:r>
            <a:r>
              <a:rPr lang="en-US" dirty="0"/>
              <a:t>(B | A)</a:t>
            </a:r>
          </a:p>
          <a:p>
            <a:pPr marL="914400" lvl="2" indent="0">
              <a:buNone/>
            </a:pPr>
            <a:r>
              <a:rPr lang="en-US" dirty="0"/>
              <a:t>		=  </a:t>
            </a:r>
            <a:r>
              <a:rPr lang="en-US" dirty="0" err="1"/>
              <a:t>Pr</a:t>
            </a:r>
            <a:r>
              <a:rPr lang="en-US" dirty="0"/>
              <a:t>(B) • </a:t>
            </a:r>
            <a:r>
              <a:rPr lang="en-US" dirty="0" err="1"/>
              <a:t>Pr</a:t>
            </a:r>
            <a:r>
              <a:rPr lang="en-US" dirty="0"/>
              <a:t>(A | B)</a:t>
            </a:r>
          </a:p>
          <a:p>
            <a:pPr lvl="2"/>
            <a:r>
              <a:rPr lang="en-US" dirty="0" err="1"/>
              <a:t>Pr</a:t>
            </a:r>
            <a:r>
              <a:rPr lang="en-US" dirty="0"/>
              <a:t>(B | A) read as “probability of B occurring, given that A occurs,” or more simply, “probability of B, given A”</a:t>
            </a:r>
          </a:p>
          <a:p>
            <a:pPr lvl="3"/>
            <a:r>
              <a:rPr lang="en-US" dirty="0"/>
              <a:t>By conditioning on A, we are “renormalizing” the sample space to be just A</a:t>
            </a:r>
          </a:p>
          <a:p>
            <a:pPr lvl="3"/>
            <a:r>
              <a:rPr lang="en-US" dirty="0" err="1"/>
              <a:t>Pr</a:t>
            </a:r>
            <a:r>
              <a:rPr lang="en-US" dirty="0"/>
              <a:t>(B | A) is the fraction of B that is found within A </a:t>
            </a:r>
          </a:p>
        </p:txBody>
      </p:sp>
      <p:pic>
        <p:nvPicPr>
          <p:cNvPr id="24580" name="Picture 3" descr="C:\Documents and Settings\Dana Kelly\Local Settings\Temporary Internet Files\Content.IE5\WFRTTRS6\MPj0399577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74075" y="-8467"/>
            <a:ext cx="66992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2-</a:t>
            </a:r>
            <a:fld id="{5F868368-EC15-444D-9EFB-42436E21986C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 bwMode="auto">
          <a:xfrm>
            <a:off x="1581273" y="1596986"/>
            <a:ext cx="3657600" cy="3657600"/>
          </a:xfrm>
          <a:prstGeom prst="rect">
            <a:avLst/>
          </a:prstGeom>
          <a:solidFill>
            <a:schemeClr val="bg1">
              <a:alpha val="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Events, Dependent but Disjoint</a:t>
            </a:r>
          </a:p>
        </p:txBody>
      </p:sp>
      <p:pic>
        <p:nvPicPr>
          <p:cNvPr id="24580" name="Picture 3" descr="C:\Documents and Settings\Dana Kelly\Local Settings\Temporary Internet Files\Content.IE5\WFRTTRS6\MPj0399577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74075" y="-8467"/>
            <a:ext cx="66992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 bwMode="auto">
          <a:xfrm>
            <a:off x="2133600" y="2133600"/>
            <a:ext cx="2667000" cy="15240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1581273" y="1596540"/>
            <a:ext cx="3657600" cy="1828800"/>
          </a:xfrm>
          <a:prstGeom prst="rect">
            <a:avLst/>
          </a:prstGeom>
          <a:solidFill>
            <a:srgbClr val="FFFF00">
              <a:alpha val="32000"/>
            </a:srgb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1586189" y="3425340"/>
            <a:ext cx="3657600" cy="1828800"/>
          </a:xfrm>
          <a:prstGeom prst="rect">
            <a:avLst/>
          </a:prstGeom>
          <a:solidFill>
            <a:schemeClr val="accent2">
              <a:lumMod val="60000"/>
              <a:lumOff val="40000"/>
              <a:alpha val="33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220064" y="2432507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253739" y="4413707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16" name="Rectangle 15"/>
          <p:cNvSpPr/>
          <p:nvPr/>
        </p:nvSpPr>
        <p:spPr>
          <a:xfrm>
            <a:off x="5415116" y="1943041"/>
            <a:ext cx="16802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/>
              <a:t>Pr</a:t>
            </a:r>
            <a:r>
              <a:rPr lang="en-US" dirty="0"/>
              <a:t>(A) = 0.5</a:t>
            </a:r>
          </a:p>
        </p:txBody>
      </p:sp>
      <p:sp>
        <p:nvSpPr>
          <p:cNvPr id="17" name="Rectangle 16"/>
          <p:cNvSpPr/>
          <p:nvPr/>
        </p:nvSpPr>
        <p:spPr>
          <a:xfrm>
            <a:off x="5415116" y="2548743"/>
            <a:ext cx="16802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/>
              <a:t>Pr</a:t>
            </a:r>
            <a:r>
              <a:rPr lang="en-US" dirty="0"/>
              <a:t>(B) = 0.5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2-</a:t>
            </a:r>
            <a:fld id="{5F868368-EC15-444D-9EFB-42436E21986C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75255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 bwMode="auto">
          <a:xfrm>
            <a:off x="1341461" y="1833716"/>
            <a:ext cx="3657600" cy="3657600"/>
          </a:xfrm>
          <a:prstGeom prst="rect">
            <a:avLst/>
          </a:prstGeom>
          <a:solidFill>
            <a:schemeClr val="bg1">
              <a:alpha val="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Independent Events</a:t>
            </a:r>
          </a:p>
        </p:txBody>
      </p:sp>
      <p:pic>
        <p:nvPicPr>
          <p:cNvPr id="24580" name="Picture 3" descr="C:\Documents and Settings\Dana Kelly\Local Settings\Temporary Internet Files\Content.IE5\WFRTTRS6\MPj0399577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74075" y="-8467"/>
            <a:ext cx="66992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 bwMode="auto">
          <a:xfrm>
            <a:off x="2133600" y="2133600"/>
            <a:ext cx="2667000" cy="15240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1341461" y="2743200"/>
            <a:ext cx="3657600" cy="1828800"/>
          </a:xfrm>
          <a:prstGeom prst="rect">
            <a:avLst/>
          </a:prstGeom>
          <a:solidFill>
            <a:srgbClr val="FFFF00">
              <a:alpha val="32000"/>
            </a:srgb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1341461" y="3662516"/>
            <a:ext cx="3657600" cy="1828800"/>
          </a:xfrm>
          <a:prstGeom prst="rect">
            <a:avLst/>
          </a:prstGeom>
          <a:solidFill>
            <a:schemeClr val="accent2">
              <a:lumMod val="60000"/>
              <a:lumOff val="40000"/>
              <a:alpha val="33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016267" y="2296508"/>
            <a:ext cx="412773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Independent Definition:</a:t>
            </a:r>
          </a:p>
          <a:p>
            <a:r>
              <a:rPr lang="en-US" dirty="0" err="1"/>
              <a:t>Pr</a:t>
            </a:r>
            <a:r>
              <a:rPr lang="en-US" dirty="0"/>
              <a:t>(A AND B)  =  </a:t>
            </a:r>
            <a:r>
              <a:rPr lang="en-US" dirty="0" err="1"/>
              <a:t>Pr</a:t>
            </a:r>
            <a:r>
              <a:rPr lang="en-US" dirty="0"/>
              <a:t>(A) • </a:t>
            </a:r>
            <a:r>
              <a:rPr lang="en-US" dirty="0" err="1"/>
              <a:t>Pr</a:t>
            </a:r>
            <a:r>
              <a:rPr lang="en-US" dirty="0"/>
              <a:t>(B)</a:t>
            </a:r>
          </a:p>
        </p:txBody>
      </p:sp>
      <p:sp>
        <p:nvSpPr>
          <p:cNvPr id="5" name="Rounded Rectangular Callout 4"/>
          <p:cNvSpPr/>
          <p:nvPr/>
        </p:nvSpPr>
        <p:spPr bwMode="auto">
          <a:xfrm>
            <a:off x="6324600" y="1981200"/>
            <a:ext cx="1981200" cy="1219200"/>
          </a:xfrm>
          <a:prstGeom prst="wedgeRoundRectCallou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Rounded Rectangular Callout 5"/>
          <p:cNvSpPr/>
          <p:nvPr/>
        </p:nvSpPr>
        <p:spPr bwMode="auto">
          <a:xfrm>
            <a:off x="5822513" y="3232105"/>
            <a:ext cx="2320620" cy="510778"/>
          </a:xfrm>
          <a:prstGeom prst="wedgeRoundRectCallout">
            <a:avLst>
              <a:gd name="adj1" fmla="val -141065"/>
              <a:gd name="adj2" fmla="val 115406"/>
              <a:gd name="adj3" fmla="val 16667"/>
            </a:avLst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r>
              <a:rPr lang="en-US" dirty="0" err="1">
                <a:latin typeface="+mj-lt"/>
              </a:rPr>
              <a:t>Pr</a:t>
            </a:r>
            <a:r>
              <a:rPr lang="en-US" dirty="0">
                <a:latin typeface="+mj-lt"/>
              </a:rPr>
              <a:t>(B∩A)  =  .25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960588" y="2896051"/>
            <a:ext cx="3353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Cambria" panose="02040503050406030204" pitchFamily="18" charset="0"/>
              </a:rPr>
              <a:t>A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975336" y="4729316"/>
            <a:ext cx="3225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</a:rPr>
              <a:t>B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762136" y="3898938"/>
            <a:ext cx="6270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Cambria Math" panose="02040503050406030204" pitchFamily="18" charset="0"/>
                <a:ea typeface="Cambria Math" panose="02040503050406030204" pitchFamily="18" charset="0"/>
              </a:rPr>
              <a:t>A∩B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2-</a:t>
            </a:r>
            <a:fld id="{5F868368-EC15-444D-9EFB-42436E21986C}" type="slidenum">
              <a:rPr lang="en-US" smtClean="0"/>
              <a:pPr/>
              <a:t>16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2800095" y="2140562"/>
                <a:ext cx="888064" cy="30861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b="1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𝐀</m:t>
                        </m:r>
                      </m:e>
                    </m:ba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b="1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𝐚𝐧𝐝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bar>
                      <m:barPr>
                        <m:pos m:val="top"/>
                        <m:ctrlP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b="1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𝐁</m:t>
                        </m:r>
                      </m:e>
                    </m:bar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0095" y="2140562"/>
                <a:ext cx="888064" cy="308611"/>
              </a:xfrm>
              <a:prstGeom prst="rect">
                <a:avLst/>
              </a:prstGeom>
              <a:blipFill rotWithShape="0">
                <a:blip r:embed="rId4"/>
                <a:stretch>
                  <a:fillRect l="-8904" r="-1370" b="-117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320385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Definition of “Conditional Probability”</a:t>
            </a:r>
          </a:p>
        </p:txBody>
      </p:sp>
      <p:sp>
        <p:nvSpPr>
          <p:cNvPr id="25603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Conditional</a:t>
            </a:r>
            <a:r>
              <a:rPr lang="en-US" dirty="0"/>
              <a:t> probability definition</a:t>
            </a:r>
          </a:p>
          <a:p>
            <a:pPr lvl="1"/>
            <a:r>
              <a:rPr lang="en-US" dirty="0"/>
              <a:t>We said that in general</a:t>
            </a:r>
          </a:p>
          <a:p>
            <a:pPr lvl="2"/>
            <a:r>
              <a:rPr lang="en-US" dirty="0" err="1"/>
              <a:t>Pr</a:t>
            </a:r>
            <a:r>
              <a:rPr lang="en-US" dirty="0"/>
              <a:t>(A AND B)  =  </a:t>
            </a:r>
            <a:r>
              <a:rPr lang="en-US" dirty="0" err="1"/>
              <a:t>Pr</a:t>
            </a:r>
            <a:r>
              <a:rPr lang="en-US" dirty="0"/>
              <a:t>(A) •  </a:t>
            </a:r>
            <a:r>
              <a:rPr lang="en-US" dirty="0" err="1"/>
              <a:t>Pr</a:t>
            </a:r>
            <a:r>
              <a:rPr lang="en-US" dirty="0"/>
              <a:t>(B | A)</a:t>
            </a:r>
          </a:p>
          <a:p>
            <a:pPr lvl="1"/>
            <a:r>
              <a:rPr lang="en-US" dirty="0"/>
              <a:t>The conditional probability is last term, </a:t>
            </a:r>
            <a:r>
              <a:rPr lang="en-US" b="1" dirty="0" err="1"/>
              <a:t>Pr</a:t>
            </a:r>
            <a:r>
              <a:rPr lang="en-US" b="1" dirty="0"/>
              <a:t>(B | A)</a:t>
            </a:r>
            <a:r>
              <a:rPr lang="en-US" dirty="0"/>
              <a:t>, so</a:t>
            </a:r>
          </a:p>
          <a:p>
            <a:pPr lvl="2"/>
            <a:r>
              <a:rPr lang="en-US" dirty="0" err="1"/>
              <a:t>Pr</a:t>
            </a:r>
            <a:r>
              <a:rPr lang="en-US" dirty="0"/>
              <a:t>(B | A) = </a:t>
            </a:r>
            <a:r>
              <a:rPr lang="en-US" dirty="0" err="1"/>
              <a:t>Pr</a:t>
            </a:r>
            <a:r>
              <a:rPr lang="en-US" dirty="0"/>
              <a:t>(A AND B) / </a:t>
            </a:r>
            <a:r>
              <a:rPr lang="en-US" dirty="0" err="1"/>
              <a:t>Pr</a:t>
            </a:r>
            <a:r>
              <a:rPr lang="en-US" dirty="0"/>
              <a:t>(A)  , </a:t>
            </a:r>
            <a:r>
              <a:rPr lang="en-US" dirty="0" err="1"/>
              <a:t>Pr</a:t>
            </a:r>
            <a:r>
              <a:rPr lang="en-US" dirty="0"/>
              <a:t>(A) </a:t>
            </a:r>
            <a:r>
              <a:rPr lang="en-US" dirty="0">
                <a:sym typeface="Symbol" pitchFamily="18" charset="2"/>
              </a:rPr>
              <a:t> 0</a:t>
            </a:r>
          </a:p>
          <a:p>
            <a:pPr lvl="2"/>
            <a:r>
              <a:rPr lang="en-US" dirty="0" err="1"/>
              <a:t>Pr</a:t>
            </a:r>
            <a:r>
              <a:rPr lang="en-US" dirty="0"/>
              <a:t>(A | B) = </a:t>
            </a:r>
            <a:r>
              <a:rPr lang="en-US" dirty="0" err="1"/>
              <a:t>Pr</a:t>
            </a:r>
            <a:r>
              <a:rPr lang="en-US" dirty="0"/>
              <a:t>(A AND B) / </a:t>
            </a:r>
            <a:r>
              <a:rPr lang="en-US" dirty="0" err="1"/>
              <a:t>Pr</a:t>
            </a:r>
            <a:r>
              <a:rPr lang="en-US" dirty="0"/>
              <a:t>(B)  , </a:t>
            </a:r>
            <a:r>
              <a:rPr lang="en-US" dirty="0" err="1"/>
              <a:t>Pr</a:t>
            </a:r>
            <a:r>
              <a:rPr lang="en-US" dirty="0"/>
              <a:t>(B) </a:t>
            </a:r>
            <a:r>
              <a:rPr lang="en-US" dirty="0">
                <a:sym typeface="Symbol" pitchFamily="18" charset="2"/>
              </a:rPr>
              <a:t> 0</a:t>
            </a:r>
            <a:endParaRPr lang="en-US" dirty="0"/>
          </a:p>
          <a:p>
            <a:pPr lvl="1"/>
            <a:r>
              <a:rPr lang="en-US" dirty="0"/>
              <a:t>These last equations define “conditional probability”</a:t>
            </a:r>
          </a:p>
          <a:p>
            <a:r>
              <a:rPr lang="en-US" dirty="0"/>
              <a:t>We will see (later) that this product rule of conditional probabilities leads us to “Bayes’ Theorem”</a:t>
            </a:r>
          </a:p>
        </p:txBody>
      </p:sp>
      <p:pic>
        <p:nvPicPr>
          <p:cNvPr id="25604" name="Picture 3" descr="C:\Documents and Settings\Dana Kelly\Local Settings\Temporary Internet Files\Content.IE5\WFRTTRS6\MPj0399577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74075" y="0"/>
            <a:ext cx="66992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2-</a:t>
            </a:r>
            <a:fld id="{5F868368-EC15-444D-9EFB-42436E21986C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Do Not Confuse Independent and Disjoint</a:t>
            </a:r>
          </a:p>
        </p:txBody>
      </p:sp>
      <p:sp>
        <p:nvSpPr>
          <p:cNvPr id="26627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If A, B are </a:t>
            </a:r>
            <a:r>
              <a:rPr lang="en-US" b="1" dirty="0"/>
              <a:t>mutually exclusive </a:t>
            </a:r>
            <a:r>
              <a:rPr lang="en-US" dirty="0"/>
              <a:t>(i.e., disjoint), then</a:t>
            </a:r>
          </a:p>
          <a:p>
            <a:pPr lvl="1"/>
            <a:r>
              <a:rPr lang="en-US" dirty="0" err="1"/>
              <a:t>Pr</a:t>
            </a:r>
            <a:r>
              <a:rPr lang="en-US" dirty="0"/>
              <a:t>(A AND B) = 0</a:t>
            </a:r>
          </a:p>
          <a:p>
            <a:r>
              <a:rPr lang="en-US" dirty="0"/>
              <a:t>If </a:t>
            </a:r>
            <a:r>
              <a:rPr lang="en-US" dirty="0" err="1"/>
              <a:t>Pr</a:t>
            </a:r>
            <a:r>
              <a:rPr lang="en-US" dirty="0"/>
              <a:t>(A AND B) = 0 </a:t>
            </a:r>
            <a:r>
              <a:rPr lang="en-US" dirty="0">
                <a:sym typeface="Symbol" pitchFamily="18" charset="2"/>
              </a:rPr>
              <a:t>then </a:t>
            </a:r>
            <a:r>
              <a:rPr lang="en-US" dirty="0" err="1"/>
              <a:t>Pr</a:t>
            </a:r>
            <a:r>
              <a:rPr lang="en-US" dirty="0"/>
              <a:t>(A AND B) </a:t>
            </a:r>
            <a:r>
              <a:rPr lang="en-US" dirty="0">
                <a:sym typeface="Symbol" pitchFamily="18" charset="2"/>
              </a:rPr>
              <a:t> </a:t>
            </a:r>
            <a:r>
              <a:rPr lang="en-US" dirty="0" err="1"/>
              <a:t>Pr</a:t>
            </a:r>
            <a:r>
              <a:rPr lang="en-US" dirty="0"/>
              <a:t>(A) • </a:t>
            </a:r>
            <a:r>
              <a:rPr lang="en-US" dirty="0" err="1"/>
              <a:t>Pr</a:t>
            </a:r>
            <a:r>
              <a:rPr lang="en-US" dirty="0"/>
              <a:t>(B) </a:t>
            </a:r>
            <a:r>
              <a:rPr lang="en-US" dirty="0">
                <a:sym typeface="Symbol" pitchFamily="18" charset="2"/>
              </a:rPr>
              <a:t>unless either </a:t>
            </a:r>
            <a:r>
              <a:rPr lang="en-US" dirty="0" err="1">
                <a:sym typeface="Symbol" pitchFamily="18" charset="2"/>
              </a:rPr>
              <a:t>Pr</a:t>
            </a:r>
            <a:r>
              <a:rPr lang="en-US" dirty="0">
                <a:sym typeface="Symbol" pitchFamily="18" charset="2"/>
              </a:rPr>
              <a:t>(A) or </a:t>
            </a:r>
            <a:r>
              <a:rPr lang="en-US" dirty="0" err="1">
                <a:sym typeface="Symbol" pitchFamily="18" charset="2"/>
              </a:rPr>
              <a:t>Pr</a:t>
            </a:r>
            <a:r>
              <a:rPr lang="en-US" dirty="0">
                <a:sym typeface="Symbol" pitchFamily="18" charset="2"/>
              </a:rPr>
              <a:t>(B) = 0</a:t>
            </a:r>
          </a:p>
          <a:p>
            <a:r>
              <a:rPr lang="en-US" dirty="0"/>
              <a:t>When mutually exclusive, A and B are </a:t>
            </a:r>
            <a:r>
              <a:rPr lang="en-US" b="1" dirty="0"/>
              <a:t>not</a:t>
            </a:r>
            <a:r>
              <a:rPr lang="en-US" dirty="0"/>
              <a:t> independent</a:t>
            </a:r>
          </a:p>
          <a:p>
            <a:pPr lvl="1"/>
            <a:r>
              <a:rPr lang="en-US" dirty="0"/>
              <a:t>In fact, they are very </a:t>
            </a:r>
            <a:r>
              <a:rPr lang="en-US" b="1" dirty="0"/>
              <a:t>strongly dependent</a:t>
            </a:r>
          </a:p>
          <a:p>
            <a:pPr lvl="2"/>
            <a:r>
              <a:rPr lang="en-US" dirty="0"/>
              <a:t>If one event occurs, other event cannot occur</a:t>
            </a:r>
          </a:p>
          <a:p>
            <a:pPr lvl="3"/>
            <a:r>
              <a:rPr lang="en-US" dirty="0"/>
              <a:t>If heads occurs on a coin toss, tails cannot occur</a:t>
            </a:r>
          </a:p>
          <a:p>
            <a:pPr lvl="2"/>
            <a:r>
              <a:rPr lang="en-US" dirty="0"/>
              <a:t>They simply are disjoint</a:t>
            </a:r>
          </a:p>
          <a:p>
            <a:pPr lvl="2"/>
            <a:r>
              <a:rPr lang="en-US" dirty="0"/>
              <a:t>On a Venn diagram, they do not overlap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6527800" y="4800600"/>
            <a:ext cx="2438400" cy="1431073"/>
            <a:chOff x="2209800" y="2057400"/>
            <a:chExt cx="5486400" cy="3124200"/>
          </a:xfrm>
        </p:grpSpPr>
        <p:sp>
          <p:nvSpPr>
            <p:cNvPr id="7" name="Rectangle 4"/>
            <p:cNvSpPr>
              <a:spLocks noChangeArrowheads="1"/>
            </p:cNvSpPr>
            <p:nvPr/>
          </p:nvSpPr>
          <p:spPr bwMode="auto">
            <a:xfrm>
              <a:off x="2209800" y="2057400"/>
              <a:ext cx="5486400" cy="31242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Oval 5"/>
            <p:cNvSpPr>
              <a:spLocks noChangeArrowheads="1"/>
            </p:cNvSpPr>
            <p:nvPr/>
          </p:nvSpPr>
          <p:spPr bwMode="auto">
            <a:xfrm>
              <a:off x="2743200" y="2819400"/>
              <a:ext cx="1905000" cy="1905000"/>
            </a:xfrm>
            <a:prstGeom prst="ellipse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 algn="ctr"/>
              <a:r>
                <a:rPr lang="en-US" b="1"/>
                <a:t>A</a:t>
              </a:r>
            </a:p>
          </p:txBody>
        </p:sp>
        <p:sp>
          <p:nvSpPr>
            <p:cNvPr id="9" name="Oval 6"/>
            <p:cNvSpPr>
              <a:spLocks noChangeArrowheads="1"/>
            </p:cNvSpPr>
            <p:nvPr/>
          </p:nvSpPr>
          <p:spPr bwMode="auto">
            <a:xfrm>
              <a:off x="5029200" y="2362200"/>
              <a:ext cx="2362200" cy="2362200"/>
            </a:xfrm>
            <a:prstGeom prst="ellipse">
              <a:avLst/>
            </a:prstGeom>
            <a:solidFill>
              <a:srgbClr val="66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 algn="ctr"/>
              <a:r>
                <a:rPr lang="en-US" b="1"/>
                <a:t>B</a:t>
              </a:r>
            </a:p>
          </p:txBody>
        </p:sp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2209800" y="2057400"/>
              <a:ext cx="4572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dirty="0">
                  <a:latin typeface="+mn-lt"/>
                </a:rPr>
                <a:t>S</a:t>
              </a: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2-</a:t>
            </a:r>
            <a:fld id="{5F868368-EC15-444D-9EFB-42436E21986C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Independent versus Disjoint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5138" y="1371600"/>
            <a:ext cx="8145462" cy="4297363"/>
          </a:xfrm>
        </p:spPr>
        <p:txBody>
          <a:bodyPr/>
          <a:lstStyle/>
          <a:p>
            <a:r>
              <a:rPr lang="en-US" dirty="0"/>
              <a:t>An example using disjoint events</a:t>
            </a:r>
          </a:p>
          <a:p>
            <a:pPr lvl="1"/>
            <a:r>
              <a:rPr lang="en-US" dirty="0"/>
              <a:t>If two events A and B are disjoint (mutually exclusive)</a:t>
            </a:r>
          </a:p>
          <a:p>
            <a:pPr lvl="2"/>
            <a:r>
              <a:rPr lang="en-US" dirty="0" err="1"/>
              <a:t>Pr</a:t>
            </a:r>
            <a:r>
              <a:rPr lang="en-US" dirty="0"/>
              <a:t>(A AND B ) = 0</a:t>
            </a:r>
          </a:p>
          <a:p>
            <a:pPr lvl="2"/>
            <a:r>
              <a:rPr lang="en-US" dirty="0"/>
              <a:t>If </a:t>
            </a:r>
            <a:r>
              <a:rPr lang="en-US" dirty="0" err="1"/>
              <a:t>Pr</a:t>
            </a:r>
            <a:r>
              <a:rPr lang="en-US" dirty="0"/>
              <a:t>(A) = 0.6 while </a:t>
            </a:r>
            <a:r>
              <a:rPr lang="en-US" dirty="0" err="1"/>
              <a:t>Pr</a:t>
            </a:r>
            <a:r>
              <a:rPr lang="en-US" dirty="0"/>
              <a:t>(B) = 0.2 then the Venn diagram is</a:t>
            </a:r>
          </a:p>
        </p:txBody>
      </p:sp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34200" y="3352800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3200400"/>
            <a:ext cx="23622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8" name="Text Box 6"/>
          <p:cNvSpPr txBox="1">
            <a:spLocks noChangeArrowheads="1"/>
          </p:cNvSpPr>
          <p:nvPr/>
        </p:nvSpPr>
        <p:spPr bwMode="auto">
          <a:xfrm>
            <a:off x="1295400" y="5562600"/>
            <a:ext cx="8334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/>
              <a:t>Disjoint</a:t>
            </a:r>
          </a:p>
        </p:txBody>
      </p:sp>
      <p:pic>
        <p:nvPicPr>
          <p:cNvPr id="28679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76599" y="3024187"/>
            <a:ext cx="3242375" cy="307181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sp>
        <p:nvSpPr>
          <p:cNvPr id="28680" name="Text Box 8"/>
          <p:cNvSpPr txBox="1">
            <a:spLocks noChangeArrowheads="1"/>
          </p:cNvSpPr>
          <p:nvPr/>
        </p:nvSpPr>
        <p:spPr bwMode="auto">
          <a:xfrm>
            <a:off x="6906056" y="5181600"/>
            <a:ext cx="1780744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 err="1"/>
              <a:t>Pr</a:t>
            </a:r>
            <a:r>
              <a:rPr lang="en-US" sz="1400" b="1" dirty="0"/>
              <a:t>(A AND B) = 0.12</a:t>
            </a:r>
          </a:p>
          <a:p>
            <a:r>
              <a:rPr lang="en-US" sz="1400" b="1" i="1" dirty="0"/>
              <a:t>if</a:t>
            </a:r>
            <a:r>
              <a:rPr lang="en-US" sz="1400" b="1" dirty="0"/>
              <a:t> A, B were</a:t>
            </a:r>
          </a:p>
          <a:p>
            <a:r>
              <a:rPr lang="en-US" sz="1400" b="1" dirty="0"/>
              <a:t>independent…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2-</a:t>
            </a:r>
            <a:fld id="{5F868368-EC15-444D-9EFB-42436E21986C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</a:t>
            </a:r>
          </a:p>
        </p:txBody>
      </p:sp>
      <p:sp>
        <p:nvSpPr>
          <p:cNvPr id="13315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Topics to be covered include</a:t>
            </a:r>
          </a:p>
          <a:p>
            <a:pPr lvl="1"/>
            <a:r>
              <a:rPr lang="en-US"/>
              <a:t>Basic framework for probabilistic models</a:t>
            </a:r>
          </a:p>
          <a:p>
            <a:pPr lvl="1"/>
            <a:r>
              <a:rPr lang="en-US"/>
              <a:t>Rules for manipulating probabilities</a:t>
            </a:r>
          </a:p>
          <a:p>
            <a:pPr lvl="1"/>
            <a:r>
              <a:rPr lang="en-US"/>
              <a:t>Discrete probability distributions</a:t>
            </a:r>
          </a:p>
          <a:p>
            <a:pPr lvl="1"/>
            <a:r>
              <a:rPr lang="en-US"/>
              <a:t>Continuous probability distributions</a:t>
            </a:r>
          </a:p>
          <a:p>
            <a:pPr lvl="1"/>
            <a:r>
              <a:rPr lang="en-US"/>
              <a:t>Moments and percentiles of distributions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2-</a:t>
            </a:r>
            <a:fld id="{5F868368-EC15-444D-9EFB-42436E21986C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Independent versus Dependent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5138" y="1552575"/>
            <a:ext cx="8145462" cy="4772025"/>
          </a:xfrm>
        </p:spPr>
        <p:txBody>
          <a:bodyPr/>
          <a:lstStyle/>
          <a:p>
            <a:r>
              <a:rPr lang="en-US" i="0" dirty="0"/>
              <a:t>An example using </a:t>
            </a:r>
            <a:r>
              <a:rPr lang="en-US" b="1" i="0" dirty="0"/>
              <a:t>dependent</a:t>
            </a:r>
            <a:r>
              <a:rPr lang="en-US" i="0" dirty="0"/>
              <a:t> events</a:t>
            </a:r>
          </a:p>
          <a:p>
            <a:pPr lvl="1"/>
            <a:r>
              <a:rPr lang="en-US" i="0" dirty="0"/>
              <a:t>If </a:t>
            </a:r>
            <a:r>
              <a:rPr lang="en-US" i="0" dirty="0" err="1"/>
              <a:t>Pr</a:t>
            </a:r>
            <a:r>
              <a:rPr lang="en-US" i="0" dirty="0"/>
              <a:t>(A) = 0.6, P(B) = 0.2, and </a:t>
            </a:r>
            <a:r>
              <a:rPr lang="en-US" i="0" dirty="0" err="1"/>
              <a:t>Pr</a:t>
            </a:r>
            <a:r>
              <a:rPr lang="en-US" i="0" dirty="0"/>
              <a:t>(A AND B) = 0.16</a:t>
            </a:r>
          </a:p>
          <a:p>
            <a:pPr lvl="2"/>
            <a:r>
              <a:rPr lang="en-US" i="0" dirty="0"/>
              <a:t>Then </a:t>
            </a:r>
            <a:r>
              <a:rPr lang="en-US" i="0" dirty="0" err="1"/>
              <a:t>Pr</a:t>
            </a:r>
            <a:r>
              <a:rPr lang="en-US" i="0" dirty="0"/>
              <a:t>(B | A) = 0.26667  since</a:t>
            </a:r>
          </a:p>
          <a:p>
            <a:pPr lvl="2"/>
            <a:r>
              <a:rPr lang="en-US" i="0" dirty="0" err="1"/>
              <a:t>Pr</a:t>
            </a:r>
            <a:r>
              <a:rPr lang="en-US" i="0" dirty="0"/>
              <a:t>(A AND B)  =  </a:t>
            </a:r>
            <a:r>
              <a:rPr lang="en-US" i="0" dirty="0" err="1"/>
              <a:t>Pr</a:t>
            </a:r>
            <a:r>
              <a:rPr lang="en-US" i="0" dirty="0"/>
              <a:t>(A) •  </a:t>
            </a:r>
            <a:r>
              <a:rPr lang="en-US" i="0" dirty="0" err="1"/>
              <a:t>Pr</a:t>
            </a:r>
            <a:r>
              <a:rPr lang="en-US" i="0" dirty="0"/>
              <a:t>(B | A)</a:t>
            </a:r>
          </a:p>
        </p:txBody>
      </p:sp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34200" y="3352800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924718" y="5638800"/>
            <a:ext cx="21129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A and B are </a:t>
            </a:r>
            <a:r>
              <a:rPr lang="en-US" sz="1400" b="1" i="1" dirty="0"/>
              <a:t>dependent</a:t>
            </a:r>
          </a:p>
        </p:txBody>
      </p:sp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6934200" y="5181600"/>
            <a:ext cx="1780744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 err="1"/>
              <a:t>Pr</a:t>
            </a:r>
            <a:r>
              <a:rPr lang="en-US" sz="1400" b="1" dirty="0"/>
              <a:t>(A AND B) = 0.12</a:t>
            </a:r>
          </a:p>
          <a:p>
            <a:r>
              <a:rPr lang="en-US" sz="1400" b="1" i="1" dirty="0"/>
              <a:t>if</a:t>
            </a:r>
            <a:r>
              <a:rPr lang="en-US" sz="1400" b="1" dirty="0"/>
              <a:t> A, B were</a:t>
            </a:r>
          </a:p>
          <a:p>
            <a:r>
              <a:rPr lang="en-US" sz="1400" b="1" dirty="0"/>
              <a:t>independent…</a:t>
            </a:r>
          </a:p>
        </p:txBody>
      </p:sp>
      <p:pic>
        <p:nvPicPr>
          <p:cNvPr id="29703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" y="3352800"/>
            <a:ext cx="2286000" cy="228600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</p:pic>
      <p:sp>
        <p:nvSpPr>
          <p:cNvPr id="29704" name="Text Box 8"/>
          <p:cNvSpPr txBox="1">
            <a:spLocks noChangeArrowheads="1"/>
          </p:cNvSpPr>
          <p:nvPr/>
        </p:nvSpPr>
        <p:spPr bwMode="auto">
          <a:xfrm>
            <a:off x="3259667" y="3581400"/>
            <a:ext cx="36576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 b="1" dirty="0"/>
              <a:t>Where is </a:t>
            </a:r>
            <a:r>
              <a:rPr lang="en-US" sz="1400" b="1" dirty="0" err="1"/>
              <a:t>Pr</a:t>
            </a:r>
            <a:r>
              <a:rPr lang="en-US" sz="1400" b="1" dirty="0"/>
              <a:t>(B|A) on the Venn diagram??</a:t>
            </a:r>
          </a:p>
          <a:p>
            <a:pPr algn="ctr"/>
            <a:r>
              <a:rPr lang="en-US" sz="1400" b="1" dirty="0"/>
              <a:t>16 blocks/60 blocks = 0.26667</a:t>
            </a:r>
          </a:p>
        </p:txBody>
      </p:sp>
      <p:pic>
        <p:nvPicPr>
          <p:cNvPr id="29705" name="Picture 9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62400" y="4038600"/>
            <a:ext cx="2328863" cy="2328863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2-</a:t>
            </a:r>
            <a:fld id="{5F868368-EC15-444D-9EFB-42436E21986C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Handy Boolean Algebra Rules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5613" y="1712123"/>
            <a:ext cx="8145462" cy="4297363"/>
          </a:xfrm>
        </p:spPr>
        <p:txBody>
          <a:bodyPr/>
          <a:lstStyle/>
          <a:p>
            <a:r>
              <a:rPr lang="en-US" dirty="0"/>
              <a:t>X OR X = X</a:t>
            </a:r>
          </a:p>
          <a:p>
            <a:r>
              <a:rPr lang="en-US" dirty="0"/>
              <a:t>X AND X = X</a:t>
            </a:r>
          </a:p>
          <a:p>
            <a:r>
              <a:rPr lang="en-US" dirty="0"/>
              <a:t>X AND X̅ = 0</a:t>
            </a:r>
          </a:p>
          <a:p>
            <a:r>
              <a:rPr lang="en-US" dirty="0"/>
              <a:t>(X OR Y) = (Y OR X)</a:t>
            </a:r>
          </a:p>
          <a:p>
            <a:r>
              <a:rPr lang="en-US" dirty="0"/>
              <a:t>(A AND B) = A̅ OR B̅</a:t>
            </a:r>
          </a:p>
          <a:p>
            <a:r>
              <a:rPr lang="en-US" dirty="0"/>
              <a:t>(A OR B) = A̅ AND B̅</a:t>
            </a:r>
          </a:p>
          <a:p>
            <a:r>
              <a:rPr lang="en-US" dirty="0"/>
              <a:t>X OR X AND XY = X</a:t>
            </a:r>
          </a:p>
          <a:p>
            <a:endParaRPr lang="en-US" dirty="0"/>
          </a:p>
        </p:txBody>
      </p:sp>
      <p:pic>
        <p:nvPicPr>
          <p:cNvPr id="9" name="Picture 3" descr="C:\Documents and Settings\Dana Kelly\Local Settings\Temporary Internet Files\Content.IE5\WFRTTRS6\MPj0399577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66992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2-</a:t>
            </a:r>
            <a:fld id="{5F868368-EC15-444D-9EFB-42436E21986C}" type="slidenum">
              <a:rPr lang="en-US" smtClean="0"/>
              <a:pPr/>
              <a:t>21</a:t>
            </a:fld>
            <a:endParaRPr lang="en-US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E95D3B7-8C84-C746-B916-EF7B8F54EAED}"/>
              </a:ext>
            </a:extLst>
          </p:cNvPr>
          <p:cNvCxnSpPr>
            <a:cxnSpLocks/>
          </p:cNvCxnSpPr>
          <p:nvPr/>
        </p:nvCxnSpPr>
        <p:spPr bwMode="auto">
          <a:xfrm>
            <a:off x="787265" y="3232184"/>
            <a:ext cx="953518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DE1AF49-7059-E249-8EE4-D31D55350AC2}"/>
              </a:ext>
            </a:extLst>
          </p:cNvPr>
          <p:cNvCxnSpPr>
            <a:cxnSpLocks/>
          </p:cNvCxnSpPr>
          <p:nvPr/>
        </p:nvCxnSpPr>
        <p:spPr bwMode="auto">
          <a:xfrm>
            <a:off x="787265" y="3609516"/>
            <a:ext cx="826382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8596297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Disjoint, Independent, Dependent 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table below summarized the probability rules when quantifying multiple events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8714" y="2286000"/>
            <a:ext cx="7404218" cy="3886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377" y="2286000"/>
            <a:ext cx="1280160" cy="1280160"/>
          </a:xfrm>
          <a:prstGeom prst="rect">
            <a:avLst/>
          </a:prstGeom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7114" y="4765713"/>
            <a:ext cx="1280160" cy="128016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7377" y="3540454"/>
            <a:ext cx="1280160" cy="128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5715000" y="3890546"/>
            <a:ext cx="3300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≈ p(A)+p(B)  (rare event approx.)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08032" y="4978878"/>
            <a:ext cx="3300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≈ p(A)+p(B)  (rare event approx.)</a:t>
            </a:r>
          </a:p>
        </p:txBody>
      </p:sp>
      <p:pic>
        <p:nvPicPr>
          <p:cNvPr id="10" name="Picture 3" descr="C:\Documents and Settings\Dana Kelly\Local Settings\Temporary Internet Files\Content.IE5\WFRTTRS6\MPj03995770000[1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66992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2-</a:t>
            </a:r>
            <a:fld id="{5F868368-EC15-444D-9EFB-42436E21986C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31422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2800" y="1066800"/>
            <a:ext cx="1814921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Bayes’ Theorem</a:t>
            </a:r>
          </a:p>
        </p:txBody>
      </p:sp>
      <p:sp>
        <p:nvSpPr>
          <p:cNvPr id="2053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65138" y="1552575"/>
            <a:ext cx="8145462" cy="43148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1800" dirty="0"/>
              <a:t>A set of events {</a:t>
            </a:r>
            <a:r>
              <a:rPr lang="en-US" sz="1800" dirty="0" err="1"/>
              <a:t>C</a:t>
            </a:r>
            <a:r>
              <a:rPr lang="en-US" sz="1800" baseline="-25000" dirty="0" err="1"/>
              <a:t>i</a:t>
            </a:r>
            <a:r>
              <a:rPr lang="en-US" sz="1800" baseline="-25000" dirty="0"/>
              <a:t> </a:t>
            </a:r>
            <a:r>
              <a:rPr lang="en-US" sz="1800" dirty="0"/>
              <a:t>} is a </a:t>
            </a:r>
            <a:r>
              <a:rPr lang="en-US" sz="1800" b="1" dirty="0"/>
              <a:t>partition</a:t>
            </a:r>
            <a:r>
              <a:rPr lang="en-US" sz="1800" dirty="0"/>
              <a:t> of the sample space </a:t>
            </a:r>
            <a:r>
              <a:rPr lang="en-US" sz="1800" b="1" dirty="0"/>
              <a:t>C</a:t>
            </a:r>
            <a:r>
              <a:rPr lang="en-US" sz="1800" dirty="0"/>
              <a:t> 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If all {</a:t>
            </a:r>
            <a:r>
              <a:rPr lang="en-US" sz="1800" dirty="0" err="1"/>
              <a:t>C</a:t>
            </a:r>
            <a:r>
              <a:rPr lang="en-US" sz="1800" baseline="-25000" dirty="0" err="1"/>
              <a:t>i</a:t>
            </a:r>
            <a:r>
              <a:rPr lang="en-US" sz="1800" dirty="0"/>
              <a:t>}s in </a:t>
            </a:r>
            <a:r>
              <a:rPr lang="en-US" sz="1800" b="1" dirty="0"/>
              <a:t>C</a:t>
            </a:r>
            <a:r>
              <a:rPr lang="en-US" sz="1800" dirty="0"/>
              <a:t> are mutually exclusive</a:t>
            </a:r>
          </a:p>
          <a:p>
            <a:pPr lvl="2">
              <a:lnSpc>
                <a:spcPct val="90000"/>
              </a:lnSpc>
            </a:pPr>
            <a:r>
              <a:rPr lang="en-US" sz="1800" dirty="0"/>
              <a:t>Each pair is mutually exclusive…no overlap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And if union of {</a:t>
            </a:r>
            <a:r>
              <a:rPr lang="en-US" sz="1800" dirty="0" err="1"/>
              <a:t>C</a:t>
            </a:r>
            <a:r>
              <a:rPr lang="en-US" sz="1800" baseline="-25000" dirty="0" err="1"/>
              <a:t>i</a:t>
            </a:r>
            <a:r>
              <a:rPr lang="en-US" sz="1800" dirty="0"/>
              <a:t>}s is the entire sample space </a:t>
            </a:r>
            <a:r>
              <a:rPr lang="en-US" sz="1800" b="1" dirty="0"/>
              <a:t>C</a:t>
            </a:r>
            <a:endParaRPr lang="en-US" sz="1800" dirty="0"/>
          </a:p>
          <a:p>
            <a:pPr>
              <a:lnSpc>
                <a:spcPct val="90000"/>
              </a:lnSpc>
            </a:pPr>
            <a:r>
              <a:rPr lang="en-US" sz="1800" dirty="0" err="1"/>
              <a:t>Bayes</a:t>
            </a:r>
            <a:r>
              <a:rPr lang="en-US" sz="1800" dirty="0"/>
              <a:t>’ Theorem: If {</a:t>
            </a:r>
            <a:r>
              <a:rPr lang="en-US" sz="1800" dirty="0" err="1"/>
              <a:t>C</a:t>
            </a:r>
            <a:r>
              <a:rPr lang="en-US" sz="1800" baseline="-25000" dirty="0" err="1"/>
              <a:t>i</a:t>
            </a:r>
            <a:r>
              <a:rPr lang="en-US" sz="1800" dirty="0"/>
              <a:t> } is a partition of the sample space,</a:t>
            </a:r>
          </a:p>
          <a:p>
            <a:pPr>
              <a:lnSpc>
                <a:spcPct val="90000"/>
              </a:lnSpc>
            </a:pPr>
            <a:endParaRPr lang="en-US" sz="1800" dirty="0"/>
          </a:p>
          <a:p>
            <a:pPr>
              <a:lnSpc>
                <a:spcPct val="90000"/>
              </a:lnSpc>
            </a:pPr>
            <a:endParaRPr lang="en-US" sz="1800" dirty="0"/>
          </a:p>
          <a:p>
            <a:pPr>
              <a:lnSpc>
                <a:spcPct val="90000"/>
              </a:lnSpc>
            </a:pPr>
            <a:endParaRPr lang="en-US" sz="1800" dirty="0"/>
          </a:p>
          <a:p>
            <a:pPr>
              <a:lnSpc>
                <a:spcPct val="90000"/>
              </a:lnSpc>
            </a:pPr>
            <a:r>
              <a:rPr lang="en-US" sz="1800" dirty="0"/>
              <a:t>Bottom term is Pr(E) (where E is the “evidence”)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1800" dirty="0"/>
              <a:t>                                                                                                            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1800" dirty="0"/>
              <a:t>    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1800" dirty="0"/>
              <a:t>is called “Law of Total Probability” 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1800" dirty="0"/>
              <a:t>is also called the “normalization constant”	</a:t>
            </a:r>
          </a:p>
        </p:txBody>
      </p:sp>
      <p:sp>
        <p:nvSpPr>
          <p:cNvPr id="2054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0" y="3195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2057" name="Picture 12" descr="HOPE Book Icon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05600" y="3352800"/>
            <a:ext cx="157003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8" name="Text Box 13"/>
          <p:cNvSpPr txBox="1">
            <a:spLocks noChangeArrowheads="1"/>
          </p:cNvSpPr>
          <p:nvPr/>
        </p:nvSpPr>
        <p:spPr bwMode="auto">
          <a:xfrm>
            <a:off x="6172200" y="5715000"/>
            <a:ext cx="24860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/>
              <a:t>Pages A-4 through A-12</a:t>
            </a:r>
          </a:p>
        </p:txBody>
      </p:sp>
      <p:sp>
        <p:nvSpPr>
          <p:cNvPr id="2059" name="Rectangle 5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205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2740075"/>
              </p:ext>
            </p:extLst>
          </p:nvPr>
        </p:nvGraphicFramePr>
        <p:xfrm>
          <a:off x="1150035" y="3151187"/>
          <a:ext cx="4140200" cy="1117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6" name="Equation" r:id="rId6" imgW="2070000" imgH="558720" progId="Equation.3">
                  <p:embed/>
                </p:oleObj>
              </mc:Choice>
              <mc:Fallback>
                <p:oleObj name="Equation" r:id="rId6" imgW="2070000" imgH="5587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0035" y="3151187"/>
                        <a:ext cx="4140200" cy="1117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60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06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2051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9066772"/>
              </p:ext>
            </p:extLst>
          </p:nvPr>
        </p:nvGraphicFramePr>
        <p:xfrm>
          <a:off x="1799757" y="4573587"/>
          <a:ext cx="3330575" cy="663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7" name="Equation" r:id="rId8" imgW="1803240" imgH="355320" progId="Equation.3">
                  <p:embed/>
                </p:oleObj>
              </mc:Choice>
              <mc:Fallback>
                <p:oleObj name="Equation" r:id="rId8" imgW="1803240" imgH="3553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9757" y="4573587"/>
                        <a:ext cx="3330575" cy="6635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62" name="Picture 13" descr="Bayes.jpg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5692575"/>
            <a:ext cx="944380" cy="109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63" name="TextBox 14"/>
          <p:cNvSpPr txBox="1">
            <a:spLocks noChangeArrowheads="1"/>
          </p:cNvSpPr>
          <p:nvPr/>
        </p:nvSpPr>
        <p:spPr bwMode="auto">
          <a:xfrm>
            <a:off x="669925" y="6076949"/>
            <a:ext cx="14478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1200" dirty="0"/>
              <a:t>Thomas </a:t>
            </a:r>
            <a:r>
              <a:rPr lang="en-US" sz="1200" dirty="0" err="1"/>
              <a:t>Bayes</a:t>
            </a:r>
            <a:endParaRPr lang="en-US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2538412" y="6180423"/>
            <a:ext cx="4876800" cy="338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4"/>
                </a:solidFill>
                <a:hlinkClick r:id="rId11"/>
              </a:rPr>
              <a:t>http://www.youtube.com/watch?v=D8VZqxcu0I0</a:t>
            </a:r>
            <a:endParaRPr lang="en-US" sz="1600" dirty="0">
              <a:solidFill>
                <a:schemeClr val="accent4"/>
              </a:solidFill>
            </a:endParaRPr>
          </a:p>
        </p:txBody>
      </p:sp>
      <p:pic>
        <p:nvPicPr>
          <p:cNvPr id="18" name="Picture 3" descr="C:\Documents and Settings\Dana Kelly\Local Settings\Temporary Internet Files\Content.IE5\WFRTTRS6\MPj03995770000[1]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0" y="4762"/>
            <a:ext cx="66992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2-</a:t>
            </a:r>
            <a:fld id="{5F868368-EC15-444D-9EFB-42436E21986C}" type="slidenum">
              <a:rPr lang="en-US" smtClean="0"/>
              <a:pPr/>
              <a:t>23</a:t>
            </a:fld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Bayes’ Theorem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0" dirty="0"/>
              <a:t>If we are calculating probability of </a:t>
            </a:r>
            <a:r>
              <a:rPr lang="en-US" b="1" i="0" dirty="0"/>
              <a:t>event C</a:t>
            </a:r>
            <a:r>
              <a:rPr lang="en-US" i="0" dirty="0">
                <a:sym typeface="Symbol" pitchFamily="18" charset="2"/>
              </a:rPr>
              <a:t> where </a:t>
            </a:r>
            <a:r>
              <a:rPr lang="en-US" b="1" i="0" dirty="0">
                <a:sym typeface="Symbol" pitchFamily="18" charset="2"/>
              </a:rPr>
              <a:t>evidence E</a:t>
            </a:r>
            <a:r>
              <a:rPr lang="en-US" i="0" dirty="0">
                <a:sym typeface="Symbol" pitchFamily="18" charset="2"/>
              </a:rPr>
              <a:t> is available</a:t>
            </a:r>
          </a:p>
          <a:p>
            <a:pPr marL="457200" lvl="1" indent="0">
              <a:buNone/>
            </a:pPr>
            <a:r>
              <a:rPr lang="en-US" b="1" i="0" dirty="0"/>
              <a:t>Pr(C | E) </a:t>
            </a:r>
            <a:r>
              <a:rPr lang="en-US" i="0" dirty="0"/>
              <a:t>= Pr(C) Pr(E | C) / Pr(E)</a:t>
            </a:r>
          </a:p>
          <a:p>
            <a:r>
              <a:rPr lang="en-US" i="0" dirty="0"/>
              <a:t>Terms in equation above have specified names</a:t>
            </a:r>
          </a:p>
          <a:p>
            <a:pPr lvl="1">
              <a:buFontTx/>
              <a:buNone/>
            </a:pPr>
            <a:r>
              <a:rPr lang="en-US" b="1" i="0" dirty="0"/>
              <a:t>Pr(C | E):</a:t>
            </a:r>
            <a:r>
              <a:rPr lang="en-US" i="0" dirty="0"/>
              <a:t>	Posterior probability (or posterior distribution)</a:t>
            </a:r>
          </a:p>
          <a:p>
            <a:pPr lvl="1">
              <a:buFontTx/>
              <a:buNone/>
            </a:pPr>
            <a:r>
              <a:rPr lang="en-US" i="0" dirty="0"/>
              <a:t>Pr(C):	Prior probability (or prior distribution)</a:t>
            </a:r>
          </a:p>
          <a:p>
            <a:pPr lvl="1">
              <a:buFontTx/>
              <a:buNone/>
            </a:pPr>
            <a:r>
              <a:rPr lang="en-US" i="0" dirty="0"/>
              <a:t>Pr(E | C):	Probabilistic model, likelihood, or aleatory model</a:t>
            </a:r>
          </a:p>
          <a:p>
            <a:pPr lvl="1">
              <a:buFontTx/>
              <a:buNone/>
            </a:pPr>
            <a:r>
              <a:rPr lang="en-US" i="0" dirty="0"/>
              <a:t>Pr(E):	Unconditional (marginal) probability of 					evidence</a:t>
            </a:r>
          </a:p>
          <a:p>
            <a:pPr lvl="1"/>
            <a:endParaRPr lang="en-US" dirty="0"/>
          </a:p>
        </p:txBody>
      </p:sp>
      <p:pic>
        <p:nvPicPr>
          <p:cNvPr id="4" name="Picture 3" descr="C:\Documents and Settings\Dana Kelly\Local Settings\Temporary Internet Files\Content.IE5\WFRTTRS6\MPj0399577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66992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2-</a:t>
            </a:r>
            <a:fld id="{5F868368-EC15-444D-9EFB-42436E21986C}" type="slidenum">
              <a:rPr lang="en-US" smtClean="0"/>
              <a:pPr/>
              <a:t>24</a:t>
            </a:fld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92354" y="914828"/>
            <a:ext cx="8126412" cy="757237"/>
          </a:xfrm>
        </p:spPr>
        <p:txBody>
          <a:bodyPr/>
          <a:lstStyle/>
          <a:p>
            <a:r>
              <a:rPr lang="en-US" dirty="0"/>
              <a:t>Bayes Example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92354" y="1957513"/>
            <a:ext cx="4536845" cy="4116388"/>
          </a:xfrm>
        </p:spPr>
        <p:txBody>
          <a:bodyPr/>
          <a:lstStyle/>
          <a:p>
            <a:r>
              <a:rPr lang="en-US" dirty="0"/>
              <a:t>Tests for integrity are carried out on radiation sources by the manufacturer</a:t>
            </a:r>
          </a:p>
          <a:p>
            <a:r>
              <a:rPr lang="en-US" dirty="0"/>
              <a:t>Hospital gets 60% of its sources from manufacturer A, the rest from manufacturer B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Manufacturer A results from its tests:  10% cracked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Manufacturer B results from its tests:  5% cracked</a:t>
            </a:r>
          </a:p>
          <a:p>
            <a:endParaRPr lang="en-US" dirty="0"/>
          </a:p>
        </p:txBody>
      </p:sp>
      <p:pic>
        <p:nvPicPr>
          <p:cNvPr id="6144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39874" y="1833651"/>
            <a:ext cx="3570726" cy="4458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5315335" y="2147471"/>
            <a:ext cx="13244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Not Cracked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162800" y="2147471"/>
            <a:ext cx="13244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Not Cracked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144983" y="5552533"/>
            <a:ext cx="8515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Cracked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780851" y="5583310"/>
            <a:ext cx="8515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Cracked</a:t>
            </a:r>
          </a:p>
        </p:txBody>
      </p:sp>
      <p:sp>
        <p:nvSpPr>
          <p:cNvPr id="3" name="Rectangle 2"/>
          <p:cNvSpPr/>
          <p:nvPr/>
        </p:nvSpPr>
        <p:spPr bwMode="auto">
          <a:xfrm>
            <a:off x="5001983" y="980533"/>
            <a:ext cx="3505200" cy="3048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5029200" y="1004471"/>
            <a:ext cx="3581400" cy="36933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Hospital</a:t>
            </a:r>
          </a:p>
        </p:txBody>
      </p:sp>
      <p:cxnSp>
        <p:nvCxnSpPr>
          <p:cNvPr id="9" name="Straight Arrow Connector 8"/>
          <p:cNvCxnSpPr/>
          <p:nvPr/>
        </p:nvCxnSpPr>
        <p:spPr bwMode="auto">
          <a:xfrm flipV="1">
            <a:off x="6123217" y="1373803"/>
            <a:ext cx="425757" cy="478935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 bwMode="auto">
          <a:xfrm flipH="1" flipV="1">
            <a:off x="7266217" y="1373803"/>
            <a:ext cx="425757" cy="478935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741060" y="1443993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60%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527483" y="1443993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40%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2-</a:t>
            </a:r>
            <a:fld id="{5F868368-EC15-444D-9EFB-42436E21986C}" type="slidenum">
              <a:rPr lang="en-US" smtClean="0"/>
              <a:pPr/>
              <a:t>25</a:t>
            </a:fld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Bayes Example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0" dirty="0"/>
              <a:t>Incident report is later sent to the NRC regarding leak from cracked source at the hospital</a:t>
            </a:r>
          </a:p>
          <a:p>
            <a:pPr lvl="1"/>
            <a:r>
              <a:rPr lang="en-US" i="0" dirty="0"/>
              <a:t>What is the probability that cracked source came from manufacturer B?</a:t>
            </a:r>
          </a:p>
          <a:p>
            <a:pPr lvl="1">
              <a:buFont typeface="Times New Roman" pitchFamily="18" charset="0"/>
              <a:buChar char="→"/>
            </a:pPr>
            <a:r>
              <a:rPr lang="en-US" i="0" dirty="0"/>
              <a:t>Pr(Manufacturer B | crack) = </a:t>
            </a:r>
          </a:p>
          <a:p>
            <a:pPr lvl="1">
              <a:buFontTx/>
              <a:buNone/>
            </a:pPr>
            <a:r>
              <a:rPr lang="en-US" sz="2000" i="0" dirty="0"/>
              <a:t>Pr(Manufacturer B) </a:t>
            </a:r>
            <a:r>
              <a:rPr lang="en-US" sz="2000" i="0" dirty="0" err="1"/>
              <a:t>Pr</a:t>
            </a:r>
            <a:r>
              <a:rPr lang="en-US" sz="2000" i="0" dirty="0"/>
              <a:t>(crack | Manufacturer B) </a:t>
            </a:r>
            <a:r>
              <a:rPr lang="en-US" sz="2000" b="1" i="0" dirty="0"/>
              <a:t>/</a:t>
            </a:r>
            <a:r>
              <a:rPr lang="en-US" sz="2000" i="0" dirty="0"/>
              <a:t> Pr(crack)</a:t>
            </a:r>
          </a:p>
          <a:p>
            <a:pPr lvl="1">
              <a:buFontTx/>
              <a:buNone/>
            </a:pPr>
            <a:r>
              <a:rPr lang="en-US" i="0" dirty="0"/>
              <a:t>	= (0.4)(0.05) </a:t>
            </a:r>
            <a:r>
              <a:rPr lang="en-US" b="1" i="0" dirty="0"/>
              <a:t>/</a:t>
            </a:r>
            <a:r>
              <a:rPr lang="en-US" i="0" dirty="0"/>
              <a:t> [(0.6)(0.10) +(0.4)(0.05)]    	  </a:t>
            </a:r>
          </a:p>
          <a:p>
            <a:pPr lvl="1">
              <a:buFontTx/>
              <a:buNone/>
            </a:pPr>
            <a:r>
              <a:rPr lang="en-US" i="0" dirty="0"/>
              <a:t>	= 0.02 / 0.08</a:t>
            </a:r>
          </a:p>
          <a:p>
            <a:pPr lvl="1">
              <a:buFontTx/>
              <a:buNone/>
            </a:pPr>
            <a:r>
              <a:rPr lang="en-US" dirty="0"/>
              <a:t>	</a:t>
            </a:r>
            <a:r>
              <a:rPr lang="en-US" i="0" dirty="0"/>
              <a:t>= 0.25</a:t>
            </a:r>
          </a:p>
          <a:p>
            <a:pPr lvl="1">
              <a:buFontTx/>
              <a:buNone/>
            </a:pPr>
            <a:r>
              <a:rPr lang="en-US" i="0" dirty="0"/>
              <a:t>25% chance it came from Manufacturer B</a:t>
            </a:r>
          </a:p>
          <a:p>
            <a:pPr lvl="1">
              <a:buFontTx/>
              <a:buNone/>
            </a:pPr>
            <a:r>
              <a:rPr lang="en-US" i="0" dirty="0"/>
              <a:t>75% chance it came from Manufacturer A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2-</a:t>
            </a:r>
            <a:fld id="{5F868368-EC15-444D-9EFB-42436E21986C}" type="slidenum">
              <a:rPr lang="en-US" smtClean="0"/>
              <a:pPr/>
              <a:t>26</a:t>
            </a:fld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8"/>
          <p:cNvSpPr>
            <a:spLocks noGrp="1" noChangeArrowheads="1"/>
          </p:cNvSpPr>
          <p:nvPr>
            <p:ph type="title"/>
          </p:nvPr>
        </p:nvSpPr>
        <p:spPr>
          <a:xfrm>
            <a:off x="465138" y="943769"/>
            <a:ext cx="8126412" cy="757237"/>
          </a:xfrm>
        </p:spPr>
        <p:txBody>
          <a:bodyPr/>
          <a:lstStyle/>
          <a:p>
            <a:r>
              <a:rPr lang="en-US" dirty="0"/>
              <a:t>Discrete Probability Distributions</a:t>
            </a:r>
          </a:p>
        </p:txBody>
      </p:sp>
      <p:sp>
        <p:nvSpPr>
          <p:cNvPr id="3076" name="Rectangle 9"/>
          <p:cNvSpPr>
            <a:spLocks noGrp="1" noChangeArrowheads="1"/>
          </p:cNvSpPr>
          <p:nvPr>
            <p:ph type="body" sz="half" idx="1"/>
          </p:nvPr>
        </p:nvSpPr>
        <p:spPr>
          <a:xfrm>
            <a:off x="461169" y="1701006"/>
            <a:ext cx="8069262" cy="4116388"/>
          </a:xfrm>
        </p:spPr>
        <p:txBody>
          <a:bodyPr/>
          <a:lstStyle/>
          <a:p>
            <a:r>
              <a:rPr lang="en-US" sz="2200" dirty="0"/>
              <a:t>Outcomes can be summarized by a </a:t>
            </a:r>
            <a:r>
              <a:rPr lang="en-US" sz="2200" b="1" dirty="0"/>
              <a:t>random</a:t>
            </a:r>
            <a:r>
              <a:rPr lang="en-US" sz="2200" dirty="0"/>
              <a:t> </a:t>
            </a:r>
            <a:r>
              <a:rPr lang="en-US" sz="2200" b="1" dirty="0"/>
              <a:t>variable</a:t>
            </a:r>
            <a:r>
              <a:rPr lang="en-US" sz="2200" dirty="0"/>
              <a:t> X, which takes possible real values x</a:t>
            </a:r>
          </a:p>
          <a:p>
            <a:r>
              <a:rPr lang="en-US" sz="2200" dirty="0"/>
              <a:t>An “event” is then a set of possible values assumed by X</a:t>
            </a:r>
          </a:p>
          <a:p>
            <a:r>
              <a:rPr lang="en-US" sz="2200" dirty="0"/>
              <a:t>Probabilities of events are calculated using X’s distribution function (sometimes called probability mass function)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200" dirty="0"/>
              <a:t>f(x) = Pr(X = x)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200" dirty="0"/>
              <a:t>Cumulative distribution is:</a:t>
            </a:r>
          </a:p>
          <a:p>
            <a:pPr lvl="1">
              <a:buNone/>
            </a:pPr>
            <a:r>
              <a:rPr lang="en-US" sz="2200" dirty="0"/>
              <a:t>		</a:t>
            </a:r>
          </a:p>
          <a:p>
            <a:r>
              <a:rPr lang="en-US" sz="2200" dirty="0"/>
              <a:t>Facts about a discrete distribution:</a:t>
            </a:r>
          </a:p>
          <a:p>
            <a:pPr lvl="1">
              <a:buFontTx/>
              <a:buNone/>
            </a:pPr>
            <a:r>
              <a:rPr lang="en-US" sz="2200" dirty="0"/>
              <a:t> f(x</a:t>
            </a:r>
            <a:r>
              <a:rPr lang="en-US" sz="2200" baseline="-25000" dirty="0"/>
              <a:t>i </a:t>
            </a:r>
            <a:r>
              <a:rPr lang="en-US" sz="2200" dirty="0"/>
              <a:t>) </a:t>
            </a:r>
            <a:r>
              <a:rPr lang="en-US" sz="2200" b="1" dirty="0">
                <a:sym typeface="Symbol" pitchFamily="18" charset="2"/>
              </a:rPr>
              <a:t> </a:t>
            </a:r>
            <a:r>
              <a:rPr lang="en-US" sz="2200" dirty="0">
                <a:sym typeface="Symbol" pitchFamily="18" charset="2"/>
              </a:rPr>
              <a:t>0    and</a:t>
            </a:r>
          </a:p>
          <a:p>
            <a:pPr lvl="1"/>
            <a:endParaRPr lang="en-US" sz="2200" dirty="0">
              <a:sym typeface="Symbol" pitchFamily="18" charset="2"/>
            </a:endParaRPr>
          </a:p>
        </p:txBody>
      </p:sp>
      <p:pic>
        <p:nvPicPr>
          <p:cNvPr id="3077" name="Picture 4" descr="HOPE Book Ico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08134" y="4284785"/>
            <a:ext cx="1151361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8" name="Text Box 5"/>
          <p:cNvSpPr txBox="1">
            <a:spLocks noChangeArrowheads="1"/>
          </p:cNvSpPr>
          <p:nvPr/>
        </p:nvSpPr>
        <p:spPr bwMode="auto">
          <a:xfrm>
            <a:off x="7803662" y="5961185"/>
            <a:ext cx="10525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dirty="0"/>
              <a:t>Page A-5</a:t>
            </a:r>
          </a:p>
        </p:txBody>
      </p:sp>
      <p:graphicFrame>
        <p:nvGraphicFramePr>
          <p:cNvPr id="3074" name="Object 4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67257988"/>
              </p:ext>
            </p:extLst>
          </p:nvPr>
        </p:nvGraphicFramePr>
        <p:xfrm>
          <a:off x="3135923" y="4864100"/>
          <a:ext cx="1447800" cy="698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8" name="Equation" r:id="rId5" imgW="736560" imgH="355320" progId="Equation.3">
                  <p:embed/>
                </p:oleObj>
              </mc:Choice>
              <mc:Fallback>
                <p:oleObj name="Equation" r:id="rId5" imgW="736560" imgH="3553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5923" y="4864100"/>
                        <a:ext cx="1447800" cy="698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9" name="Object 4"/>
          <p:cNvGraphicFramePr>
            <a:graphicFrameLocks noChangeAspect="1"/>
          </p:cNvGraphicFramePr>
          <p:nvPr/>
        </p:nvGraphicFramePr>
        <p:xfrm>
          <a:off x="4495800" y="3733800"/>
          <a:ext cx="2744788" cy="698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9" name="Equation" r:id="rId7" imgW="1396800" imgH="355320" progId="Equation.3">
                  <p:embed/>
                </p:oleObj>
              </mc:Choice>
              <mc:Fallback>
                <p:oleObj name="Equation" r:id="rId7" imgW="1396800" imgH="3553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5800" y="3733800"/>
                        <a:ext cx="2744788" cy="698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2-</a:t>
            </a:r>
            <a:fld id="{5F868368-EC15-444D-9EFB-42436E21986C}" type="slidenum">
              <a:rPr lang="en-US" smtClean="0"/>
              <a:pPr/>
              <a:t>27</a:t>
            </a:fld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Examples:  Number of Spots on Dice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757237" y="1552575"/>
            <a:ext cx="7929563" cy="4116388"/>
          </a:xfrm>
        </p:spPr>
        <p:txBody>
          <a:bodyPr/>
          <a:lstStyle/>
          <a:p>
            <a:pPr>
              <a:buFontTx/>
              <a:buNone/>
            </a:pPr>
            <a:endParaRPr lang="en-US" dirty="0"/>
          </a:p>
          <a:p>
            <a:pPr>
              <a:buFontTx/>
              <a:buNone/>
            </a:pPr>
            <a:endParaRPr lang="en-US" dirty="0"/>
          </a:p>
          <a:p>
            <a:pPr>
              <a:buFontTx/>
              <a:buNone/>
            </a:pPr>
            <a:endParaRPr lang="en-US" dirty="0"/>
          </a:p>
          <a:p>
            <a:pPr>
              <a:buFontTx/>
              <a:buNone/>
            </a:pPr>
            <a:endParaRPr lang="en-US" dirty="0"/>
          </a:p>
          <a:p>
            <a:pPr>
              <a:buFontTx/>
              <a:buNone/>
            </a:pPr>
            <a:endParaRPr lang="en-US" dirty="0"/>
          </a:p>
          <a:p>
            <a:pPr>
              <a:buFontTx/>
              <a:buNone/>
            </a:pPr>
            <a:endParaRPr lang="en-US" sz="2500" dirty="0"/>
          </a:p>
          <a:p>
            <a:pPr>
              <a:buFontTx/>
              <a:buNone/>
            </a:pPr>
            <a:endParaRPr lang="en-US" sz="1800" dirty="0"/>
          </a:p>
          <a:p>
            <a:pPr>
              <a:buFontTx/>
              <a:buNone/>
            </a:pPr>
            <a:r>
              <a:rPr lang="en-US" sz="1800" dirty="0"/>
              <a:t>   </a:t>
            </a:r>
          </a:p>
          <a:p>
            <a:pPr>
              <a:buFontTx/>
              <a:buNone/>
            </a:pPr>
            <a:r>
              <a:rPr lang="en-US" sz="1800" dirty="0"/>
              <a:t>	      Spots on One Die                      	Total Spots on Two Dice</a:t>
            </a:r>
          </a:p>
        </p:txBody>
      </p:sp>
      <p:pic>
        <p:nvPicPr>
          <p:cNvPr id="33796" name="Picture 12" descr="TwoDicef(x)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727575" y="1364452"/>
            <a:ext cx="4416425" cy="3302000"/>
          </a:xfrm>
          <a:noFill/>
        </p:spPr>
      </p:pic>
      <p:pic>
        <p:nvPicPr>
          <p:cNvPr id="33797" name="Picture 18" descr="OneDief(x)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327818" y="1381914"/>
            <a:ext cx="4394200" cy="3284538"/>
          </a:xfrm>
          <a:noFill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2-</a:t>
            </a:r>
            <a:fld id="{5F868368-EC15-444D-9EFB-42436E21986C}" type="slidenum">
              <a:rPr lang="en-US" smtClean="0"/>
              <a:pPr/>
              <a:t>28</a:t>
            </a:fld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Continuous Probability Distributions</a:t>
            </a:r>
          </a:p>
        </p:txBody>
      </p:sp>
      <p:sp>
        <p:nvSpPr>
          <p:cNvPr id="4100" name="Rectangle 1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Random variable X takes on values in a continuous range, such as from 0 to </a:t>
            </a:r>
            <a:r>
              <a:rPr lang="en-US">
                <a:sym typeface="Symbol" pitchFamily="18" charset="2"/>
              </a:rPr>
              <a:t></a:t>
            </a:r>
            <a:endParaRPr lang="en-US"/>
          </a:p>
          <a:p>
            <a:r>
              <a:rPr lang="en-US"/>
              <a:t>For any random variable X, Pr(a </a:t>
            </a:r>
            <a:r>
              <a:rPr lang="en-US">
                <a:sym typeface="Symbol" pitchFamily="18" charset="2"/>
              </a:rPr>
              <a:t></a:t>
            </a:r>
            <a:r>
              <a:rPr lang="en-US"/>
              <a:t> X </a:t>
            </a:r>
            <a:r>
              <a:rPr lang="en-US">
                <a:sym typeface="Symbol" pitchFamily="18" charset="2"/>
              </a:rPr>
              <a:t></a:t>
            </a:r>
            <a:r>
              <a:rPr lang="en-US"/>
              <a:t> b) = F(b) </a:t>
            </a:r>
            <a:r>
              <a:rPr lang="en-US">
                <a:sym typeface="Symbol" pitchFamily="18" charset="2"/>
              </a:rPr>
              <a:t></a:t>
            </a:r>
            <a:r>
              <a:rPr lang="en-US"/>
              <a:t> F(a)</a:t>
            </a:r>
          </a:p>
          <a:p>
            <a:pPr lvl="1"/>
            <a:r>
              <a:rPr lang="en-US"/>
              <a:t>where F is the cumulative distribution function (cdf)</a:t>
            </a:r>
          </a:p>
          <a:p>
            <a:r>
              <a:rPr lang="en-US"/>
              <a:t>In most cases, can write this in terms of a </a:t>
            </a:r>
            <a:r>
              <a:rPr lang="en-US" b="1"/>
              <a:t>probability density function</a:t>
            </a:r>
            <a:r>
              <a:rPr lang="en-US"/>
              <a:t>, f(x), which is the derivative of F(x):</a:t>
            </a:r>
          </a:p>
          <a:p>
            <a:endParaRPr lang="en-US"/>
          </a:p>
          <a:p>
            <a:pPr>
              <a:buFontTx/>
              <a:buNone/>
            </a:pPr>
            <a:r>
              <a:rPr lang="en-US"/>
              <a:t>	 Pr(a </a:t>
            </a:r>
            <a:r>
              <a:rPr lang="en-US">
                <a:sym typeface="Symbol" pitchFamily="18" charset="2"/>
              </a:rPr>
              <a:t></a:t>
            </a:r>
            <a:r>
              <a:rPr lang="en-US"/>
              <a:t> X </a:t>
            </a:r>
            <a:r>
              <a:rPr lang="en-US">
                <a:sym typeface="Symbol" pitchFamily="18" charset="2"/>
              </a:rPr>
              <a:t></a:t>
            </a:r>
            <a:r>
              <a:rPr lang="en-US"/>
              <a:t> b) = </a:t>
            </a: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409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2090103"/>
              </p:ext>
            </p:extLst>
          </p:nvPr>
        </p:nvGraphicFramePr>
        <p:xfrm>
          <a:off x="2629145" y="3665416"/>
          <a:ext cx="1314450" cy="739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0" name="Equation" r:id="rId4" imgW="596880" imgH="330120" progId="Equation.3">
                  <p:embed/>
                </p:oleObj>
              </mc:Choice>
              <mc:Fallback>
                <p:oleObj name="Equation" r:id="rId4" imgW="596880" imgH="3301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9145" y="3665416"/>
                        <a:ext cx="1314450" cy="739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2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4103" name="Picture 10" descr="HOPE Book Icon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29400" y="4191000"/>
            <a:ext cx="1066800" cy="1553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4" name="Text Box 11"/>
          <p:cNvSpPr txBox="1">
            <a:spLocks noChangeArrowheads="1"/>
          </p:cNvSpPr>
          <p:nvPr/>
        </p:nvSpPr>
        <p:spPr bwMode="auto">
          <a:xfrm>
            <a:off x="6019800" y="5791200"/>
            <a:ext cx="237966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/>
              <a:t>Pages A-5 through A-6</a:t>
            </a:r>
          </a:p>
        </p:txBody>
      </p:sp>
      <p:pic>
        <p:nvPicPr>
          <p:cNvPr id="4105" name="Picture 8" descr="C:\Documents and Settings\Dana Kelly\Local Settings\Temporary Internet Files\Content.IE5\WFRTTRS6\MPj03995770000[1]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0"/>
            <a:ext cx="66992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2-</a:t>
            </a:r>
            <a:fld id="{5F868368-EC15-444D-9EFB-42436E21986C}" type="slidenum">
              <a:rPr lang="en-US" smtClean="0"/>
              <a:pPr/>
              <a:t>29</a:t>
            </a:fld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Basic Framework</a:t>
            </a:r>
          </a:p>
        </p:txBody>
      </p:sp>
      <p:sp>
        <p:nvSpPr>
          <p:cNvPr id="14339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 </a:t>
            </a:r>
            <a:r>
              <a:rPr lang="en-US" b="1" dirty="0"/>
              <a:t>experiment</a:t>
            </a:r>
            <a:r>
              <a:rPr lang="en-US" dirty="0"/>
              <a:t> can result in a number of </a:t>
            </a:r>
            <a:r>
              <a:rPr lang="en-US" b="1" dirty="0"/>
              <a:t>outcomes</a:t>
            </a:r>
            <a:r>
              <a:rPr lang="en-US" dirty="0"/>
              <a:t>.  Experiment may be “trial,” “test,” “demand,” etc.</a:t>
            </a:r>
          </a:p>
          <a:p>
            <a:r>
              <a:rPr lang="en-US" dirty="0"/>
              <a:t>Properties of the set outcomes (only one of the outcomes must occur)</a:t>
            </a:r>
          </a:p>
          <a:p>
            <a:pPr lvl="1"/>
            <a:r>
              <a:rPr lang="en-US" dirty="0"/>
              <a:t>Mutually exclusive</a:t>
            </a:r>
          </a:p>
          <a:p>
            <a:pPr lvl="1"/>
            <a:r>
              <a:rPr lang="en-US" dirty="0"/>
              <a:t>Collectively exhaustively</a:t>
            </a:r>
          </a:p>
        </p:txBody>
      </p:sp>
      <p:pic>
        <p:nvPicPr>
          <p:cNvPr id="14340" name="Picture 4" descr="HOPE Book Ic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8272" y="3567112"/>
            <a:ext cx="157003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6526635" y="5817590"/>
            <a:ext cx="23733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/>
              <a:t>Pages A-1 through A-4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2-</a:t>
            </a:r>
            <a:fld id="{5F868368-EC15-444D-9EFB-42436E21986C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C1F2F0FB-5519-8E4D-9BC7-F469EBD813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5614" y="3429001"/>
            <a:ext cx="5857874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30188" indent="-230188" algn="l" rtl="0" eaLnBrk="1" fontAlgn="base" hangingPunct="1">
              <a:lnSpc>
                <a:spcPct val="85000"/>
              </a:lnSpc>
              <a:spcBef>
                <a:spcPct val="40000"/>
              </a:spcBef>
              <a:spcAft>
                <a:spcPct val="0"/>
              </a:spcAft>
              <a:buClr>
                <a:schemeClr val="accent2"/>
              </a:buClr>
              <a:buChar char="•"/>
              <a:defRPr sz="20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1pPr>
            <a:lvl2pPr marL="684213" indent="-227013" algn="l" rtl="0" eaLnBrk="1" fontAlgn="base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 New Roman" charset="0"/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1" fontAlgn="base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1" fontAlgn="base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Times New Roman" charset="0"/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1" fontAlgn="base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eaLnBrk="1" fontAlgn="base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kern="0" dirty="0"/>
              <a:t>Sample space </a:t>
            </a:r>
            <a:r>
              <a:rPr lang="en-US" b="1" kern="0" dirty="0"/>
              <a:t>S</a:t>
            </a:r>
            <a:r>
              <a:rPr lang="en-US" kern="0" dirty="0"/>
              <a:t> is the set of all possible outcomes on any one experiment</a:t>
            </a:r>
          </a:p>
          <a:p>
            <a:r>
              <a:rPr lang="en-US" kern="0" dirty="0"/>
              <a:t>An </a:t>
            </a:r>
            <a:r>
              <a:rPr lang="en-US" b="1" kern="0" dirty="0"/>
              <a:t>event is a set of outcomes</a:t>
            </a:r>
          </a:p>
          <a:p>
            <a:pPr lvl="1"/>
            <a:r>
              <a:rPr lang="en-US" kern="0" dirty="0"/>
              <a:t>Its probability is the sum of the probability of each constituent outcome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10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/>
              <a:t>Continuous Probability Distributions</a:t>
            </a:r>
          </a:p>
        </p:txBody>
      </p:sp>
      <p:sp>
        <p:nvSpPr>
          <p:cNvPr id="5124" name="Rectangle 1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Relations between pdf [f(x)] and CDF [F(x)]</a:t>
            </a:r>
          </a:p>
          <a:p>
            <a:endParaRPr lang="en-US" dirty="0"/>
          </a:p>
          <a:p>
            <a:pPr lvl="1"/>
            <a:r>
              <a:rPr lang="en-US" dirty="0"/>
              <a:t>F(x) </a:t>
            </a:r>
            <a:r>
              <a:rPr lang="en-US" dirty="0">
                <a:sym typeface="Symbol" pitchFamily="18" charset="2"/>
              </a:rPr>
              <a:t></a:t>
            </a:r>
            <a:r>
              <a:rPr lang="en-US" dirty="0"/>
              <a:t> Pr( X </a:t>
            </a:r>
            <a:r>
              <a:rPr lang="en-US" dirty="0">
                <a:sym typeface="Symbol" pitchFamily="18" charset="2"/>
              </a:rPr>
              <a:t></a:t>
            </a:r>
            <a:r>
              <a:rPr lang="en-US" dirty="0"/>
              <a:t> x ) =                       has no units	</a:t>
            </a:r>
          </a:p>
          <a:p>
            <a:pPr lvl="1"/>
            <a:r>
              <a:rPr lang="en-US" dirty="0"/>
              <a:t>  </a:t>
            </a:r>
          </a:p>
          <a:p>
            <a:pPr lvl="1"/>
            <a:r>
              <a:rPr lang="en-US" dirty="0"/>
              <a:t>f(x) = </a:t>
            </a:r>
            <a:r>
              <a:rPr lang="en-US" dirty="0" err="1"/>
              <a:t>dF</a:t>
            </a:r>
            <a:r>
              <a:rPr lang="en-US" dirty="0"/>
              <a:t>(x)/dx, has units x</a:t>
            </a:r>
            <a:r>
              <a:rPr lang="en-US" baseline="30000" dirty="0"/>
              <a:t>-1</a:t>
            </a:r>
          </a:p>
          <a:p>
            <a:pPr lvl="1"/>
            <a:endParaRPr lang="en-US" dirty="0"/>
          </a:p>
          <a:p>
            <a:r>
              <a:rPr lang="en-US" dirty="0"/>
              <a:t>Note, Pr(X = x) = 0 for any specific value of x</a:t>
            </a:r>
          </a:p>
          <a:p>
            <a:pPr lvl="1"/>
            <a:r>
              <a:rPr lang="en-US" dirty="0"/>
              <a:t>But probability that</a:t>
            </a:r>
          </a:p>
          <a:p>
            <a:pPr lvl="1">
              <a:buFontTx/>
              <a:buNone/>
            </a:pPr>
            <a:r>
              <a:rPr lang="en-US" dirty="0"/>
              <a:t>	X is in an </a:t>
            </a:r>
            <a:r>
              <a:rPr lang="en-US" b="1" dirty="0"/>
              <a:t>interval</a:t>
            </a:r>
          </a:p>
          <a:p>
            <a:pPr lvl="1">
              <a:buFontTx/>
              <a:buNone/>
            </a:pPr>
            <a:r>
              <a:rPr lang="en-US" dirty="0"/>
              <a:t>	is typically nonzero</a:t>
            </a:r>
          </a:p>
          <a:p>
            <a:pPr lvl="1">
              <a:buFontTx/>
              <a:buNone/>
            </a:pPr>
            <a:endParaRPr lang="en-US" dirty="0"/>
          </a:p>
          <a:p>
            <a:pPr lvl="1">
              <a:buFontTx/>
              <a:buNone/>
            </a:pPr>
            <a:r>
              <a:rPr lang="en-US" sz="1800" dirty="0"/>
              <a:t>Note that graph scale is for F(x)</a:t>
            </a:r>
          </a:p>
        </p:txBody>
      </p:sp>
      <p:sp>
        <p:nvSpPr>
          <p:cNvPr id="512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5122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46890464"/>
              </p:ext>
            </p:extLst>
          </p:nvPr>
        </p:nvGraphicFramePr>
        <p:xfrm>
          <a:off x="3282461" y="2044557"/>
          <a:ext cx="1464950" cy="6545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4" name="Equation" r:id="rId4" imgW="749160" imgH="330120" progId="Equation.3">
                  <p:embed/>
                </p:oleObj>
              </mc:Choice>
              <mc:Fallback>
                <p:oleObj name="Equation" r:id="rId4" imgW="749160" imgH="3301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82461" y="2044557"/>
                        <a:ext cx="1464950" cy="65455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127" name="Picture 1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90965" y="3998911"/>
            <a:ext cx="4487964" cy="2520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2-</a:t>
            </a:r>
            <a:fld id="{5F868368-EC15-444D-9EFB-42436E21986C}" type="slidenum">
              <a:rPr lang="en-US" smtClean="0"/>
              <a:pPr/>
              <a:t>30</a:t>
            </a:fld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465138" y="987868"/>
            <a:ext cx="8126412" cy="757237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/>
              <a:t>Continuous Probability Distributions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5138" y="1552575"/>
            <a:ext cx="7307262" cy="4116388"/>
          </a:xfrm>
        </p:spPr>
        <p:txBody>
          <a:bodyPr/>
          <a:lstStyle/>
          <a:p>
            <a:r>
              <a:rPr lang="en-US" dirty="0"/>
              <a:t>Properties of probability density function, f(x)</a:t>
            </a:r>
          </a:p>
          <a:p>
            <a:pPr lvl="1"/>
            <a:r>
              <a:rPr lang="en-US" dirty="0"/>
              <a:t>f(x) </a:t>
            </a:r>
            <a:r>
              <a:rPr lang="en-US" u="sng" dirty="0"/>
              <a:t>&gt;</a:t>
            </a:r>
            <a:r>
              <a:rPr lang="en-US" dirty="0"/>
              <a:t> 0 for all x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 </a:t>
            </a:r>
          </a:p>
          <a:p>
            <a:pPr lvl="1">
              <a:buFontTx/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graphicFrame>
        <p:nvGraphicFramePr>
          <p:cNvPr id="6146" name="Object 4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953382714"/>
              </p:ext>
            </p:extLst>
          </p:nvPr>
        </p:nvGraphicFramePr>
        <p:xfrm>
          <a:off x="1155535" y="2191776"/>
          <a:ext cx="1447800" cy="9077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8" name="Equation" r:id="rId4" imgW="749160" imgH="469800" progId="Equation.3">
                  <p:embed/>
                </p:oleObj>
              </mc:Choice>
              <mc:Fallback>
                <p:oleObj name="Equation" r:id="rId4" imgW="749160" imgH="469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5535" y="2191776"/>
                        <a:ext cx="1447800" cy="90777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2-</a:t>
            </a:r>
            <a:fld id="{5F868368-EC15-444D-9EFB-42436E21986C}" type="slidenum">
              <a:rPr lang="en-US" smtClean="0"/>
              <a:pPr/>
              <a:t>31</a:t>
            </a:fld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/>
              <a:t>Continuous Probability Distributions</a:t>
            </a:r>
          </a:p>
        </p:txBody>
      </p:sp>
      <p:sp>
        <p:nvSpPr>
          <p:cNvPr id="3481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4820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990850"/>
            <a:ext cx="8220075" cy="356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1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1466850"/>
            <a:ext cx="2147745" cy="177323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sp>
        <p:nvSpPr>
          <p:cNvPr id="2" name="Right Arrow 1"/>
          <p:cNvSpPr/>
          <p:nvPr/>
        </p:nvSpPr>
        <p:spPr bwMode="auto">
          <a:xfrm rot="1969465">
            <a:off x="1934072" y="2897594"/>
            <a:ext cx="884547" cy="353219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180238" y="2455217"/>
            <a:ext cx="15359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Beta(2, 2)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2-</a:t>
            </a:r>
            <a:fld id="{5F868368-EC15-444D-9EFB-42436E21986C}" type="slidenum">
              <a:rPr lang="en-US" smtClean="0"/>
              <a:pPr/>
              <a:t>32</a:t>
            </a:fld>
            <a:endParaRPr 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Normal Distribution</a:t>
            </a:r>
          </a:p>
        </p:txBody>
      </p:sp>
      <p:sp>
        <p:nvSpPr>
          <p:cNvPr id="7172" name="Rectangle 1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/>
              <a:t>Arises in many settings</a:t>
            </a:r>
          </a:p>
          <a:p>
            <a:pPr lvl="1"/>
            <a:r>
              <a:rPr lang="en-US" sz="2000" dirty="0"/>
              <a:t>Primary application in this</a:t>
            </a:r>
          </a:p>
          <a:p>
            <a:pPr lvl="1">
              <a:buFontTx/>
              <a:buNone/>
            </a:pPr>
            <a:r>
              <a:rPr lang="en-US" sz="2000" dirty="0"/>
              <a:t>	course is as a “link” to the lognormal distribution</a:t>
            </a:r>
          </a:p>
          <a:p>
            <a:pPr lvl="1"/>
            <a:r>
              <a:rPr lang="en-US" sz="2000" dirty="0"/>
              <a:t>Density function in HOPE, page A-15</a:t>
            </a:r>
          </a:p>
          <a:p>
            <a:r>
              <a:rPr lang="en-US" sz="2000" dirty="0"/>
              <a:t>If X has a </a:t>
            </a:r>
            <a:r>
              <a:rPr lang="en-US" sz="2000" b="1" i="0" dirty="0"/>
              <a:t>normal</a:t>
            </a:r>
            <a:r>
              <a:rPr lang="en-US" sz="2000" dirty="0"/>
              <a:t>(μ, σ</a:t>
            </a:r>
            <a:r>
              <a:rPr lang="en-US" sz="2000" baseline="30000" dirty="0"/>
              <a:t>2</a:t>
            </a:r>
            <a:r>
              <a:rPr lang="en-US" sz="2000" dirty="0"/>
              <a:t>) distribution, then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pPr>
              <a:buFontTx/>
              <a:buNone/>
            </a:pPr>
            <a:r>
              <a:rPr lang="en-US" sz="2000" dirty="0"/>
              <a:t> </a:t>
            </a:r>
            <a:r>
              <a:rPr lang="en-US" sz="2000" i="0" dirty="0">
                <a:sym typeface="Symbol" pitchFamily="18" charset="2"/>
              </a:rPr>
              <a:t></a:t>
            </a:r>
            <a:r>
              <a:rPr lang="en-US" sz="2000" dirty="0"/>
              <a:t> is tabulated in many books, for example HOPE Table C-1</a:t>
            </a:r>
          </a:p>
          <a:p>
            <a:pPr>
              <a:buFontTx/>
              <a:buNone/>
            </a:pPr>
            <a:r>
              <a:rPr lang="en-US" sz="2000" dirty="0"/>
              <a:t>Can also use =NORMDIST(x, </a:t>
            </a:r>
            <a:r>
              <a:rPr lang="en-US" sz="2000" dirty="0">
                <a:sym typeface="Symbol" pitchFamily="18" charset="2"/>
              </a:rPr>
              <a:t>, , TRUE) in Excel</a:t>
            </a:r>
            <a:endParaRPr lang="en-US" sz="2000" dirty="0"/>
          </a:p>
        </p:txBody>
      </p:sp>
      <p:sp>
        <p:nvSpPr>
          <p:cNvPr id="717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7174" name="Picture 8" descr="HOPE Book Ico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0800" y="4953000"/>
            <a:ext cx="941388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5" name="Text Box 9"/>
          <p:cNvSpPr txBox="1">
            <a:spLocks noChangeArrowheads="1"/>
          </p:cNvSpPr>
          <p:nvPr/>
        </p:nvSpPr>
        <p:spPr bwMode="auto">
          <a:xfrm>
            <a:off x="7391400" y="5638800"/>
            <a:ext cx="15113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/>
              <a:t>Pages A-15</a:t>
            </a:r>
          </a:p>
          <a:p>
            <a:r>
              <a:rPr lang="en-US" sz="1600" b="1"/>
              <a:t>through A-16</a:t>
            </a:r>
          </a:p>
        </p:txBody>
      </p:sp>
      <p:pic>
        <p:nvPicPr>
          <p:cNvPr id="7176" name="Picture 1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86985" y="838200"/>
            <a:ext cx="2797907" cy="143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7" name="Rectangle 1031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7170" name="Object 10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6090057"/>
              </p:ext>
            </p:extLst>
          </p:nvPr>
        </p:nvGraphicFramePr>
        <p:xfrm>
          <a:off x="1072393" y="3505201"/>
          <a:ext cx="4581787" cy="6944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2" name="Equation" r:id="rId6" imgW="2832100" imgH="431800" progId="Equation.3">
                  <p:embed/>
                </p:oleObj>
              </mc:Choice>
              <mc:Fallback>
                <p:oleObj name="Equation" r:id="rId6" imgW="2832100" imgH="431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2393" y="3505201"/>
                        <a:ext cx="4581787" cy="69442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178" name="Picture 9" descr="C:\Documents and Settings\Dana Kelly\Local Settings\Temporary Internet Files\Content.IE5\WFRTTRS6\MPj03995770000[1]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0"/>
            <a:ext cx="66992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9" name="Picture 10" descr="Gauss.jpg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391400" y="2667000"/>
            <a:ext cx="1047750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80" name="TextBox 11"/>
          <p:cNvSpPr txBox="1">
            <a:spLocks noChangeArrowheads="1"/>
          </p:cNvSpPr>
          <p:nvPr/>
        </p:nvSpPr>
        <p:spPr bwMode="auto">
          <a:xfrm>
            <a:off x="7162800" y="4114800"/>
            <a:ext cx="18288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/>
              <a:t>Carl Friedrich Gauss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2-</a:t>
            </a:r>
            <a:fld id="{5F868368-EC15-444D-9EFB-42436E21986C}" type="slidenum">
              <a:rPr lang="en-US" smtClean="0"/>
              <a:pPr/>
              <a:t>33</a:t>
            </a:fld>
            <a:endParaRPr lang="en-U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Moments and Percentiles</a:t>
            </a:r>
          </a:p>
        </p:txBody>
      </p:sp>
      <p:sp>
        <p:nvSpPr>
          <p:cNvPr id="8197" name="Rectangle 1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b="1" dirty="0"/>
              <a:t>mean</a:t>
            </a:r>
            <a:r>
              <a:rPr lang="en-US" dirty="0"/>
              <a:t>, or </a:t>
            </a:r>
            <a:r>
              <a:rPr lang="en-US" b="1" dirty="0"/>
              <a:t>expected value</a:t>
            </a:r>
            <a:r>
              <a:rPr lang="en-US" dirty="0"/>
              <a:t>, or expectation, of X is weighted average of the values of X</a:t>
            </a:r>
          </a:p>
          <a:p>
            <a:endParaRPr lang="en-US" dirty="0"/>
          </a:p>
          <a:p>
            <a:pPr lvl="1"/>
            <a:r>
              <a:rPr lang="en-US" dirty="0"/>
              <a:t> 					if X discrete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				  	if X continuous</a:t>
            </a:r>
          </a:p>
          <a:p>
            <a:endParaRPr lang="en-US" dirty="0"/>
          </a:p>
        </p:txBody>
      </p:sp>
      <p:sp>
        <p:nvSpPr>
          <p:cNvPr id="8198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200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8201" name="Picture 10" descr="HOPE Book Ico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2954" y="3689350"/>
            <a:ext cx="157003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2" name="Text Box 11"/>
          <p:cNvSpPr txBox="1">
            <a:spLocks noChangeArrowheads="1"/>
          </p:cNvSpPr>
          <p:nvPr/>
        </p:nvSpPr>
        <p:spPr bwMode="auto">
          <a:xfrm>
            <a:off x="6198867" y="5954713"/>
            <a:ext cx="24860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dirty="0"/>
              <a:t>Pages A-8 through A-10</a:t>
            </a:r>
          </a:p>
        </p:txBody>
      </p:sp>
      <p:sp>
        <p:nvSpPr>
          <p:cNvPr id="8203" name="Rectangle 3"/>
          <p:cNvSpPr>
            <a:spLocks noChangeArrowheads="1"/>
          </p:cNvSpPr>
          <p:nvPr/>
        </p:nvSpPr>
        <p:spPr bwMode="auto">
          <a:xfrm>
            <a:off x="0" y="3257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19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8025862"/>
              </p:ext>
            </p:extLst>
          </p:nvPr>
        </p:nvGraphicFramePr>
        <p:xfrm>
          <a:off x="1254303" y="2450701"/>
          <a:ext cx="3687566" cy="698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8" name="Equation" r:id="rId5" imgW="2057400" imgH="342720" progId="Equation.3">
                  <p:embed/>
                </p:oleObj>
              </mc:Choice>
              <mc:Fallback>
                <p:oleObj name="Equation" r:id="rId5" imgW="2057400" imgH="3427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4303" y="2450701"/>
                        <a:ext cx="3687566" cy="6985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04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19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324840"/>
              </p:ext>
            </p:extLst>
          </p:nvPr>
        </p:nvGraphicFramePr>
        <p:xfrm>
          <a:off x="1295400" y="3331368"/>
          <a:ext cx="2436812" cy="744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9" name="Equation" r:id="rId7" imgW="1155600" imgH="355320" progId="Equation.3">
                  <p:embed/>
                </p:oleObj>
              </mc:Choice>
              <mc:Fallback>
                <p:oleObj name="Equation" r:id="rId7" imgW="1155600" imgH="3553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3331368"/>
                        <a:ext cx="2436812" cy="7445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205" name="Picture 12" descr="C:\Documents and Settings\Dana Kelly\Local Settings\Temporary Internet Files\Content.IE5\WFRTTRS6\MPj03995770000[1]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-4761"/>
            <a:ext cx="66992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2-</a:t>
            </a:r>
            <a:fld id="{5F868368-EC15-444D-9EFB-42436E21986C}" type="slidenum">
              <a:rPr lang="en-US" smtClean="0"/>
              <a:pPr/>
              <a:t>34</a:t>
            </a:fld>
            <a:endParaRPr lang="en-US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Moments </a:t>
            </a:r>
            <a:r>
              <a:rPr lang="en-US">
                <a:solidFill>
                  <a:schemeClr val="bg2"/>
                </a:solidFill>
              </a:rPr>
              <a:t>and Percentiles</a:t>
            </a:r>
            <a:endParaRPr lang="en-US">
              <a:solidFill>
                <a:schemeClr val="folHlink"/>
              </a:solidFill>
            </a:endParaRPr>
          </a:p>
        </p:txBody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b="1" dirty="0"/>
              <a:t>variance</a:t>
            </a:r>
            <a:r>
              <a:rPr lang="en-US" dirty="0"/>
              <a:t> is the weighted average of [X </a:t>
            </a:r>
            <a:r>
              <a:rPr lang="en-US" dirty="0">
                <a:sym typeface="Symbol" pitchFamily="18" charset="2"/>
              </a:rPr>
              <a:t></a:t>
            </a:r>
            <a:r>
              <a:rPr lang="en-US" dirty="0"/>
              <a:t> E(X)]</a:t>
            </a:r>
            <a:r>
              <a:rPr lang="en-US" baseline="30000" dirty="0"/>
              <a:t>2 </a:t>
            </a:r>
            <a:endParaRPr lang="en-US" dirty="0"/>
          </a:p>
          <a:p>
            <a:pPr lvl="1">
              <a:buFont typeface="Times New Roman" pitchFamily="18" charset="0"/>
              <a:buChar char="→"/>
            </a:pPr>
            <a:r>
              <a:rPr lang="en-US" baseline="30000" dirty="0"/>
              <a:t>                                                                         </a:t>
            </a:r>
            <a:r>
              <a:rPr lang="en-US" dirty="0"/>
              <a:t>if X discrete</a:t>
            </a:r>
          </a:p>
          <a:p>
            <a:pPr lvl="1">
              <a:buFontTx/>
              <a:buNone/>
            </a:pPr>
            <a:endParaRPr lang="en-US" dirty="0"/>
          </a:p>
          <a:p>
            <a:pPr lvl="1">
              <a:buFont typeface="Times New Roman" pitchFamily="18" charset="0"/>
              <a:buChar char="→"/>
            </a:pPr>
            <a:r>
              <a:rPr lang="en-US" dirty="0"/>
              <a:t>                                                     if X continuous</a:t>
            </a:r>
          </a:p>
          <a:p>
            <a:pPr lvl="1">
              <a:buFontTx/>
              <a:buNone/>
            </a:pPr>
            <a:endParaRPr lang="en-US" baseline="30000" dirty="0"/>
          </a:p>
          <a:p>
            <a:r>
              <a:rPr lang="en-US" dirty="0"/>
              <a:t>The </a:t>
            </a:r>
            <a:r>
              <a:rPr lang="en-US" b="1" dirty="0"/>
              <a:t>standard deviation</a:t>
            </a:r>
            <a:r>
              <a:rPr lang="en-US" dirty="0"/>
              <a:t> is the square root of the variance (same units as x)</a:t>
            </a:r>
          </a:p>
          <a:p>
            <a:pPr>
              <a:buNone/>
            </a:pPr>
            <a:r>
              <a:rPr lang="en-US" dirty="0"/>
              <a:t>		</a:t>
            </a:r>
            <a:r>
              <a:rPr lang="el-GR" b="1" dirty="0">
                <a:cs typeface="Times New Roman"/>
              </a:rPr>
              <a:t>σ</a:t>
            </a:r>
            <a:r>
              <a:rPr lang="en-US" b="1" dirty="0">
                <a:latin typeface="Times New Roman"/>
                <a:cs typeface="Times New Roman"/>
              </a:rPr>
              <a:t> </a:t>
            </a:r>
            <a:r>
              <a:rPr lang="en-US" dirty="0">
                <a:cs typeface="Times New Roman"/>
              </a:rPr>
              <a:t>= </a:t>
            </a:r>
            <a:r>
              <a:rPr lang="en-US" dirty="0" err="1">
                <a:cs typeface="Times New Roman"/>
              </a:rPr>
              <a:t>sqrt</a:t>
            </a:r>
            <a:r>
              <a:rPr lang="en-US" dirty="0">
                <a:cs typeface="Times New Roman"/>
              </a:rPr>
              <a:t>(Variance)</a:t>
            </a:r>
            <a:endParaRPr lang="en-US" dirty="0"/>
          </a:p>
        </p:txBody>
      </p:sp>
      <p:sp>
        <p:nvSpPr>
          <p:cNvPr id="9222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921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0553787"/>
              </p:ext>
            </p:extLst>
          </p:nvPr>
        </p:nvGraphicFramePr>
        <p:xfrm>
          <a:off x="1293018" y="1864519"/>
          <a:ext cx="3278188" cy="612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0" name="Equation" r:id="rId4" imgW="1841400" imgH="342720" progId="Equation.3">
                  <p:embed/>
                </p:oleObj>
              </mc:Choice>
              <mc:Fallback>
                <p:oleObj name="Equation" r:id="rId4" imgW="1841400" imgH="3427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3018" y="1864519"/>
                        <a:ext cx="3278188" cy="612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9219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9700126"/>
              </p:ext>
            </p:extLst>
          </p:nvPr>
        </p:nvGraphicFramePr>
        <p:xfrm>
          <a:off x="1293018" y="2392174"/>
          <a:ext cx="3530600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1" name="Equation" r:id="rId6" imgW="2019240" imgH="330120" progId="Equation.3">
                  <p:embed/>
                </p:oleObj>
              </mc:Choice>
              <mc:Fallback>
                <p:oleObj name="Equation" r:id="rId6" imgW="2019240" imgH="3301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3018" y="2392174"/>
                        <a:ext cx="3530600" cy="571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224" name="Picture 7" descr="C:\Documents and Settings\Dana Kelly\Local Settings\Temporary Internet Files\Content.IE5\WFRTTRS6\MPj03995770000[1]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0"/>
            <a:ext cx="66992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2-</a:t>
            </a:r>
            <a:fld id="{5F868368-EC15-444D-9EFB-42436E21986C}" type="slidenum">
              <a:rPr lang="en-US" smtClean="0"/>
              <a:pPr/>
              <a:t>35</a:t>
            </a:fld>
            <a:endParaRPr lang="en-US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65138" y="904082"/>
            <a:ext cx="8126412" cy="757237"/>
          </a:xfrm>
        </p:spPr>
        <p:txBody>
          <a:bodyPr/>
          <a:lstStyle/>
          <a:p>
            <a:r>
              <a:rPr lang="en-US" dirty="0"/>
              <a:t>Mean Example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5138" y="1552575"/>
            <a:ext cx="8074025" cy="4116388"/>
          </a:xfrm>
        </p:spPr>
        <p:txBody>
          <a:bodyPr/>
          <a:lstStyle/>
          <a:p>
            <a:r>
              <a:rPr lang="en-US" sz="2000" dirty="0"/>
              <a:t>We have the discrete distribution for a single die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/>
              <a:t>What is the expected value?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/>
              <a:t>Pr(X = x) = 1/6, x = 1, 2,…, 6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/>
              <a:t>E[X] = 1(1/6) + 2(1/6) + 3(1/6) + 4(1/6) + 5(1/6) + 6(1/6)</a:t>
            </a:r>
          </a:p>
          <a:p>
            <a:pPr lvl="1">
              <a:buFontTx/>
              <a:buNone/>
            </a:pPr>
            <a:r>
              <a:rPr lang="en-US" sz="2000" dirty="0"/>
              <a:t>		      = 1/6 + 2/6 + 3/6 + 4/6 + 5/6 + 1 = 3.5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/>
              <a:t>Since discrete, we can not really</a:t>
            </a:r>
          </a:p>
          <a:p>
            <a:pPr lvl="1">
              <a:buFontTx/>
              <a:buNone/>
            </a:pPr>
            <a:r>
              <a:rPr lang="en-US" sz="2000" dirty="0"/>
              <a:t>	get an outcome of 3.5.</a:t>
            </a:r>
          </a:p>
          <a:p>
            <a:pPr lvl="1">
              <a:buFontTx/>
              <a:buNone/>
            </a:pPr>
            <a:r>
              <a:rPr lang="en-US" sz="2000" dirty="0"/>
              <a:t>	Possible outcomes are 1, 2, 3, 4, 5, or 6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200" dirty="0"/>
              <a:t>In general, mean can be any value</a:t>
            </a:r>
          </a:p>
          <a:p>
            <a:pPr lvl="1"/>
            <a:endParaRPr lang="en-US" sz="2000" dirty="0"/>
          </a:p>
        </p:txBody>
      </p:sp>
      <p:pic>
        <p:nvPicPr>
          <p:cNvPr id="35844" name="Picture 2" descr="OneDief(x)Mean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791200" y="3276600"/>
            <a:ext cx="3352800" cy="2736850"/>
          </a:xfrm>
          <a:noFill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2-</a:t>
            </a:r>
            <a:fld id="{5F868368-EC15-444D-9EFB-42436E21986C}" type="slidenum">
              <a:rPr lang="en-US" smtClean="0"/>
              <a:pPr/>
              <a:t>36</a:t>
            </a:fld>
            <a:endParaRPr lang="en-US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folHlink"/>
                </a:solidFill>
              </a:rPr>
              <a:t>Moments </a:t>
            </a:r>
            <a:r>
              <a:rPr lang="en-US">
                <a:solidFill>
                  <a:schemeClr val="bg2"/>
                </a:solidFill>
              </a:rPr>
              <a:t>and </a:t>
            </a:r>
            <a:r>
              <a:rPr lang="en-US"/>
              <a:t>Percentiles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/>
              <a:t>The 95th </a:t>
            </a:r>
            <a:r>
              <a:rPr lang="en-US" sz="2000" b="1" dirty="0"/>
              <a:t>percentile</a:t>
            </a:r>
            <a:r>
              <a:rPr lang="en-US" sz="2000" dirty="0"/>
              <a:t>, denoted x</a:t>
            </a:r>
            <a:r>
              <a:rPr lang="en-US" sz="2000" baseline="-25000" dirty="0"/>
              <a:t>0.95</a:t>
            </a:r>
            <a:r>
              <a:rPr lang="en-US" sz="2000" dirty="0"/>
              <a:t>, is the value such that</a:t>
            </a:r>
          </a:p>
          <a:p>
            <a:pPr lvl="1">
              <a:buNone/>
            </a:pPr>
            <a:r>
              <a:rPr lang="en-US" sz="2000" dirty="0"/>
              <a:t>F(x</a:t>
            </a:r>
            <a:r>
              <a:rPr lang="en-US" sz="2000" baseline="-25000" dirty="0"/>
              <a:t>0.95</a:t>
            </a:r>
            <a:r>
              <a:rPr lang="en-US" sz="2000" dirty="0"/>
              <a:t>) = 0.95</a:t>
            </a:r>
          </a:p>
          <a:p>
            <a:r>
              <a:rPr lang="en-US" sz="2000" dirty="0"/>
              <a:t>Similar definition for any number from 0 to 100 percent</a:t>
            </a:r>
          </a:p>
          <a:p>
            <a:r>
              <a:rPr lang="en-US" sz="2000" dirty="0"/>
              <a:t>Special cases common in PRA include</a:t>
            </a:r>
          </a:p>
          <a:p>
            <a:pPr lvl="1"/>
            <a:r>
              <a:rPr lang="en-US" sz="2000" b="1" dirty="0"/>
              <a:t>Median</a:t>
            </a:r>
            <a:r>
              <a:rPr lang="en-US" sz="2000" dirty="0"/>
              <a:t> = 50th percentile</a:t>
            </a:r>
          </a:p>
          <a:p>
            <a:pPr lvl="1"/>
            <a:r>
              <a:rPr lang="en-US" sz="2000" b="1" dirty="0"/>
              <a:t>Upper bound</a:t>
            </a:r>
            <a:r>
              <a:rPr lang="en-US" sz="2000" dirty="0"/>
              <a:t> = 95</a:t>
            </a:r>
            <a:r>
              <a:rPr lang="en-US" sz="2000" baseline="30000" dirty="0"/>
              <a:t>th</a:t>
            </a:r>
          </a:p>
          <a:p>
            <a:pPr lvl="2"/>
            <a:r>
              <a:rPr lang="en-US" sz="2000" dirty="0"/>
              <a:t>Should properly be called 95% upper bound</a:t>
            </a:r>
          </a:p>
          <a:p>
            <a:pPr lvl="1"/>
            <a:r>
              <a:rPr lang="en-US" sz="2000" b="1" dirty="0"/>
              <a:t>Lower bound</a:t>
            </a:r>
            <a:r>
              <a:rPr lang="en-US" sz="2000" dirty="0"/>
              <a:t> = 5</a:t>
            </a:r>
            <a:r>
              <a:rPr lang="en-US" sz="2000" baseline="30000" dirty="0"/>
              <a:t>th</a:t>
            </a:r>
          </a:p>
          <a:p>
            <a:pPr lvl="2"/>
            <a:r>
              <a:rPr lang="en-US" sz="2000" dirty="0"/>
              <a:t>Should properly be called the 5% lower bound</a:t>
            </a:r>
          </a:p>
          <a:p>
            <a:r>
              <a:rPr lang="en-US" sz="2000" dirty="0"/>
              <a:t>For discrete distributions, exact percentile may not be observable value, as was the case for the mean</a:t>
            </a:r>
          </a:p>
        </p:txBody>
      </p:sp>
      <p:pic>
        <p:nvPicPr>
          <p:cNvPr id="38916" name="Picture 3" descr="C:\Documents and Settings\Dana Kelly\Local Settings\Temporary Internet Files\Content.IE5\WFRTTRS6\MPj0399577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66992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2-</a:t>
            </a:r>
            <a:fld id="{5F868368-EC15-444D-9EFB-42436E21986C}" type="slidenum">
              <a:rPr lang="en-US" smtClean="0"/>
              <a:pPr/>
              <a:t>37</a:t>
            </a:fld>
            <a:endParaRPr lang="en-US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bg2"/>
                </a:solidFill>
              </a:rPr>
              <a:t>Moments and </a:t>
            </a:r>
            <a:r>
              <a:rPr lang="en-US"/>
              <a:t>Percentiles</a:t>
            </a:r>
          </a:p>
        </p:txBody>
      </p:sp>
      <p:pic>
        <p:nvPicPr>
          <p:cNvPr id="39939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1371600"/>
            <a:ext cx="3810000" cy="480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9940" name="Picture 2" descr="Percentiles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648200" y="2209800"/>
            <a:ext cx="4154487" cy="2547937"/>
          </a:xfrm>
          <a:noFill/>
        </p:spPr>
      </p:pic>
      <p:pic>
        <p:nvPicPr>
          <p:cNvPr id="39941" name="Picture 4" descr="C:\Documents and Settings\Dana Kelly\Local Settings\Temporary Internet Files\Content.IE5\WFRTTRS6\MPj03995770000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66992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2-</a:t>
            </a:r>
            <a:fld id="{5F868368-EC15-444D-9EFB-42436E21986C}" type="slidenum">
              <a:rPr lang="en-US" smtClean="0"/>
              <a:pPr/>
              <a:t>38</a:t>
            </a:fld>
            <a:endParaRPr lang="en-US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bg2"/>
                </a:solidFill>
              </a:rPr>
              <a:t>Moments and </a:t>
            </a:r>
            <a:r>
              <a:rPr lang="en-US"/>
              <a:t>Percentiles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Alternative language</a:t>
            </a:r>
          </a:p>
          <a:p>
            <a:pPr lvl="1"/>
            <a:r>
              <a:rPr lang="en-US"/>
              <a:t>The q </a:t>
            </a:r>
            <a:r>
              <a:rPr lang="en-US" b="1"/>
              <a:t>quantile</a:t>
            </a:r>
            <a:r>
              <a:rPr lang="en-US"/>
              <a:t> is the 100q percentile</a:t>
            </a:r>
          </a:p>
          <a:p>
            <a:r>
              <a:rPr lang="en-US"/>
              <a:t>If a distribution is </a:t>
            </a:r>
            <a:r>
              <a:rPr lang="en-US" b="1"/>
              <a:t>positively skewed</a:t>
            </a:r>
            <a:r>
              <a:rPr lang="en-US"/>
              <a:t> (longer tail on the right), then mean is greater than median</a:t>
            </a:r>
          </a:p>
          <a:p>
            <a:pPr lvl="1"/>
            <a:r>
              <a:rPr lang="en-US"/>
              <a:t>E[X] &gt; 50</a:t>
            </a:r>
            <a:r>
              <a:rPr lang="en-US" baseline="30000"/>
              <a:t>th</a:t>
            </a:r>
            <a:r>
              <a:rPr lang="en-US"/>
              <a:t> percentile</a:t>
            </a:r>
          </a:p>
          <a:p>
            <a:pPr lvl="1"/>
            <a:r>
              <a:rPr lang="en-US"/>
              <a:t>Also, the mode (highest point on the pdf) is less than the 50th percentile for positively skewed distributions</a:t>
            </a:r>
          </a:p>
          <a:p>
            <a:pPr lvl="2"/>
            <a:r>
              <a:rPr lang="en-US"/>
              <a:t>Mode &lt; Median &lt; Mean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2-</a:t>
            </a:r>
            <a:fld id="{5F868368-EC15-444D-9EFB-42436E21986C}" type="slidenum">
              <a:rPr lang="en-US" smtClean="0"/>
              <a:pPr/>
              <a:t>39</a:t>
            </a:fld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 1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Experiment:  Rolling six-sided die</a:t>
            </a:r>
          </a:p>
          <a:p>
            <a:r>
              <a:rPr lang="en-US" dirty="0"/>
              <a:t>The possible outcomes (i.e. the sample space, S)</a:t>
            </a:r>
          </a:p>
          <a:p>
            <a:pPr lvl="1"/>
            <a:r>
              <a:rPr lang="en-US" dirty="0"/>
              <a:t>One of the six faces of the die</a:t>
            </a:r>
          </a:p>
          <a:p>
            <a:r>
              <a:rPr lang="en-US" dirty="0"/>
              <a:t>Some possible events</a:t>
            </a:r>
          </a:p>
          <a:p>
            <a:pPr lvl="1"/>
            <a:r>
              <a:rPr lang="en-US" dirty="0"/>
              <a:t>A particular number</a:t>
            </a:r>
          </a:p>
          <a:p>
            <a:pPr lvl="1"/>
            <a:r>
              <a:rPr lang="en-US" dirty="0"/>
              <a:t>Even number</a:t>
            </a:r>
          </a:p>
          <a:p>
            <a:pPr lvl="1"/>
            <a:r>
              <a:rPr lang="en-US" dirty="0"/>
              <a:t>Odd number</a:t>
            </a:r>
          </a:p>
          <a:p>
            <a:pPr lvl="1"/>
            <a:r>
              <a:rPr lang="en-US" dirty="0"/>
              <a:t>Etc.</a:t>
            </a:r>
          </a:p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2-</a:t>
            </a:r>
            <a:fld id="{5F868368-EC15-444D-9EFB-42436E21986C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Distribution Summary Worksheet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tool for this course is the Excel spreadsheet titled “Distribution Summary Worksheets” (DSW)</a:t>
            </a:r>
          </a:p>
          <a:p>
            <a:r>
              <a:rPr lang="en-US" dirty="0"/>
              <a:t>DSW is divided into two different types of worksheets</a:t>
            </a:r>
          </a:p>
          <a:p>
            <a:pPr lvl="1"/>
            <a:r>
              <a:rPr lang="en-US" dirty="0"/>
              <a:t>Bayesian inference (for conjugate cases)</a:t>
            </a:r>
          </a:p>
          <a:p>
            <a:pPr lvl="1"/>
            <a:r>
              <a:rPr lang="en-US" dirty="0"/>
              <a:t>Probability distributions</a:t>
            </a:r>
          </a:p>
          <a:p>
            <a:r>
              <a:rPr lang="en-US" dirty="0"/>
              <a:t>The probability distributions are used to describe the prior information and include:</a:t>
            </a:r>
          </a:p>
          <a:p>
            <a:pPr lvl="1"/>
            <a:r>
              <a:rPr lang="en-US" dirty="0"/>
              <a:t>Beta		Binomial	Exponential</a:t>
            </a:r>
          </a:p>
          <a:p>
            <a:pPr lvl="1"/>
            <a:r>
              <a:rPr lang="en-US" dirty="0"/>
              <a:t>Gamma		Lognormal	Normal	</a:t>
            </a:r>
          </a:p>
          <a:p>
            <a:pPr lvl="1"/>
            <a:r>
              <a:rPr lang="en-US" dirty="0"/>
              <a:t>Poisson 		Weibull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2-</a:t>
            </a:r>
            <a:fld id="{5F868368-EC15-444D-9EFB-42436E21986C}" type="slidenum">
              <a:rPr lang="en-US" smtClean="0"/>
              <a:pPr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027445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DSW Distribution Example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6398" y="1466719"/>
            <a:ext cx="6789615" cy="5178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2-</a:t>
            </a:r>
            <a:fld id="{5F868368-EC15-444D-9EFB-42436E21986C}" type="slidenum">
              <a:rPr lang="en-US" smtClean="0"/>
              <a:pPr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169303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11"/>
          <p:cNvSpPr>
            <a:spLocks noChangeArrowheads="1"/>
          </p:cNvSpPr>
          <p:nvPr/>
        </p:nvSpPr>
        <p:spPr bwMode="auto">
          <a:xfrm>
            <a:off x="457200" y="1524000"/>
            <a:ext cx="8153400" cy="3657600"/>
          </a:xfrm>
          <a:prstGeom prst="rect">
            <a:avLst/>
          </a:prstGeom>
          <a:gradFill rotWithShape="0">
            <a:gsLst>
              <a:gs pos="0">
                <a:srgbClr val="FFFFCC"/>
              </a:gs>
              <a:gs pos="100000">
                <a:schemeClr val="bg1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987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Tips for Solving Problems</a:t>
            </a:r>
          </a:p>
        </p:txBody>
      </p:sp>
      <p:sp>
        <p:nvSpPr>
          <p:cNvPr id="41988" name="Rectangle 10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81000" y="1676400"/>
            <a:ext cx="7640638" cy="4116388"/>
          </a:xfrm>
        </p:spPr>
        <p:txBody>
          <a:bodyPr/>
          <a:lstStyle/>
          <a:p>
            <a:r>
              <a:rPr lang="en-US" sz="2000" dirty="0"/>
              <a:t>Write what you have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/>
              <a:t>Can you list the outcomes?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/>
              <a:t>What events are relevant?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/>
              <a:t>What is “fixed” and what is “random”?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/>
              <a:t>What is the problem asking for?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/>
              <a:t>What formulas relate to this question?</a:t>
            </a:r>
          </a:p>
          <a:p>
            <a:r>
              <a:rPr lang="en-US" sz="2000" dirty="0"/>
              <a:t>Do not try to do everything in your head.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/>
              <a:t>Use pencil and paper, and proceed step by step through the problem</a:t>
            </a:r>
          </a:p>
        </p:txBody>
      </p:sp>
      <p:pic>
        <p:nvPicPr>
          <p:cNvPr id="41989" name="Picture 53" descr="MCj01875870000[1]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934200" y="1905000"/>
            <a:ext cx="1462087" cy="1663700"/>
          </a:xfrm>
          <a:noFill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2-</a:t>
            </a:r>
            <a:fld id="{5F868368-EC15-444D-9EFB-42436E21986C}" type="slidenum">
              <a:rPr lang="en-US" smtClean="0"/>
              <a:pPr/>
              <a:t>42</a:t>
            </a:fld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 2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Experiment:  Try to start EDG-A</a:t>
            </a:r>
          </a:p>
          <a:p>
            <a:r>
              <a:rPr lang="en-US" dirty="0"/>
              <a:t>The possible outcomes (i.e. the sample space, S)</a:t>
            </a:r>
          </a:p>
          <a:p>
            <a:pPr lvl="1"/>
            <a:r>
              <a:rPr lang="en-US" dirty="0"/>
              <a:t>Failure to start (FTS</a:t>
            </a:r>
            <a:r>
              <a:rPr lang="en-US" baseline="-25000" dirty="0"/>
              <a:t>A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Start but failure to run (FTR</a:t>
            </a:r>
            <a:r>
              <a:rPr lang="en-US" baseline="-25000" dirty="0"/>
              <a:t>A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Start and run to end of mission (</a:t>
            </a:r>
            <a:r>
              <a:rPr lang="en-US" dirty="0" err="1"/>
              <a:t>Success</a:t>
            </a:r>
            <a:r>
              <a:rPr lang="en-US" baseline="-25000" dirty="0" err="1"/>
              <a:t>A</a:t>
            </a:r>
            <a:r>
              <a:rPr lang="en-US" dirty="0"/>
              <a:t>)</a:t>
            </a:r>
          </a:p>
          <a:p>
            <a:r>
              <a:rPr lang="en-US" dirty="0"/>
              <a:t>Some possible events</a:t>
            </a:r>
          </a:p>
          <a:p>
            <a:pPr lvl="1"/>
            <a:r>
              <a:rPr lang="en-US" dirty="0"/>
              <a:t>EDG-A fails somehow</a:t>
            </a:r>
          </a:p>
          <a:p>
            <a:pPr lvl="1"/>
            <a:r>
              <a:rPr lang="en-US" dirty="0"/>
              <a:t>EDG-A starts</a:t>
            </a:r>
          </a:p>
          <a:p>
            <a:pPr lvl="1"/>
            <a:r>
              <a:rPr lang="en-US" dirty="0"/>
              <a:t>Etc.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2-</a:t>
            </a:r>
            <a:fld id="{5F868368-EC15-444D-9EFB-42436E21986C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Experiment:  Try to start two EDGs, EDG-A and EDG-B</a:t>
            </a:r>
          </a:p>
          <a:p>
            <a:r>
              <a:rPr lang="en-US" dirty="0"/>
              <a:t>The outcomes (i.e. the sample space):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Some possible events</a:t>
            </a:r>
          </a:p>
          <a:p>
            <a:pPr lvl="1"/>
            <a:r>
              <a:rPr lang="en-US" dirty="0"/>
              <a:t>At least one EDG succeeds</a:t>
            </a:r>
          </a:p>
          <a:p>
            <a:pPr lvl="1"/>
            <a:r>
              <a:rPr lang="en-US" dirty="0"/>
              <a:t>Both EDGs fail somehow</a:t>
            </a:r>
          </a:p>
          <a:p>
            <a:pPr lvl="1"/>
            <a:r>
              <a:rPr lang="en-US" dirty="0"/>
              <a:t>At least one EDG fails to start</a:t>
            </a:r>
          </a:p>
          <a:p>
            <a:pPr lvl="1"/>
            <a:r>
              <a:rPr lang="en-US" dirty="0"/>
              <a:t>Exactly one EDG fails</a:t>
            </a:r>
          </a:p>
          <a:p>
            <a:pPr lvl="1"/>
            <a:r>
              <a:rPr lang="en-US" dirty="0"/>
              <a:t>Etc.</a:t>
            </a:r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4" name="Group 4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89219404"/>
              </p:ext>
            </p:extLst>
          </p:nvPr>
        </p:nvGraphicFramePr>
        <p:xfrm>
          <a:off x="539429" y="2406605"/>
          <a:ext cx="8145463" cy="1187451"/>
        </p:xfrm>
        <a:graphic>
          <a:graphicData uri="http://schemas.openxmlformats.org/drawingml/2006/table">
            <a:tbl>
              <a:tblPr/>
              <a:tblGrid>
                <a:gridCol w="24866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866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720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19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FTS</a:t>
                      </a:r>
                      <a:r>
                        <a:rPr kumimoji="0" lang="en-US" sz="1600" b="0" i="1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</a:t>
                      </a:r>
                      <a:r>
                        <a:rPr kumimoji="0" lang="en-US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&amp; FTS</a:t>
                      </a:r>
                      <a:r>
                        <a:rPr kumimoji="0" lang="en-US" sz="1600" b="0" i="1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</a:t>
                      </a:r>
                      <a:endParaRPr kumimoji="0" lang="en-US" sz="16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08757" marR="10875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FTS</a:t>
                      </a:r>
                      <a:r>
                        <a:rPr kumimoji="0" lang="en-US" sz="1600" b="0" i="1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</a:t>
                      </a:r>
                      <a:r>
                        <a:rPr kumimoji="0" lang="en-US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&amp; FTR</a:t>
                      </a:r>
                      <a:r>
                        <a:rPr kumimoji="0" lang="en-US" sz="1600" b="0" i="1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</a:t>
                      </a:r>
                      <a:endParaRPr kumimoji="0" lang="en-US" sz="16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08757" marR="10875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FTS</a:t>
                      </a:r>
                      <a:r>
                        <a:rPr kumimoji="0" lang="en-US" sz="1600" b="0" i="1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</a:t>
                      </a:r>
                      <a:r>
                        <a:rPr kumimoji="0" lang="en-US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&amp; </a:t>
                      </a:r>
                      <a:r>
                        <a:rPr kumimoji="0" lang="en-US" sz="16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Success</a:t>
                      </a:r>
                      <a:r>
                        <a:rPr kumimoji="0" lang="en-US" sz="1600" b="0" i="1" u="none" strike="noStrike" cap="none" normalizeH="0" baseline="-250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</a:t>
                      </a:r>
                      <a:endParaRPr kumimoji="0" lang="en-US" sz="16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08757" marR="10875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35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FTR</a:t>
                      </a:r>
                      <a:r>
                        <a:rPr kumimoji="0" lang="en-US" sz="16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</a:t>
                      </a:r>
                      <a:r>
                        <a:rPr kumimoji="0" lang="en-US" sz="16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&amp; FTS</a:t>
                      </a:r>
                      <a:r>
                        <a:rPr kumimoji="0" lang="en-US" sz="16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</a:t>
                      </a:r>
                      <a:endParaRPr kumimoji="0" lang="en-US" sz="16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08757" marR="10875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FTR</a:t>
                      </a:r>
                      <a:r>
                        <a:rPr kumimoji="0" lang="en-US" sz="1600" b="0" i="1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</a:t>
                      </a:r>
                      <a:r>
                        <a:rPr kumimoji="0" lang="en-US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&amp; FTR</a:t>
                      </a:r>
                      <a:r>
                        <a:rPr kumimoji="0" lang="en-US" sz="1600" b="0" i="1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</a:t>
                      </a:r>
                      <a:endParaRPr kumimoji="0" lang="en-US" sz="16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08757" marR="10875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FTR</a:t>
                      </a:r>
                      <a:r>
                        <a:rPr kumimoji="0" lang="en-US" sz="1600" b="0" i="1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</a:t>
                      </a:r>
                      <a:r>
                        <a:rPr kumimoji="0" lang="en-US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&amp; </a:t>
                      </a:r>
                      <a:r>
                        <a:rPr kumimoji="0" lang="en-US" sz="16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Success</a:t>
                      </a:r>
                      <a:r>
                        <a:rPr kumimoji="0" lang="en-US" sz="1600" b="0" i="1" u="none" strike="noStrike" cap="none" normalizeH="0" baseline="-250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</a:t>
                      </a:r>
                      <a:endParaRPr kumimoji="0" lang="en-US" sz="16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08757" marR="10875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19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Success</a:t>
                      </a:r>
                      <a:r>
                        <a:rPr kumimoji="0" lang="en-US" sz="1600" b="0" i="1" u="none" strike="noStrike" cap="none" normalizeH="0" baseline="-250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</a:t>
                      </a:r>
                      <a:r>
                        <a:rPr kumimoji="0" lang="en-US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&amp; FTS</a:t>
                      </a:r>
                      <a:r>
                        <a:rPr kumimoji="0" lang="en-US" sz="1600" b="0" i="1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</a:t>
                      </a:r>
                      <a:endParaRPr kumimoji="0" lang="en-US" sz="16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08757" marR="10875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Success</a:t>
                      </a:r>
                      <a:r>
                        <a:rPr kumimoji="0" lang="en-US" sz="1600" b="0" i="1" u="none" strike="noStrike" cap="none" normalizeH="0" baseline="-250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</a:t>
                      </a:r>
                      <a:r>
                        <a:rPr kumimoji="0" lang="en-US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&amp; FTR</a:t>
                      </a:r>
                      <a:r>
                        <a:rPr kumimoji="0" lang="en-US" sz="1600" b="0" i="1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</a:t>
                      </a:r>
                    </a:p>
                  </a:txBody>
                  <a:tcPr marL="108757" marR="10875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Success</a:t>
                      </a:r>
                      <a:r>
                        <a:rPr kumimoji="0" lang="en-US" sz="1600" b="0" i="1" u="none" strike="noStrike" cap="none" normalizeH="0" baseline="-250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</a:t>
                      </a:r>
                      <a:r>
                        <a:rPr kumimoji="0" lang="en-US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&amp; </a:t>
                      </a:r>
                      <a:r>
                        <a:rPr kumimoji="0" lang="en-US" sz="16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Success</a:t>
                      </a:r>
                      <a:r>
                        <a:rPr kumimoji="0" lang="en-US" sz="1600" b="0" i="1" u="none" strike="noStrike" cap="none" normalizeH="0" baseline="-250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</a:t>
                      </a:r>
                      <a:endParaRPr kumimoji="0" lang="en-US" sz="16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08757" marR="10875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2-</a:t>
            </a:r>
            <a:fld id="{5F868368-EC15-444D-9EFB-42436E21986C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00304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 4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It is sometimes helpful to show </a:t>
            </a:r>
            <a:r>
              <a:rPr lang="en-US" b="1"/>
              <a:t>events</a:t>
            </a:r>
            <a:r>
              <a:rPr lang="en-US"/>
              <a:t> and </a:t>
            </a:r>
            <a:r>
              <a:rPr lang="en-US" b="1"/>
              <a:t>outcomes</a:t>
            </a:r>
            <a:r>
              <a:rPr lang="en-US"/>
              <a:t> via a Venn diagram</a:t>
            </a:r>
          </a:p>
          <a:p>
            <a:pPr lvl="1"/>
            <a:r>
              <a:rPr lang="en-US"/>
              <a:t>Three events, 10 outcomes</a:t>
            </a:r>
          </a:p>
        </p:txBody>
      </p:sp>
      <p:pic>
        <p:nvPicPr>
          <p:cNvPr id="18436" name="Picture 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00"/>
              </a:clrFrom>
              <a:clrTo>
                <a:srgbClr val="FFFF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9000" y="2438400"/>
            <a:ext cx="48768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4" descr="Venn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59405" y="3848099"/>
            <a:ext cx="968375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8" name="TextBox 5"/>
          <p:cNvSpPr txBox="1">
            <a:spLocks noChangeArrowheads="1"/>
          </p:cNvSpPr>
          <p:nvPr/>
        </p:nvSpPr>
        <p:spPr bwMode="auto">
          <a:xfrm>
            <a:off x="2143593" y="4319587"/>
            <a:ext cx="1371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1200" dirty="0"/>
              <a:t>John Venn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2-</a:t>
            </a:r>
            <a:fld id="{5F868368-EC15-444D-9EFB-42436E21986C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Building Events from Other Events or Outcomes  — OR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5613" y="1901220"/>
            <a:ext cx="8231187" cy="4524375"/>
          </a:xfrm>
        </p:spPr>
        <p:txBody>
          <a:bodyPr/>
          <a:lstStyle/>
          <a:p>
            <a:r>
              <a:rPr lang="en-US" dirty="0"/>
              <a:t>A OR B = combined event containing all events that are in A or in B</a:t>
            </a:r>
          </a:p>
          <a:p>
            <a:pPr lvl="1"/>
            <a:r>
              <a:rPr lang="en-US" dirty="0"/>
              <a:t>Also written A </a:t>
            </a:r>
            <a:r>
              <a:rPr lang="en-US" dirty="0">
                <a:sym typeface="Symbol" pitchFamily="18" charset="2"/>
              </a:rPr>
              <a:t> B, the </a:t>
            </a:r>
            <a:r>
              <a:rPr lang="en-US" b="1" dirty="0">
                <a:sym typeface="Symbol" pitchFamily="18" charset="2"/>
              </a:rPr>
              <a:t>union</a:t>
            </a:r>
            <a:r>
              <a:rPr lang="en-US" dirty="0">
                <a:sym typeface="Symbol" pitchFamily="18" charset="2"/>
              </a:rPr>
              <a:t> of A and/or B</a:t>
            </a:r>
            <a:endParaRPr lang="en-US" dirty="0"/>
          </a:p>
          <a:p>
            <a:pPr lvl="1"/>
            <a:r>
              <a:rPr lang="en-US" dirty="0"/>
              <a:t>The union symbol, </a:t>
            </a:r>
            <a:r>
              <a:rPr lang="en-US" dirty="0">
                <a:sym typeface="Symbol" pitchFamily="18" charset="2"/>
              </a:rPr>
              <a:t></a:t>
            </a:r>
            <a:r>
              <a:rPr lang="en-US" dirty="0"/>
              <a:t>, is easy to remember since symbol looks like the letter “U”</a:t>
            </a:r>
          </a:p>
          <a:p>
            <a:r>
              <a:rPr lang="en-US" dirty="0"/>
              <a:t>In a PRA, minimal cut sets are “</a:t>
            </a:r>
            <a:r>
              <a:rPr lang="en-US" dirty="0" err="1"/>
              <a:t>ORed</a:t>
            </a:r>
            <a:r>
              <a:rPr lang="en-US" dirty="0"/>
              <a:t>” together to obtain overall results of the analysis</a:t>
            </a:r>
          </a:p>
          <a:p>
            <a:pPr lvl="1"/>
            <a:endParaRPr lang="en-US" dirty="0"/>
          </a:p>
        </p:txBody>
      </p:sp>
      <p:pic>
        <p:nvPicPr>
          <p:cNvPr id="19460" name="Picture 3" descr="C:\Documents and Settings\Dana Kelly\Local Settings\Temporary Internet Files\Content.IE5\WFRTTRS6\MPj0399577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66992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2-</a:t>
            </a:r>
            <a:fld id="{5F868368-EC15-444D-9EFB-42436E21986C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Building Events from Other Events or Outcomes  — AND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3705" y="1947269"/>
            <a:ext cx="8231187" cy="4524375"/>
          </a:xfrm>
        </p:spPr>
        <p:txBody>
          <a:bodyPr/>
          <a:lstStyle/>
          <a:p>
            <a:r>
              <a:rPr lang="en-US" dirty="0"/>
              <a:t>A AND B = combined event containing all events that are both in A and in B</a:t>
            </a:r>
          </a:p>
          <a:p>
            <a:pPr lvl="1"/>
            <a:r>
              <a:rPr lang="en-US" dirty="0"/>
              <a:t>Also called </a:t>
            </a:r>
            <a:r>
              <a:rPr lang="en-US" b="1" dirty="0"/>
              <a:t>intersection</a:t>
            </a:r>
            <a:r>
              <a:rPr lang="en-US" dirty="0"/>
              <a:t> of A and B, written A </a:t>
            </a:r>
            <a:r>
              <a:rPr lang="en-US" dirty="0">
                <a:sym typeface="Symbol" pitchFamily="18" charset="2"/>
              </a:rPr>
              <a:t> </a:t>
            </a:r>
            <a:r>
              <a:rPr lang="en-US" dirty="0"/>
              <a:t>B</a:t>
            </a:r>
          </a:p>
          <a:p>
            <a:pPr lvl="1"/>
            <a:r>
              <a:rPr lang="en-US" dirty="0"/>
              <a:t>The intersection symbol </a:t>
            </a:r>
            <a:r>
              <a:rPr lang="en-US" dirty="0">
                <a:sym typeface="Symbol" pitchFamily="18" charset="2"/>
              </a:rPr>
              <a:t> can be remembered as the opposite of the union symbol, or n in and</a:t>
            </a:r>
          </a:p>
          <a:p>
            <a:r>
              <a:rPr lang="en-US" dirty="0"/>
              <a:t>In a PRA, the events </a:t>
            </a:r>
            <a:r>
              <a:rPr lang="en-US" b="1" dirty="0"/>
              <a:t>within a single minimal cut set </a:t>
            </a:r>
            <a:r>
              <a:rPr lang="en-US" dirty="0"/>
              <a:t>are “</a:t>
            </a:r>
            <a:r>
              <a:rPr lang="en-US" dirty="0" err="1"/>
              <a:t>ANDed</a:t>
            </a:r>
            <a:r>
              <a:rPr lang="en-US" dirty="0"/>
              <a:t>” together to obtain the cut set value</a:t>
            </a:r>
          </a:p>
          <a:p>
            <a:r>
              <a:rPr lang="en-US" dirty="0"/>
              <a:t>A and B are </a:t>
            </a:r>
            <a:r>
              <a:rPr lang="en-US" b="1" dirty="0"/>
              <a:t>disjoint or mutually exclusive </a:t>
            </a:r>
            <a:r>
              <a:rPr lang="en-US" dirty="0"/>
              <a:t>if they have no events in common</a:t>
            </a:r>
          </a:p>
          <a:p>
            <a:pPr lvl="1"/>
            <a:r>
              <a:rPr lang="en-US" dirty="0"/>
              <a:t>I.e. A AND B is empty (denoted by </a:t>
            </a:r>
            <a:r>
              <a:rPr lang="en-US" dirty="0">
                <a:sym typeface="Symbol" pitchFamily="18" charset="2"/>
              </a:rPr>
              <a:t>)</a:t>
            </a:r>
          </a:p>
        </p:txBody>
      </p:sp>
      <p:pic>
        <p:nvPicPr>
          <p:cNvPr id="20484" name="Picture 3" descr="C:\Documents and Settings\Dana Kelly\Local Settings\Temporary Internet Files\Content.IE5\WFRTTRS6\MPj0399577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66992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2-</a:t>
            </a:r>
            <a:fld id="{5F868368-EC15-444D-9EFB-42436E21986C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tandard_Presentation-2016">
  <a:themeElements>
    <a:clrScheme name="INL 2016">
      <a:dk1>
        <a:srgbClr val="000000"/>
      </a:dk1>
      <a:lt1>
        <a:srgbClr val="FFFFFF"/>
      </a:lt1>
      <a:dk2>
        <a:srgbClr val="005875"/>
      </a:dk2>
      <a:lt2>
        <a:srgbClr val="808080"/>
      </a:lt2>
      <a:accent1>
        <a:srgbClr val="7895A4"/>
      </a:accent1>
      <a:accent2>
        <a:srgbClr val="8B9E6C"/>
      </a:accent2>
      <a:accent3>
        <a:srgbClr val="BFB896"/>
      </a:accent3>
      <a:accent4>
        <a:srgbClr val="ECE09C"/>
      </a:accent4>
      <a:accent5>
        <a:srgbClr val="DDDDDD"/>
      </a:accent5>
      <a:accent6>
        <a:srgbClr val="FFFFFF"/>
      </a:accent6>
      <a:hlink>
        <a:srgbClr val="7895A4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Standard_Presentation-2016" id="{AA70F70C-FE74-4105-B56D-A478567CF02D}" vid="{32DB2BA5-14E2-4538-A7F0-90025315B3E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6C255676BE044408856C5C66FC5842F" ma:contentTypeVersion="0" ma:contentTypeDescription="Create a new document." ma:contentTypeScope="" ma:versionID="6e87924a3c1adc4a425af901172f9f59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06e0e3112098b4d1518554ee266199a9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E0BEE9E-377C-4E91-A7FC-4AE45A2EDF5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DFF6FEB2-2A2B-42C0-A0BE-DB6FCB8EBCAE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4A4C2D5B-5EF2-4373-B421-BF98377A131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Standard_Presentation-2016</Template>
  <TotalTime>155</TotalTime>
  <Words>2663</Words>
  <Application>Microsoft Macintosh PowerPoint</Application>
  <PresentationFormat>On-screen Show (4:3)</PresentationFormat>
  <Paragraphs>452</Paragraphs>
  <Slides>42</Slides>
  <Notes>38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50" baseType="lpstr">
      <vt:lpstr>Arial</vt:lpstr>
      <vt:lpstr>Calibri</vt:lpstr>
      <vt:lpstr>Cambria</vt:lpstr>
      <vt:lpstr>Cambria Math</vt:lpstr>
      <vt:lpstr>Times New Roman</vt:lpstr>
      <vt:lpstr>Wingdings</vt:lpstr>
      <vt:lpstr>Standard_Presentation-2016</vt:lpstr>
      <vt:lpstr>Equation</vt:lpstr>
      <vt:lpstr>Section 2:  Review of Basic Probability Calculations</vt:lpstr>
      <vt:lpstr>Outline</vt:lpstr>
      <vt:lpstr>Basic Framework</vt:lpstr>
      <vt:lpstr>Example 1</vt:lpstr>
      <vt:lpstr>Example 2</vt:lpstr>
      <vt:lpstr>Example 3</vt:lpstr>
      <vt:lpstr>Example 4</vt:lpstr>
      <vt:lpstr>Building Events from Other Events or Outcomes  — OR</vt:lpstr>
      <vt:lpstr>Building Events from Other Events or Outcomes  — AND</vt:lpstr>
      <vt:lpstr>Building Events from Other Events or Outcomes  — NOT</vt:lpstr>
      <vt:lpstr>Elementary “Rules” of Probability </vt:lpstr>
      <vt:lpstr>Rules for Manipulating Probabilities - Complements </vt:lpstr>
      <vt:lpstr>Rules for Manipulating Probabilities – OR (Union)</vt:lpstr>
      <vt:lpstr>Rules for Manipulating Probabilities – AND (Intersection)</vt:lpstr>
      <vt:lpstr>Two Events, Dependent but Disjoint</vt:lpstr>
      <vt:lpstr>Independent Events</vt:lpstr>
      <vt:lpstr>Definition of “Conditional Probability”</vt:lpstr>
      <vt:lpstr>Do Not Confuse Independent and Disjoint</vt:lpstr>
      <vt:lpstr>Independent versus Disjoint</vt:lpstr>
      <vt:lpstr>Independent versus Dependent</vt:lpstr>
      <vt:lpstr>Handy Boolean Algebra Rules</vt:lpstr>
      <vt:lpstr>Disjoint, Independent, Dependent Summary</vt:lpstr>
      <vt:lpstr>Bayes’ Theorem</vt:lpstr>
      <vt:lpstr>Bayes’ Theorem</vt:lpstr>
      <vt:lpstr>Bayes Example</vt:lpstr>
      <vt:lpstr>Bayes Example</vt:lpstr>
      <vt:lpstr>Discrete Probability Distributions</vt:lpstr>
      <vt:lpstr>Examples:  Number of Spots on Dice</vt:lpstr>
      <vt:lpstr>Continuous Probability Distributions</vt:lpstr>
      <vt:lpstr>Continuous Probability Distributions</vt:lpstr>
      <vt:lpstr>Continuous Probability Distributions</vt:lpstr>
      <vt:lpstr>Continuous Probability Distributions</vt:lpstr>
      <vt:lpstr>Normal Distribution</vt:lpstr>
      <vt:lpstr>Moments and Percentiles</vt:lpstr>
      <vt:lpstr>Moments and Percentiles</vt:lpstr>
      <vt:lpstr>Mean Example</vt:lpstr>
      <vt:lpstr>Moments and Percentiles</vt:lpstr>
      <vt:lpstr>Moments and Percentiles</vt:lpstr>
      <vt:lpstr>Moments and Percentiles</vt:lpstr>
      <vt:lpstr>Distribution Summary Worksheet</vt:lpstr>
      <vt:lpstr>DSW Distribution Example</vt:lpstr>
      <vt:lpstr>General Tips for Solving Problems</vt:lpstr>
    </vt:vector>
  </TitlesOfParts>
  <Company>INL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L. Combs</dc:creator>
  <cp:lastModifiedBy>Diego Mandelli</cp:lastModifiedBy>
  <cp:revision>20</cp:revision>
  <dcterms:created xsi:type="dcterms:W3CDTF">2016-09-09T18:28:57Z</dcterms:created>
  <dcterms:modified xsi:type="dcterms:W3CDTF">2019-07-24T21:59:45Z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0x01010086C255676BE044408856C5C66FC5842F</vt:lpwstr>
  </property>
</Properties>
</file>