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04"/>
  </p:notesMasterIdLst>
  <p:sldIdLst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56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352" r:id="rId100"/>
    <p:sldId id="353" r:id="rId101"/>
    <p:sldId id="354" r:id="rId102"/>
    <p:sldId id="355" r:id="rId10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5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16" Type="http://schemas.openxmlformats.org/officeDocument/2006/relationships/slide" Target="slides/slide12.xml"/><Relationship Id="rId107" Type="http://schemas.openxmlformats.org/officeDocument/2006/relationships/theme" Target="theme/theme1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6" Type="http://schemas.openxmlformats.org/officeDocument/2006/relationships/viewProps" Target="viewProp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FC179-D083-4EA2-BD37-631843C76219}" type="datetimeFigureOut">
              <a:rPr lang="en-US" smtClean="0"/>
              <a:t>3/14/19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3A88B-0EE4-4DF0-8C15-02EB47684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3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0E8145-DB4B-40BD-81CC-4360A51DDC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8738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997A0C-A51F-420E-A064-A47FE3D6ADA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0946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C1FF63-DEB1-485F-88C6-95F66F50292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16977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63C3AA-7A1A-4BA8-AB18-06C41BCACDC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3313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69F133-2EE7-4119-9333-7D2BEFC9940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03194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056C3E-1E3C-4DB8-85AA-EAAFA994CD5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48684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52899D-674D-4E44-850B-7916212686F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04342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F8D5F9-219D-487E-81A6-94B634D38E4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58114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9DDCBC-9C01-469C-9EE4-99AC78F13AE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4377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5ECC7D-F60B-419C-BA4C-6326FCA900C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8654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555BA1-DC0A-4E31-AC4B-08BF52EE0965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6703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B3E7F1-4B35-40FE-80BA-F7F8DF6C7F2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29075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FC31D2-255A-4789-A298-4BB19DB328B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68938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D4CCE-73C3-40AB-8957-45B7F65F4B2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46192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EF2D82-C483-43A5-8067-8B23CBD25FE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37274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6E263A-A987-4462-80F1-E24A713BBFD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r>
              <a:rPr lang="en-US">
                <a:ea typeface="ＭＳ Ｐゴシック" charset="-128"/>
              </a:rPr>
              <a:t>For mixed prior, integral separates into integral over continuous part (Lebesgue measure) and sum over discrete part (counting measure) (i.e., Lebesgue-Stieltjes integral).</a:t>
            </a:r>
          </a:p>
        </p:txBody>
      </p:sp>
    </p:spTree>
    <p:extLst>
      <p:ext uri="{BB962C8B-B14F-4D97-AF65-F5344CB8AC3E}">
        <p14:creationId xmlns:p14="http://schemas.microsoft.com/office/powerpoint/2010/main" val="31537543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4F7985-9635-4A80-8C4B-C0566B6CCBBC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1191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4979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BD4329-B7E5-4EE0-B59A-D1FE1C525FD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24781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8F5F9B-902E-4133-9024-875FBA73B54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67196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8507">
              <a:defRPr/>
            </a:pPr>
            <a:r>
              <a:rPr lang="en-US" dirty="0"/>
              <a:t>“Odd of dying,” National Safety Council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F117-050E-4E65-8924-AAAAC13FEF5A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0163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8507">
              <a:defRPr/>
            </a:pPr>
            <a:r>
              <a:rPr lang="en-US" dirty="0"/>
              <a:t>“Odd of dying,” National Safety Council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F117-050E-4E65-8924-AAAAC13FEF5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99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FCB702-E8DD-4DB1-BBDA-1173B864E7C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05111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EA0907-2411-42E5-82BE-2CDC98A8A2B1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r>
              <a:rPr lang="en-US">
                <a:ea typeface="ＭＳ Ｐゴシック" charset="-128"/>
              </a:rPr>
              <a:t>We do not discuss highest posterior density (HPD) intervals in this class.</a:t>
            </a:r>
          </a:p>
        </p:txBody>
      </p:sp>
    </p:spTree>
    <p:extLst>
      <p:ext uri="{BB962C8B-B14F-4D97-AF65-F5344CB8AC3E}">
        <p14:creationId xmlns:p14="http://schemas.microsoft.com/office/powerpoint/2010/main" val="32100831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91128-4A79-4DD5-B8C6-5C90DB44CE1D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63835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4934A3-A489-4DCB-B014-02726B3543F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63999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8A9A63-0E1A-40A9-B8D6-EDF7FBBB9A9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506915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F4119-B88A-463E-8A5B-0CA6DB84E041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r>
              <a:rPr lang="en-US">
                <a:ea typeface="ＭＳ Ｐゴシック" charset="-128"/>
              </a:rPr>
              <a:t>Mention that conjugate priors exist for other models.</a:t>
            </a:r>
          </a:p>
        </p:txBody>
      </p:sp>
    </p:spTree>
    <p:extLst>
      <p:ext uri="{BB962C8B-B14F-4D97-AF65-F5344CB8AC3E}">
        <p14:creationId xmlns:p14="http://schemas.microsoft.com/office/powerpoint/2010/main" val="40690225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B31FF2-AA85-42DD-9587-625B2FDBA3D1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914941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7E4B8E-7F30-4B10-9AE4-A6CB1667FAA1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ea typeface="ＭＳ Ｐゴシック" charset="-128"/>
              </a:rPr>
              <a:t>Prove this heuristically by writing posterior as product of prior and likelihood.  Don</a:t>
            </a:r>
            <a:r>
              <a:rPr lang="ja-JP" altLang="en-US">
                <a:ea typeface="ＭＳ Ｐゴシック" charset="-128"/>
              </a:rPr>
              <a:t>’</a:t>
            </a:r>
            <a:r>
              <a:rPr lang="en-US" altLang="ja-JP">
                <a:ea typeface="ＭＳ Ｐゴシック" charset="-128"/>
              </a:rPr>
              <a:t>t worry about normalization constant.</a:t>
            </a:r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84801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379565-BD8C-42AE-8F0C-A252A7ABABEE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58931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CAABAB-0992-464B-8E14-C6FD8E94E68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56742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CDF86C-2911-42EF-9C00-32E729B0F43B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ea typeface="ＭＳ Ｐゴシック" charset="-128"/>
              </a:rPr>
              <a:t>Prove this heuristically by writing posterior as product of prior and likelihood.  Don</a:t>
            </a:r>
            <a:r>
              <a:rPr lang="ja-JP" altLang="en-US">
                <a:ea typeface="ＭＳ Ｐゴシック" charset="-128"/>
              </a:rPr>
              <a:t>’</a:t>
            </a:r>
            <a:r>
              <a:rPr lang="en-US" altLang="ja-JP">
                <a:ea typeface="ＭＳ Ｐゴシック" charset="-128"/>
              </a:rPr>
              <a:t>t worry about normalization constant.</a:t>
            </a:r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389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C5BB45-C976-4DC3-9D76-D566591DAF3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057784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42F6F-96E8-4600-BC2A-1271784450C7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886250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196B3A-C0C5-4F7D-A2E9-AAC61A37860D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887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0AC6C0-32D9-4C25-A39F-2BF644F77DF1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837030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DFCE72-1776-408F-BC62-A21F74EBB498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76873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9C4409-DB2A-4979-A96D-C655164F2DCA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393912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DA5704-9F60-45A8-BB47-100D2BDD7090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19594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EDEFCE-580E-4188-8BB9-BE7D9ADC3EE7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20903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DC9CF-9273-46F6-9C31-2D814BFC6DB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7380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DC9CF-9273-46F6-9C31-2D814BFC6DBB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0692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DC9CF-9273-46F6-9C31-2D814BFC6DBB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497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51397B-CD29-4C75-BCA0-5ABFCF94B64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063255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9AFC33-2D3A-4276-BD09-4FD114233388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089441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9E95F2-4B0D-4C63-84BE-B746C8C7704F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053515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D5CD86-48FE-442F-9451-29AEE599A0AA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225665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C7FE47-4677-4144-BEFE-6AB86F25BA08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52502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0E4014-41C3-4933-9507-BE65FFF5ADB3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2989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02C639-C9DA-4565-B44F-0EFA04FCED4A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8604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9939DA-533E-4B3A-91FF-74B1C0D09F89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8331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59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906223-C836-4EB3-8A34-3882494BD1A3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4347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466583-6B14-4F56-9731-2277002930F5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507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CEC16C-B1B3-45E7-BF4E-8B9EB828C7A7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37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EAE5C1-24AD-47B5-9FC3-F2295BDF47E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49882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85E226-D19A-46B4-B4E2-2F466EBD8943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239766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2B2672-A3B9-41DA-8BB4-344C2255E5A0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r>
              <a:rPr lang="en-US">
                <a:ea typeface="ＭＳ Ｐゴシック" charset="-128"/>
              </a:rPr>
              <a:t>In standard PRA usage, </a:t>
            </a:r>
            <a:r>
              <a:rPr lang="ja-JP" altLang="en-US">
                <a:ea typeface="ＭＳ Ｐゴシック" charset="-128"/>
              </a:rPr>
              <a:t>“</a:t>
            </a:r>
            <a:r>
              <a:rPr lang="en-US" altLang="ja-JP">
                <a:ea typeface="ＭＳ Ｐゴシック" charset="-128"/>
              </a:rPr>
              <a:t>noninformative prior</a:t>
            </a:r>
            <a:r>
              <a:rPr lang="ja-JP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means Jeffreys prior.</a:t>
            </a:r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09855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1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Mathematician</a:t>
            </a:r>
            <a:r>
              <a:rPr lang="en-US" sz="1200" baseline="0" dirty="0"/>
              <a:t> and geophysicist, </a:t>
            </a:r>
            <a:r>
              <a:rPr lang="en-US" sz="1200" baseline="0" dirty="0" err="1"/>
              <a:t>Jeffreys</a:t>
            </a:r>
            <a:r>
              <a:rPr lang="en-US" sz="1200" baseline="0" dirty="0"/>
              <a:t> was honored as a </a:t>
            </a:r>
            <a:r>
              <a:rPr lang="en-US" sz="1200" dirty="0"/>
              <a:t>Knight Bachelor for applied mathematics and astronomy. Interestingly, he was a plate tectonics denier.</a:t>
            </a:r>
          </a:p>
        </p:txBody>
      </p:sp>
      <p:sp>
        <p:nvSpPr>
          <p:cNvPr id="171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982C03-463B-4BE1-AB1D-7A6694BC4AED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3315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A51970-EDE9-4DB3-B764-A99CA8301D5B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177808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978443-F509-43F2-B292-FB313A75F694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760848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74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A19071-7391-4387-966F-247350AB26F3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8273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9FB10B-6E80-4771-BABA-5D4016A7640A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053532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BA2FC5-CD03-47EB-8C14-4FC362DD8ACA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0006568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20456-55A9-4818-AA2E-B26962FF8446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560138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0B2D98-BE84-4AA6-B531-075A68744B81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181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9038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0C0D15-D33E-4E45-B60A-FF4F02EB8CC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9709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687CAE-8B89-4A9F-99FB-F9DC8B06E28A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182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r>
              <a:rPr lang="en-US">
                <a:ea typeface="ＭＳ Ｐゴシック" charset="-128"/>
              </a:rPr>
              <a:t>CNI prior is a maximum entropy prior, using Jaynes</a:t>
            </a:r>
            <a:r>
              <a:rPr lang="ja-JP" altLang="en-US">
                <a:ea typeface="ＭＳ Ｐゴシック" charset="-128"/>
              </a:rPr>
              <a:t>’</a:t>
            </a:r>
            <a:r>
              <a:rPr lang="en-US" altLang="ja-JP">
                <a:ea typeface="ＭＳ Ｐゴシック" charset="-128"/>
              </a:rPr>
              <a:t> definition of entropy as the Kullback-Leibler deviation from the reference NI prior.  In this case (contrary to Jaynes), the reference NI prior is taken to be the Jeffreys prior.</a:t>
            </a:r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384061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E7F5DB-65C2-457C-A89E-251B54DC83D8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183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870214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22BD08-547F-4E27-9381-5DC5297A519F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184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1673580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5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85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E64149-8E6B-43F5-A1F2-E16C7245A12B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6618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3A0FF2-517C-4ABA-BE18-617670FBD15C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50201809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9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89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2A5AF6-EB12-4E2C-9F92-C95AE3B68D4C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74082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934C2F-E2C6-47D9-A148-8FFD3120FA4D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190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783677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202FA8-83A3-4E41-A357-F55C3F935428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191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307769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A7FFA7-075A-4945-BBE4-CD934B2DF1B3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AutoNum type="arabicPeriod"/>
            </a:pPr>
            <a:r>
              <a:rPr lang="en-US">
                <a:ea typeface="ＭＳ Ｐゴシック" charset="-128"/>
              </a:rPr>
              <a:t>Point out that mean is always &gt; median</a:t>
            </a:r>
          </a:p>
        </p:txBody>
      </p:sp>
    </p:spTree>
    <p:extLst>
      <p:ext uri="{BB962C8B-B14F-4D97-AF65-F5344CB8AC3E}">
        <p14:creationId xmlns:p14="http://schemas.microsoft.com/office/powerpoint/2010/main" val="165334078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08BF6C-A997-4C96-8308-0E7201299534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7528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F117-050E-4E65-8924-AAAAC13FEF5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9235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9AB6CF-6C71-4DFD-BD78-BED122423BEF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1431670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5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  <p:sp>
        <p:nvSpPr>
          <p:cNvPr id="195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C7C37C-909C-4710-821A-D9D503C99BD0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20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7D2764-8031-4D0C-B289-83D29B98116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4988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2425" y="1717001"/>
            <a:ext cx="5797550" cy="430887"/>
          </a:xfrm>
        </p:spPr>
        <p:txBody>
          <a:bodyPr anchor="b"/>
          <a:lstStyle>
            <a:lvl1pPr>
              <a:spcBef>
                <a:spcPct val="40000"/>
              </a:spcBef>
              <a:defRPr sz="3200">
                <a:solidFill>
                  <a:srgbClr val="00587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435" name="Rectangle 1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914650" y="2514600"/>
            <a:ext cx="5775325" cy="762000"/>
          </a:xfrm>
        </p:spPr>
        <p:txBody>
          <a:bodyPr/>
          <a:lstStyle>
            <a:lvl1pPr marL="0" indent="0">
              <a:spcBef>
                <a:spcPct val="20000"/>
              </a:spcBef>
              <a:buFontTx/>
              <a:buNone/>
              <a:defRPr b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1" name="Rectangle 12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2914650" y="3436938"/>
            <a:ext cx="577532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85000"/>
              </a:lnSpc>
              <a:spcBef>
                <a:spcPct val="40000"/>
              </a:spcBef>
              <a:defRPr sz="1600">
                <a:latin typeface="+mn-lt"/>
                <a:ea typeface="+mn-ea"/>
              </a:defRPr>
            </a:lvl1pPr>
          </a:lstStyle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1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239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75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802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8600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98613"/>
            <a:ext cx="4040187" cy="452437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79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68712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3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739338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9492"/>
            <a:ext cx="3008313" cy="1232859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39493"/>
            <a:ext cx="5111750" cy="52111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95181"/>
            <a:ext cx="3008313" cy="38554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465513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18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98724"/>
            <a:ext cx="5486400" cy="366254"/>
          </a:xfrm>
        </p:spPr>
        <p:txBody>
          <a:bodyPr anchor="t" anchorCtr="0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05469"/>
            <a:ext cx="5486400" cy="3622106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84"/>
          <p:cNvSpPr>
            <a:spLocks noGrp="1" noChangeArrowheads="1"/>
          </p:cNvSpPr>
          <p:nvPr>
            <p:ph type="ftr" sz="quarter" idx="10"/>
          </p:nvPr>
        </p:nvSpPr>
        <p:spPr>
          <a:xfrm>
            <a:off x="3632994" y="6553200"/>
            <a:ext cx="1804988" cy="122238"/>
          </a:xfr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278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3275" y="1552575"/>
            <a:ext cx="3997325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3275" y="3686175"/>
            <a:ext cx="3997325" cy="1982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398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8" y="538163"/>
            <a:ext cx="8126412" cy="7572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5138" y="1552575"/>
            <a:ext cx="3995737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1552575"/>
            <a:ext cx="3997325" cy="4116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8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380854" y="6553200"/>
            <a:ext cx="594871" cy="184666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3-</a:t>
            </a:r>
            <a:fld id="{5F868368-EC15-444D-9EFB-42436E2198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74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3139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004888"/>
            <a:ext cx="8231187" cy="3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1187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08" name="Rectangle 8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8712" y="6553200"/>
            <a:ext cx="18049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latin typeface="+mn-lt"/>
                <a:ea typeface="+mn-ea"/>
              </a:defRPr>
            </a:lvl1pPr>
          </a:lstStyle>
          <a:p>
            <a:endParaRPr lang="en-US"/>
          </a:p>
        </p:txBody>
      </p:sp>
      <p:sp>
        <p:nvSpPr>
          <p:cNvPr id="7" name="Rectangle 8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8352" y="6521985"/>
            <a:ext cx="632517" cy="256949"/>
          </a:xfrm>
          <a:prstGeom prst="rect">
            <a:avLst/>
          </a:prstGeom>
          <a:ln/>
        </p:spPr>
        <p:txBody>
          <a:bodyPr/>
          <a:lstStyle>
            <a:lvl1pPr>
              <a:defRPr sz="1200"/>
            </a:lvl1pPr>
          </a:lstStyle>
          <a:p>
            <a:pPr algn="r"/>
            <a:r>
              <a:rPr lang="en-US" dirty="0"/>
              <a:t>3-</a:t>
            </a:r>
            <a:fld id="{5F868368-EC15-444D-9EFB-42436E21986C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28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5863"/>
          </a:solidFill>
          <a:latin typeface="+mj-lt"/>
          <a:ea typeface="ＭＳ Ｐゴシック" charset="0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800" b="1" i="1">
          <a:solidFill>
            <a:srgbClr val="003663"/>
          </a:solidFill>
          <a:latin typeface="Arial" charset="0"/>
        </a:defRPr>
      </a:lvl9pPr>
    </p:titleStyle>
    <p:bodyStyle>
      <a:lvl1pPr marL="230188" indent="-230188" algn="l" rtl="0" eaLnBrk="1" fontAlgn="base" hangingPunct="1">
        <a:lnSpc>
          <a:spcPct val="85000"/>
        </a:lnSpc>
        <a:spcBef>
          <a:spcPct val="4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84213" indent="-227013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Font typeface="Times New Roman" charset="0"/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85000"/>
        </a:lnSpc>
        <a:spcBef>
          <a:spcPct val="20000"/>
        </a:spcBef>
        <a:spcAft>
          <a:spcPct val="0"/>
        </a:spcAft>
        <a:buClr>
          <a:srgbClr val="FF6600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23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5.wmf"/><Relationship Id="rId4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jpe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2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7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notesSlide" Target="../notesSlides/notesSlide33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41.jpeg"/><Relationship Id="rId9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2.emf"/><Relationship Id="rId4" Type="http://schemas.openxmlformats.org/officeDocument/2006/relationships/image" Target="../media/image6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64.emf"/><Relationship Id="rId4" Type="http://schemas.openxmlformats.org/officeDocument/2006/relationships/image" Target="../media/image6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8.jpeg"/><Relationship Id="rId4" Type="http://schemas.openxmlformats.org/officeDocument/2006/relationships/image" Target="../media/image66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emf"/><Relationship Id="rId4" Type="http://schemas.openxmlformats.org/officeDocument/2006/relationships/image" Target="../media/image62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emf"/><Relationship Id="rId4" Type="http://schemas.openxmlformats.org/officeDocument/2006/relationships/image" Target="../media/image64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emf"/><Relationship Id="rId4" Type="http://schemas.openxmlformats.org/officeDocument/2006/relationships/image" Target="../media/image66.e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emf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82.emf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8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.jpeg"/><Relationship Id="rId5" Type="http://schemas.openxmlformats.org/officeDocument/2006/relationships/image" Target="../media/image91.wmf"/><Relationship Id="rId4" Type="http://schemas.openxmlformats.org/officeDocument/2006/relationships/oleObject" Target="../embeddings/oleObject16.bin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3:  Introduction to Bayesian Inference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  <a:p>
            <a:pPr lvl="1"/>
            <a:r>
              <a:rPr lang="en-US" dirty="0"/>
              <a:t>Present the subjectivist interpretation of probability, Bayesian inference for single-parameter problems, use of Excel functions, and applications to commonly encountered probabilistic models</a:t>
            </a:r>
          </a:p>
          <a:p>
            <a:r>
              <a:rPr lang="en-US" dirty="0"/>
              <a:t>Objectives:  Students will learn</a:t>
            </a:r>
          </a:p>
          <a:p>
            <a:pPr lvl="1"/>
            <a:r>
              <a:rPr lang="en-US" dirty="0"/>
              <a:t>Probability interpreted as a quantification of state of knowledge</a:t>
            </a:r>
          </a:p>
          <a:p>
            <a:pPr lvl="1"/>
            <a:r>
              <a:rPr lang="en-US" dirty="0"/>
              <a:t>Bayes’ T</a:t>
            </a:r>
            <a:r>
              <a:rPr lang="en-US" altLang="ja-JP" dirty="0"/>
              <a:t>heorem, Bayesian inference for parameter values in following:</a:t>
            </a:r>
          </a:p>
          <a:p>
            <a:pPr lvl="2"/>
            <a:r>
              <a:rPr lang="en-US" dirty="0"/>
              <a:t>Binomial, Poisson, and exponential (aleatory) models</a:t>
            </a:r>
          </a:p>
          <a:p>
            <a:pPr lvl="2"/>
            <a:r>
              <a:rPr lang="en-US" dirty="0"/>
              <a:t>Relation of these models to likelihood function in Bayes’ T</a:t>
            </a:r>
            <a:r>
              <a:rPr lang="en-US" altLang="ja-JP" dirty="0"/>
              <a:t>heorem</a:t>
            </a:r>
          </a:p>
          <a:p>
            <a:pPr lvl="1"/>
            <a:r>
              <a:rPr lang="en-US" dirty="0"/>
              <a:t>Use of discrete priors</a:t>
            </a:r>
          </a:p>
          <a:p>
            <a:pPr lvl="1"/>
            <a:r>
              <a:rPr lang="en-US" dirty="0"/>
              <a:t>Conjugate priors for Poisson, binomial, and exponential likelihoods</a:t>
            </a:r>
          </a:p>
          <a:p>
            <a:pPr lvl="1"/>
            <a:r>
              <a:rPr lang="en-US" dirty="0"/>
              <a:t>Formal priors for Poisson, binomial, and exponential data</a:t>
            </a:r>
          </a:p>
          <a:p>
            <a:pPr lvl="1"/>
            <a:r>
              <a:rPr lang="en-US" dirty="0"/>
              <a:t>Use of spreadsheets to update conjugate priors</a:t>
            </a:r>
          </a:p>
          <a:p>
            <a:pPr lvl="1"/>
            <a:r>
              <a:rPr lang="en-US" dirty="0"/>
              <a:t>Use of online RADS calculator for updating conjugate priors and </a:t>
            </a:r>
            <a:r>
              <a:rPr lang="en-US" dirty="0" err="1"/>
              <a:t>nonconjugate</a:t>
            </a:r>
            <a:r>
              <a:rPr lang="en-US" dirty="0"/>
              <a:t> lognormal priors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Binomial Distribution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en-US" sz="2000" dirty="0">
                <a:ea typeface="ＭＳ Ｐゴシック" charset="-128"/>
              </a:rPr>
              <a:t>Commonly used model for </a:t>
            </a:r>
            <a:r>
              <a:rPr lang="en-US" sz="2000" b="1" dirty="0">
                <a:ea typeface="ＭＳ Ｐゴシック" charset="-128"/>
              </a:rPr>
              <a:t>failure to change state</a:t>
            </a:r>
            <a:r>
              <a:rPr lang="en-US" sz="2000" dirty="0">
                <a:ea typeface="ＭＳ Ｐゴシック" charset="-128"/>
              </a:rPr>
              <a:t>.</a:t>
            </a:r>
          </a:p>
          <a:p>
            <a:pPr marL="457200" indent="-457200"/>
            <a:r>
              <a:rPr lang="en-US" sz="2000" dirty="0">
                <a:ea typeface="ＭＳ Ｐゴシック" charset="-128"/>
              </a:rPr>
              <a:t>Assumptions about the physical process</a:t>
            </a:r>
          </a:p>
          <a:p>
            <a:pPr marL="876300" lvl="1" indent="-419100">
              <a:buFontTx/>
              <a:buAutoNum type="arabicPeriod"/>
            </a:pPr>
            <a:r>
              <a:rPr lang="en-US" sz="2000" dirty="0">
                <a:ea typeface="ＭＳ Ｐゴシック" charset="-128"/>
              </a:rPr>
              <a:t>On each demand, outcome is a failure with probability p (alternatively, a success with probability q=1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</a:t>
            </a:r>
            <a:r>
              <a:rPr lang="en-US" sz="2000" dirty="0">
                <a:ea typeface="ＭＳ Ｐゴシック" charset="-128"/>
              </a:rPr>
              <a:t> p)</a:t>
            </a:r>
          </a:p>
          <a:p>
            <a:pPr marL="1295400" lvl="2" indent="-381000">
              <a:buFontTx/>
              <a:buChar char="–"/>
            </a:pPr>
            <a:r>
              <a:rPr lang="en-US" sz="2000" dirty="0">
                <a:ea typeface="ＭＳ Ｐゴシック" charset="-128"/>
              </a:rPr>
              <a:t>This p is the same on every demand</a:t>
            </a:r>
          </a:p>
          <a:p>
            <a:pPr marL="1295400" lvl="2" indent="-381000">
              <a:buFontTx/>
              <a:buChar char="–"/>
            </a:pPr>
            <a:r>
              <a:rPr lang="en-US" sz="2000" dirty="0">
                <a:ea typeface="ＭＳ Ｐゴシック" charset="-128"/>
              </a:rPr>
              <a:t>Called a Bernoulli trial</a:t>
            </a:r>
          </a:p>
          <a:p>
            <a:pPr marL="876300" lvl="1" indent="-419100">
              <a:buFontTx/>
              <a:buAutoNum type="arabicPeriod"/>
            </a:pPr>
            <a:r>
              <a:rPr lang="en-US" sz="2000" dirty="0">
                <a:ea typeface="ＭＳ Ｐゴシック" charset="-128"/>
              </a:rPr>
              <a:t>Occurrences of failures on different demands are independent</a:t>
            </a:r>
          </a:p>
          <a:p>
            <a:pPr marL="457200" indent="-457200"/>
            <a:r>
              <a:rPr lang="en-US" sz="2000" dirty="0">
                <a:ea typeface="ＭＳ Ｐゴシック" charset="-128"/>
              </a:rPr>
              <a:t>Form of the data</a:t>
            </a:r>
          </a:p>
          <a:p>
            <a:pPr marL="876300" lvl="1" indent="-419100"/>
            <a:r>
              <a:rPr lang="en-US" sz="2000" dirty="0">
                <a:ea typeface="ＭＳ Ｐゴシック" charset="-128"/>
              </a:rPr>
              <a:t>We observe a </a:t>
            </a:r>
            <a:r>
              <a:rPr lang="en-US" sz="2000" b="1" dirty="0">
                <a:ea typeface="ＭＳ Ｐゴシック" charset="-128"/>
              </a:rPr>
              <a:t>random number of failures</a:t>
            </a:r>
            <a:r>
              <a:rPr lang="en-US" sz="2000" dirty="0">
                <a:ea typeface="ＭＳ Ｐゴシック" charset="-128"/>
              </a:rPr>
              <a:t>, X, in a fixed or specified number of demands n</a:t>
            </a:r>
          </a:p>
        </p:txBody>
      </p:sp>
      <p:pic>
        <p:nvPicPr>
          <p:cNvPr id="20484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029200"/>
            <a:ext cx="9413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4419600" y="5943600"/>
            <a:ext cx="4294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Pages 2-7 through 2-10, A-12 through A-13</a:t>
            </a:r>
          </a:p>
        </p:txBody>
      </p:sp>
      <p:pic>
        <p:nvPicPr>
          <p:cNvPr id="20486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79463" cy="97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Binomial Distribution:  Functional Form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138" y="1552575"/>
            <a:ext cx="8145462" cy="43148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Then the random variable X has a </a:t>
            </a:r>
            <a:r>
              <a:rPr lang="en-US" sz="2000" b="1" i="0" dirty="0">
                <a:ea typeface="ＭＳ Ｐゴシック" charset="-128"/>
              </a:rPr>
              <a:t>binomial</a:t>
            </a:r>
            <a:r>
              <a:rPr lang="en-US" sz="2000" dirty="0">
                <a:ea typeface="ＭＳ Ｐゴシック" charset="-128"/>
              </a:rPr>
              <a:t>(n, p) distribution: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ea typeface="ＭＳ Ｐゴシック" charset="-128"/>
              </a:rPr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ea typeface="ＭＳ Ｐゴシック" charset="-128"/>
              </a:rPr>
              <a:t>						    for x = 0, 1, …, 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ea typeface="ＭＳ Ｐゴシック" charset="-128"/>
              </a:rPr>
              <a:t>						    (x = number of failures)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>
              <a:ea typeface="ＭＳ Ｐゴシック" charset="-128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ea typeface="ＭＳ Ｐゴシック" charset="-128"/>
              </a:rPr>
              <a:t>	Distribution parameters are p (unknown) and n (specified)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For Bayesian inference, we write f(x) as f(</a:t>
            </a:r>
            <a:r>
              <a:rPr lang="en-US" sz="2000" dirty="0" err="1">
                <a:ea typeface="ＭＳ Ｐゴシック" charset="-128"/>
              </a:rPr>
              <a:t>x|p</a:t>
            </a:r>
            <a:r>
              <a:rPr lang="en-US" sz="2000" dirty="0">
                <a:ea typeface="ＭＳ Ｐゴシック" charset="-128"/>
              </a:rPr>
              <a:t>), called the </a:t>
            </a:r>
            <a:r>
              <a:rPr lang="en-US" sz="2000" u="sng" dirty="0">
                <a:ea typeface="ＭＳ Ｐゴシック" charset="-128"/>
              </a:rPr>
              <a:t>likelihood function</a:t>
            </a:r>
            <a:r>
              <a:rPr lang="en-US" sz="2000" dirty="0">
                <a:ea typeface="ＭＳ Ｐゴシック" charset="-128"/>
              </a:rPr>
              <a:t>, sometimes denoted L(p)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Leads to frequentist maximum likelihood estimate (</a:t>
            </a:r>
            <a:r>
              <a:rPr lang="en-US" sz="2000" dirty="0" err="1">
                <a:ea typeface="ＭＳ Ｐゴシック" charset="-128"/>
              </a:rPr>
              <a:t>MLE</a:t>
            </a:r>
            <a:r>
              <a:rPr lang="en-US" sz="2000" dirty="0">
                <a:ea typeface="ＭＳ Ｐゴシック" charset="-128"/>
              </a:rPr>
              <a:t>) for p of x/n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X is observed (failures) and </a:t>
            </a:r>
            <a:r>
              <a:rPr lang="en-US" sz="2000" dirty="0">
                <a:solidFill>
                  <a:srgbClr val="C00000"/>
                </a:solidFill>
                <a:ea typeface="ＭＳ Ｐゴシック" charset="-128"/>
              </a:rPr>
              <a:t>p is unknown </a:t>
            </a:r>
            <a:r>
              <a:rPr lang="en-US" sz="2000" dirty="0">
                <a:ea typeface="ＭＳ Ｐゴシック" charset="-128"/>
              </a:rPr>
              <a:t>(focus of inference)</a:t>
            </a: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481917"/>
              </p:ext>
            </p:extLst>
          </p:nvPr>
        </p:nvGraphicFramePr>
        <p:xfrm>
          <a:off x="750013" y="2362201"/>
          <a:ext cx="4355386" cy="760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4" imgW="2667000" imgH="520700" progId="Equation.3">
                  <p:embed/>
                </p:oleObj>
              </mc:Choice>
              <mc:Fallback>
                <p:oleObj name="Equation" r:id="rId4" imgW="2667000" imgH="520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0013" y="2362201"/>
                        <a:ext cx="4355386" cy="76046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821254"/>
            <a:ext cx="8126412" cy="540697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Binomial Coefficient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552575"/>
            <a:ext cx="7840662" cy="41163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The binomial coefficient is defined as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ea typeface="ＭＳ Ｐゴシック" charset="-128"/>
              </a:rPr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ea typeface="ＭＳ Ｐゴシック" charset="-128"/>
              </a:rPr>
              <a:t>						</a:t>
            </a:r>
          </a:p>
          <a:p>
            <a:pPr>
              <a:lnSpc>
                <a:spcPct val="90000"/>
              </a:lnSpc>
            </a:pPr>
            <a:endParaRPr lang="en-US" dirty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Example</a:t>
            </a:r>
          </a:p>
          <a:p>
            <a:pPr>
              <a:lnSpc>
                <a:spcPct val="90000"/>
              </a:lnSpc>
            </a:pPr>
            <a:endParaRPr lang="en-US" dirty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dirty="0">
              <a:ea typeface="ＭＳ Ｐゴシック" charset="-128"/>
            </a:endParaRP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dirty="0">
                <a:ea typeface="ＭＳ Ｐゴシック" charset="-128"/>
              </a:rPr>
              <a:t>Note that 0! = 1</a:t>
            </a:r>
          </a:p>
        </p:txBody>
      </p:sp>
      <p:graphicFrame>
        <p:nvGraphicFramePr>
          <p:cNvPr id="2050" name="Object 7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263233915"/>
              </p:ext>
            </p:extLst>
          </p:nvPr>
        </p:nvGraphicFramePr>
        <p:xfrm>
          <a:off x="2133600" y="2983037"/>
          <a:ext cx="27432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Equation" r:id="rId4" imgW="1663700" imgH="457200" progId="Equation.3">
                  <p:embed/>
                </p:oleObj>
              </mc:Choice>
              <mc:Fallback>
                <p:oleObj name="Equation" r:id="rId4" imgW="1663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983037"/>
                        <a:ext cx="2743200" cy="7540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6" name="Rectangle 5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2133600" y="2057400"/>
          <a:ext cx="2011363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Equation" r:id="rId6" imgW="1117600" imgH="457200" progId="Equation.3">
                  <p:embed/>
                </p:oleObj>
              </mc:Choice>
              <mc:Fallback>
                <p:oleObj name="Equation" r:id="rId6" imgW="11176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057400"/>
                        <a:ext cx="2011363" cy="735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9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195708502"/>
              </p:ext>
            </p:extLst>
          </p:nvPr>
        </p:nvGraphicFramePr>
        <p:xfrm>
          <a:off x="2133600" y="4630862"/>
          <a:ext cx="297180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Equation" r:id="rId8" imgW="1790700" imgH="457200" progId="Equation.3">
                  <p:embed/>
                </p:oleObj>
              </mc:Choice>
              <mc:Fallback>
                <p:oleObj name="Equation" r:id="rId8" imgW="1790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630862"/>
                        <a:ext cx="2971800" cy="76041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Binomial Distribution:  Examples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1510" name="Text Box 11"/>
          <p:cNvSpPr txBox="1">
            <a:spLocks noChangeArrowheads="1"/>
          </p:cNvSpPr>
          <p:nvPr/>
        </p:nvSpPr>
        <p:spPr bwMode="auto">
          <a:xfrm>
            <a:off x="1846685" y="1828800"/>
            <a:ext cx="1185863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1200" b="1" dirty="0">
                <a:solidFill>
                  <a:srgbClr val="000000"/>
                </a:solidFill>
                <a:latin typeface="Arial" pitchFamily="34" charset="0"/>
              </a:rPr>
              <a:t>n = 10, p = 0.3</a:t>
            </a:r>
          </a:p>
        </p:txBody>
      </p:sp>
      <p:sp>
        <p:nvSpPr>
          <p:cNvPr id="21511" name="Text Box 13"/>
          <p:cNvSpPr txBox="1">
            <a:spLocks noChangeArrowheads="1"/>
          </p:cNvSpPr>
          <p:nvPr/>
        </p:nvSpPr>
        <p:spPr bwMode="auto">
          <a:xfrm>
            <a:off x="6022235" y="1837267"/>
            <a:ext cx="144780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200" b="1" dirty="0">
                <a:solidFill>
                  <a:srgbClr val="000000"/>
                </a:solidFill>
                <a:latin typeface="Arial" pitchFamily="34" charset="0"/>
              </a:rPr>
              <a:t>n = 100, p = 0.3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40280"/>
            <a:ext cx="4117235" cy="329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735" y="2242230"/>
            <a:ext cx="4114800" cy="3289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Binomial Distribution: Summary Measures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953848"/>
            <a:ext cx="8231187" cy="4524375"/>
          </a:xfrm>
        </p:spPr>
        <p:txBody>
          <a:bodyPr/>
          <a:lstStyle/>
          <a:p>
            <a:r>
              <a:rPr lang="en-US" sz="2000" dirty="0">
                <a:ea typeface="ＭＳ Ｐゴシック" charset="-128"/>
              </a:rPr>
              <a:t>Moments</a:t>
            </a:r>
          </a:p>
          <a:p>
            <a:pPr lvl="1"/>
            <a:r>
              <a:rPr lang="en-US" sz="2000" dirty="0">
                <a:ea typeface="ＭＳ Ｐゴシック" charset="-128"/>
              </a:rPr>
              <a:t>Mean = </a:t>
            </a:r>
            <a:r>
              <a:rPr lang="en-US" sz="2000" dirty="0" err="1">
                <a:ea typeface="ＭＳ Ｐゴシック" charset="-128"/>
              </a:rPr>
              <a:t>np</a:t>
            </a:r>
            <a:endParaRPr lang="en-US" sz="2000" dirty="0">
              <a:ea typeface="ＭＳ Ｐゴシック" charset="-128"/>
            </a:endParaRPr>
          </a:p>
          <a:p>
            <a:pPr lvl="1"/>
            <a:r>
              <a:rPr lang="en-US" sz="2000" dirty="0">
                <a:ea typeface="ＭＳ Ｐゴシック" charset="-128"/>
              </a:rPr>
              <a:t>Variance = </a:t>
            </a:r>
            <a:r>
              <a:rPr lang="en-US" sz="2000" dirty="0" err="1">
                <a:ea typeface="ＭＳ Ｐゴシック" charset="-128"/>
              </a:rPr>
              <a:t>np</a:t>
            </a:r>
            <a:r>
              <a:rPr lang="en-US" sz="2000" dirty="0">
                <a:ea typeface="ＭＳ Ｐゴシック" charset="-128"/>
              </a:rPr>
              <a:t>(1-p)</a:t>
            </a:r>
          </a:p>
          <a:p>
            <a:r>
              <a:rPr lang="en-US" sz="2000" dirty="0">
                <a:ea typeface="ＭＳ Ｐゴシック" charset="-128"/>
              </a:rPr>
              <a:t>Probability</a:t>
            </a:r>
          </a:p>
          <a:p>
            <a:pPr lvl="1"/>
            <a:r>
              <a:rPr lang="en-US" sz="2000" dirty="0">
                <a:ea typeface="ＭＳ Ｐゴシック" charset="-128"/>
              </a:rPr>
              <a:t>To find probability of seeing </a:t>
            </a:r>
            <a:r>
              <a:rPr lang="en-US" sz="2000" b="1" dirty="0">
                <a:ea typeface="ＭＳ Ｐゴシック" charset="-128"/>
              </a:rPr>
              <a:t>exactly x outcomes </a:t>
            </a:r>
            <a:r>
              <a:rPr lang="en-US" sz="2000" dirty="0">
                <a:ea typeface="ＭＳ Ｐゴシック" charset="-128"/>
              </a:rPr>
              <a:t>in n number of trials [or Pr(X=x | n, p)] use</a:t>
            </a:r>
          </a:p>
          <a:p>
            <a:pPr marL="914400" lvl="2" indent="0">
              <a:buNone/>
            </a:pPr>
            <a:r>
              <a:rPr lang="en-US" sz="2000" b="1" dirty="0">
                <a:ea typeface="ＭＳ Ｐゴシック" charset="-128"/>
              </a:rPr>
              <a:t>	=BINOMDIST(x, n, p, </a:t>
            </a:r>
            <a:r>
              <a:rPr lang="en-US" sz="2000" b="1" dirty="0">
                <a:solidFill>
                  <a:srgbClr val="FF0000"/>
                </a:solidFill>
                <a:ea typeface="ＭＳ Ｐゴシック" charset="-128"/>
              </a:rPr>
              <a:t>FALSE</a:t>
            </a:r>
            <a:r>
              <a:rPr lang="en-US" sz="2000" b="1" dirty="0">
                <a:ea typeface="ＭＳ Ｐゴシック" charset="-128"/>
              </a:rPr>
              <a:t>) </a:t>
            </a:r>
            <a:r>
              <a:rPr lang="en-US" sz="2000" dirty="0">
                <a:ea typeface="ＭＳ Ｐゴシック" charset="-128"/>
              </a:rPr>
              <a:t>in Excel</a:t>
            </a:r>
          </a:p>
          <a:p>
            <a:pPr lvl="2"/>
            <a:r>
              <a:rPr lang="en-US" sz="2000" dirty="0">
                <a:ea typeface="ＭＳ Ｐゴシック" charset="-128"/>
              </a:rPr>
              <a:t>To find the </a:t>
            </a:r>
            <a:r>
              <a:rPr lang="en-US" sz="2000" b="1" dirty="0">
                <a:ea typeface="ＭＳ Ｐゴシック" charset="-128"/>
              </a:rPr>
              <a:t>cumulative</a:t>
            </a:r>
            <a:r>
              <a:rPr lang="en-US" sz="2000" dirty="0">
                <a:ea typeface="ＭＳ Ｐゴシック" charset="-128"/>
              </a:rPr>
              <a:t> of this use [Pr(0≤X≤x)]</a:t>
            </a:r>
          </a:p>
          <a:p>
            <a:pPr lvl="3">
              <a:buNone/>
            </a:pPr>
            <a:r>
              <a:rPr lang="en-US" sz="2000" b="1" dirty="0">
                <a:ea typeface="ＭＳ Ｐゴシック" charset="-128"/>
              </a:rPr>
              <a:t>		=BINOMDIST(x, n, p, </a:t>
            </a:r>
            <a:r>
              <a:rPr lang="en-US" sz="2000" b="1" dirty="0">
                <a:solidFill>
                  <a:srgbClr val="FF0000"/>
                </a:solidFill>
                <a:ea typeface="ＭＳ Ｐゴシック" charset="-128"/>
              </a:rPr>
              <a:t>TRUE</a:t>
            </a:r>
            <a:r>
              <a:rPr lang="en-US" sz="2000" b="1" dirty="0">
                <a:ea typeface="ＭＳ Ｐゴシック" charset="-128"/>
              </a:rPr>
              <a:t>) </a:t>
            </a:r>
            <a:r>
              <a:rPr lang="en-US" sz="2000" dirty="0">
                <a:ea typeface="ＭＳ Ｐゴシック" charset="-128"/>
              </a:rPr>
              <a:t>in Excel</a:t>
            </a:r>
          </a:p>
          <a:p>
            <a:pPr lvl="1"/>
            <a:r>
              <a:rPr lang="en-US" sz="2000" dirty="0">
                <a:ea typeface="ＭＳ Ｐゴシック" charset="-128"/>
                <a:sym typeface="Symbol" pitchFamily="18" charset="2"/>
              </a:rPr>
              <a:t>To find approximate (100z)</a:t>
            </a:r>
            <a:r>
              <a:rPr lang="en-US" sz="2000" dirty="0" err="1">
                <a:ea typeface="ＭＳ Ｐゴシック" charset="-128"/>
                <a:sym typeface="Symbol" pitchFamily="18" charset="2"/>
              </a:rPr>
              <a:t>th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 percentile of X use</a:t>
            </a:r>
          </a:p>
          <a:p>
            <a:pPr lvl="2"/>
            <a:r>
              <a:rPr lang="en-US" sz="2000" b="1" dirty="0">
                <a:ea typeface="ＭＳ Ｐゴシック" charset="-128"/>
              </a:rPr>
              <a:t>=CRITBINOM(n, p, z</a:t>
            </a:r>
            <a:r>
              <a:rPr lang="en-US" sz="2000" b="1" dirty="0">
                <a:ea typeface="ＭＳ Ｐゴシック" charset="-128"/>
                <a:sym typeface="Symbol" pitchFamily="18" charset="2"/>
              </a:rPr>
              <a:t>)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in Excel</a:t>
            </a:r>
          </a:p>
          <a:p>
            <a:pPr lvl="2"/>
            <a:r>
              <a:rPr lang="en-US" sz="2000" dirty="0">
                <a:ea typeface="ＭＳ Ｐゴシック" charset="-128"/>
                <a:sym typeface="Symbol" pitchFamily="18" charset="2"/>
              </a:rPr>
              <a:t>Example, to find 95</a:t>
            </a:r>
            <a:r>
              <a:rPr lang="en-US" sz="2000" baseline="30000" dirty="0">
                <a:ea typeface="ＭＳ Ｐゴシック" charset="-128"/>
                <a:sym typeface="Symbol" pitchFamily="18" charset="2"/>
              </a:rPr>
              <a:t>th</a:t>
            </a:r>
            <a:endParaRPr lang="en-US" sz="2000" dirty="0">
              <a:ea typeface="ＭＳ Ｐゴシック" charset="-128"/>
              <a:sym typeface="Symbol" pitchFamily="18" charset="2"/>
            </a:endParaRPr>
          </a:p>
          <a:p>
            <a:pPr lvl="3">
              <a:buNone/>
            </a:pPr>
            <a:r>
              <a:rPr lang="en-US" sz="2000" dirty="0">
                <a:ea typeface="ＭＳ Ｐゴシック" charset="-128"/>
                <a:sym typeface="Symbol" pitchFamily="18" charset="2"/>
              </a:rPr>
              <a:t>=CRITBINOM(n, p, 0.95)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Poisson Distribution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75000"/>
              </a:lnSpc>
            </a:pPr>
            <a:r>
              <a:rPr lang="en-US" sz="2200" dirty="0">
                <a:ea typeface="ＭＳ Ｐゴシック" charset="-128"/>
              </a:rPr>
              <a:t>Most commonly used aleatory model for initiating events and failure to operate for specified time period</a:t>
            </a:r>
          </a:p>
          <a:p>
            <a:pPr marL="457200" indent="-457200">
              <a:lnSpc>
                <a:spcPct val="75000"/>
              </a:lnSpc>
            </a:pPr>
            <a:r>
              <a:rPr lang="en-US" sz="2200" dirty="0">
                <a:ea typeface="ＭＳ Ｐゴシック" charset="-128"/>
              </a:rPr>
              <a:t>Assumptions on the physical process</a:t>
            </a:r>
          </a:p>
          <a:p>
            <a:pPr marL="876300" lvl="1" indent="-419100">
              <a:lnSpc>
                <a:spcPct val="75000"/>
              </a:lnSpc>
              <a:buFontTx/>
              <a:buAutoNum type="arabicPeriod"/>
            </a:pPr>
            <a:r>
              <a:rPr lang="en-US" sz="2200" dirty="0">
                <a:ea typeface="ＭＳ Ｐゴシック" charset="-128"/>
              </a:rPr>
              <a:t>Probability of event in short time period </a:t>
            </a:r>
            <a:r>
              <a:rPr lang="en-US" sz="2200" dirty="0">
                <a:ea typeface="ＭＳ Ｐゴシック" charset="-128"/>
                <a:sym typeface="Symbol" pitchFamily="18" charset="2"/>
              </a:rPr>
              <a:t></a:t>
            </a:r>
            <a:r>
              <a:rPr lang="en-US" sz="2200" dirty="0">
                <a:ea typeface="ＭＳ Ｐゴシック" charset="-128"/>
              </a:rPr>
              <a:t>t is		approximately </a:t>
            </a:r>
            <a:r>
              <a:rPr lang="en-US" sz="2200" dirty="0">
                <a:ea typeface="ＭＳ Ｐゴシック" charset="-128"/>
                <a:sym typeface="Symbol" pitchFamily="18" charset="2"/>
              </a:rPr>
              <a:t></a:t>
            </a:r>
            <a:r>
              <a:rPr lang="en-US" sz="2200" dirty="0">
                <a:ea typeface="ＭＳ Ｐゴシック" charset="-128"/>
              </a:rPr>
              <a:t>t, for a constant </a:t>
            </a:r>
            <a:r>
              <a:rPr lang="en-US" sz="2200" dirty="0">
                <a:ea typeface="ＭＳ Ｐゴシック" charset="-128"/>
                <a:sym typeface="Symbol" pitchFamily="18" charset="2"/>
              </a:rPr>
              <a:t></a:t>
            </a:r>
          </a:p>
          <a:p>
            <a:pPr marL="876300" lvl="1" indent="-419100">
              <a:lnSpc>
                <a:spcPct val="75000"/>
              </a:lnSpc>
              <a:buFontTx/>
              <a:buAutoNum type="arabicPeriod"/>
            </a:pPr>
            <a:r>
              <a:rPr lang="en-US" sz="2200" dirty="0">
                <a:ea typeface="ＭＳ Ｐゴシック" charset="-128"/>
              </a:rPr>
              <a:t>Simultaneous events do not occur</a:t>
            </a:r>
          </a:p>
          <a:p>
            <a:pPr marL="876300" lvl="1" indent="-419100">
              <a:lnSpc>
                <a:spcPct val="75000"/>
              </a:lnSpc>
              <a:buFontTx/>
              <a:buAutoNum type="arabicPeriod"/>
            </a:pPr>
            <a:r>
              <a:rPr lang="en-US" sz="2200" dirty="0">
                <a:ea typeface="ＭＳ Ｐゴシック" charset="-128"/>
              </a:rPr>
              <a:t>Occurrences of events in disjoint time periods are independent</a:t>
            </a:r>
          </a:p>
          <a:p>
            <a:pPr marL="457200" indent="-457200">
              <a:lnSpc>
                <a:spcPct val="75000"/>
              </a:lnSpc>
            </a:pPr>
            <a:r>
              <a:rPr lang="en-US" sz="2200" dirty="0">
                <a:ea typeface="ＭＳ Ｐゴシック" charset="-128"/>
              </a:rPr>
              <a:t>Form of the data</a:t>
            </a:r>
          </a:p>
          <a:p>
            <a:pPr marL="876300" lvl="1" indent="-419100">
              <a:lnSpc>
                <a:spcPct val="75000"/>
              </a:lnSpc>
            </a:pPr>
            <a:r>
              <a:rPr lang="en-US" sz="2200" dirty="0">
                <a:ea typeface="ＭＳ Ｐゴシック" charset="-128"/>
              </a:rPr>
              <a:t>	We observe a </a:t>
            </a:r>
            <a:r>
              <a:rPr lang="en-US" sz="2200" u="sng" dirty="0">
                <a:ea typeface="ＭＳ Ｐゴシック" charset="-128"/>
              </a:rPr>
              <a:t>random</a:t>
            </a:r>
            <a:r>
              <a:rPr lang="en-US" sz="2200" dirty="0">
                <a:ea typeface="ＭＳ Ｐゴシック" charset="-128"/>
              </a:rPr>
              <a:t> number of events, X, in a </a:t>
            </a:r>
            <a:r>
              <a:rPr lang="en-US" sz="2200" u="sng" dirty="0">
                <a:ea typeface="ＭＳ Ｐゴシック" charset="-128"/>
              </a:rPr>
              <a:t>fixed</a:t>
            </a:r>
            <a:r>
              <a:rPr lang="en-US" sz="2200" dirty="0">
                <a:ea typeface="ＭＳ Ｐゴシック" charset="-128"/>
              </a:rPr>
              <a:t> or specified time period t </a:t>
            </a:r>
          </a:p>
          <a:p>
            <a:pPr marL="457200" indent="-457200">
              <a:lnSpc>
                <a:spcPct val="75000"/>
              </a:lnSpc>
            </a:pPr>
            <a:r>
              <a:rPr lang="en-US" sz="2200" dirty="0">
                <a:ea typeface="ＭＳ Ｐゴシック" charset="-128"/>
              </a:rPr>
              <a:t>X is </a:t>
            </a:r>
            <a:r>
              <a:rPr lang="en-US" sz="2200" u="sng" dirty="0">
                <a:ea typeface="ＭＳ Ｐゴシック" charset="-128"/>
              </a:rPr>
              <a:t>observed</a:t>
            </a:r>
            <a:r>
              <a:rPr lang="en-US" sz="2200" dirty="0">
                <a:ea typeface="ＭＳ Ｐゴシック" charset="-128"/>
              </a:rPr>
              <a:t> and </a:t>
            </a:r>
            <a:r>
              <a:rPr lang="en-US" sz="2200" dirty="0">
                <a:solidFill>
                  <a:srgbClr val="C00000"/>
                </a:solidFill>
                <a:ea typeface="ＭＳ Ｐゴシック" charset="-128"/>
                <a:sym typeface="Symbol" pitchFamily="18" charset="2"/>
              </a:rPr>
              <a:t> is </a:t>
            </a:r>
            <a:r>
              <a:rPr lang="en-US" sz="2200" u="sng" dirty="0">
                <a:solidFill>
                  <a:srgbClr val="C00000"/>
                </a:solidFill>
                <a:ea typeface="ＭＳ Ｐゴシック" charset="-128"/>
                <a:sym typeface="Symbol" pitchFamily="18" charset="2"/>
              </a:rPr>
              <a:t>unknown</a:t>
            </a:r>
            <a:r>
              <a:rPr lang="en-US" sz="2200" dirty="0">
                <a:solidFill>
                  <a:srgbClr val="C00000"/>
                </a:solidFill>
                <a:ea typeface="ＭＳ Ｐゴシック" charset="-128"/>
                <a:sym typeface="Symbol" pitchFamily="18" charset="2"/>
              </a:rPr>
              <a:t> </a:t>
            </a:r>
            <a:r>
              <a:rPr lang="en-US" sz="2200" dirty="0">
                <a:ea typeface="ＭＳ Ｐゴシック" charset="-128"/>
                <a:sym typeface="Symbol" pitchFamily="18" charset="2"/>
              </a:rPr>
              <a:t>(focus of inference)</a:t>
            </a:r>
            <a:endParaRPr lang="en-US" sz="2200" dirty="0">
              <a:ea typeface="ＭＳ Ｐゴシック" charset="-128"/>
            </a:endParaRPr>
          </a:p>
        </p:txBody>
      </p:sp>
      <p:pic>
        <p:nvPicPr>
          <p:cNvPr id="24580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2589" y="5410200"/>
            <a:ext cx="784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4496814" y="6122988"/>
            <a:ext cx="4181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Pages 2-2 through 2-7, A-13 through A-14</a:t>
            </a:r>
          </a:p>
        </p:txBody>
      </p:sp>
      <p:pic>
        <p:nvPicPr>
          <p:cNvPr id="24582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-3180"/>
            <a:ext cx="78248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Poisson Distribution:  Functional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598613"/>
            <a:ext cx="8231187" cy="4524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Then the random variable X has a </a:t>
            </a:r>
            <a:r>
              <a:rPr lang="en-US" b="1" dirty="0">
                <a:ea typeface="ＭＳ Ｐゴシック" charset="-128"/>
              </a:rPr>
              <a:t>Poisson</a:t>
            </a:r>
            <a:r>
              <a:rPr lang="en-US" dirty="0">
                <a:ea typeface="ＭＳ Ｐゴシック" charset="-128"/>
              </a:rPr>
              <a:t>(</a:t>
            </a:r>
            <a:r>
              <a:rPr lang="en-US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dirty="0">
                <a:ea typeface="ＭＳ Ｐゴシック" charset="-128"/>
              </a:rPr>
              <a:t>t) distribution: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ea typeface="ＭＳ Ｐゴシック" charset="-128"/>
              </a:rPr>
              <a:t> 					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ea typeface="ＭＳ Ｐゴシック" charset="-128"/>
              </a:rPr>
              <a:t>						         for x = 0, 1, 2, …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ea typeface="ＭＳ Ｐゴシック" charset="-128"/>
              </a:rPr>
              <a:t>					            	       (x = number of events)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ea typeface="ＭＳ Ｐゴシック" charset="-128"/>
              </a:rPr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ea typeface="ＭＳ Ｐゴシック" charset="-128"/>
              </a:rPr>
              <a:t>	The distribution depends on one quantity, </a:t>
            </a:r>
            <a:r>
              <a:rPr lang="en-US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dirty="0">
                <a:ea typeface="ＭＳ Ｐゴシック" charset="-128"/>
              </a:rPr>
              <a:t>t, (</a:t>
            </a:r>
            <a:r>
              <a:rPr lang="en-US" dirty="0">
                <a:ea typeface="ＭＳ Ｐゴシック" charset="-128"/>
                <a:sym typeface="Symbol" pitchFamily="18" charset="2"/>
              </a:rPr>
              <a:t> unknown, t specified)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Therefore, product </a:t>
            </a:r>
            <a:r>
              <a:rPr lang="en-US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dirty="0">
                <a:ea typeface="ＭＳ Ｐゴシック" charset="-128"/>
              </a:rPr>
              <a:t>t is sometimes written as </a:t>
            </a:r>
            <a:r>
              <a:rPr lang="en-US" dirty="0">
                <a:ea typeface="ＭＳ Ｐゴシック" charset="-128"/>
                <a:sym typeface="Symbol" pitchFamily="18" charset="2"/>
              </a:rPr>
              <a:t> (or even )</a:t>
            </a:r>
            <a:r>
              <a:rPr lang="en-US" dirty="0">
                <a:ea typeface="ＭＳ Ｐゴシック" charset="-128"/>
              </a:rPr>
              <a:t>, and the distribution is called Poisson(</a:t>
            </a:r>
            <a:r>
              <a:rPr lang="en-US" dirty="0">
                <a:ea typeface="ＭＳ Ｐゴシック" charset="-128"/>
                <a:sym typeface="Symbol" pitchFamily="18" charset="2"/>
              </a:rPr>
              <a:t></a:t>
            </a:r>
            <a:r>
              <a:rPr lang="en-US" dirty="0">
                <a:ea typeface="ＭＳ Ｐゴシック" charset="-128"/>
              </a:rPr>
              <a:t>)</a:t>
            </a:r>
          </a:p>
          <a:p>
            <a:pPr>
              <a:lnSpc>
                <a:spcPct val="90000"/>
              </a:lnSpc>
            </a:pPr>
            <a:r>
              <a:rPr lang="en-US" dirty="0">
                <a:ea typeface="ＭＳ Ｐゴシック" charset="-128"/>
              </a:rPr>
              <a:t>For Bayesian inference, we write f(x) as f(x|</a:t>
            </a:r>
            <a:r>
              <a:rPr lang="en-US" dirty="0">
                <a:ea typeface="ＭＳ Ｐゴシック" charset="-128"/>
                <a:sym typeface="Symbol" pitchFamily="18" charset="2"/>
              </a:rPr>
              <a:t>), called the </a:t>
            </a:r>
            <a:r>
              <a:rPr lang="en-US" u="sng" dirty="0">
                <a:ea typeface="ＭＳ Ｐゴシック" charset="-128"/>
                <a:sym typeface="Symbol" pitchFamily="18" charset="2"/>
              </a:rPr>
              <a:t>likelihood function</a:t>
            </a:r>
            <a:r>
              <a:rPr lang="en-US" dirty="0">
                <a:ea typeface="ＭＳ Ｐゴシック" charset="-128"/>
                <a:sym typeface="Symbol" pitchFamily="18" charset="2"/>
              </a:rPr>
              <a:t>, sometimes denoted L()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ea typeface="ＭＳ Ｐゴシック" charset="-128"/>
                <a:sym typeface="Symbol" pitchFamily="18" charset="2"/>
              </a:rPr>
              <a:t>Leads to </a:t>
            </a:r>
            <a:r>
              <a:rPr lang="en-US" dirty="0" err="1">
                <a:ea typeface="ＭＳ Ｐゴシック" charset="-128"/>
                <a:sym typeface="Symbol" pitchFamily="18" charset="2"/>
              </a:rPr>
              <a:t>frequentist</a:t>
            </a:r>
            <a:r>
              <a:rPr lang="en-US" dirty="0">
                <a:ea typeface="ＭＳ Ｐゴシック" charset="-128"/>
                <a:sym typeface="Symbol" pitchFamily="18" charset="2"/>
              </a:rPr>
              <a:t> MLE  for  of x/t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85320013"/>
              </p:ext>
            </p:extLst>
          </p:nvPr>
        </p:nvGraphicFramePr>
        <p:xfrm>
          <a:off x="1447800" y="2209800"/>
          <a:ext cx="2235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3" imgW="1117600" imgH="419100" progId="Equation.3">
                  <p:embed/>
                </p:oleObj>
              </mc:Choice>
              <mc:Fallback>
                <p:oleObj name="Equation" r:id="rId3" imgW="1117600" imgH="4191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209800"/>
                        <a:ext cx="2235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882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Poisson Distribution:  Examples</a:t>
            </a: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2117725" y="1476375"/>
            <a:ext cx="1082675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endParaRPr lang="en-US" sz="12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6475413" y="1502753"/>
            <a:ext cx="121920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200" b="1" dirty="0">
                <a:solidFill>
                  <a:srgbClr val="000000"/>
                </a:solidFill>
                <a:latin typeface="Arial" pitchFamily="34" charset="0"/>
              </a:rPr>
              <a:t>mu = 3</a:t>
            </a:r>
          </a:p>
        </p:txBody>
      </p:sp>
      <p:sp>
        <p:nvSpPr>
          <p:cNvPr id="25610" name="Text Box 13"/>
          <p:cNvSpPr txBox="1">
            <a:spLocks noChangeArrowheads="1"/>
          </p:cNvSpPr>
          <p:nvPr/>
        </p:nvSpPr>
        <p:spPr bwMode="auto">
          <a:xfrm>
            <a:off x="1625334" y="1502752"/>
            <a:ext cx="137160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200" b="1" dirty="0">
                <a:solidFill>
                  <a:srgbClr val="000000"/>
                </a:solidFill>
                <a:latin typeface="Arial" pitchFamily="34" charset="0"/>
              </a:rPr>
              <a:t>mu = 30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1751013"/>
            <a:ext cx="3886200" cy="3105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36" y="1751013"/>
            <a:ext cx="3886197" cy="3105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Poisson Distribution:  Summary Measures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Moments</a:t>
            </a:r>
          </a:p>
          <a:p>
            <a:pPr lvl="1"/>
            <a:r>
              <a:rPr lang="en-US" dirty="0">
                <a:ea typeface="ＭＳ Ｐゴシック" charset="-128"/>
              </a:rPr>
              <a:t>Mean = </a:t>
            </a:r>
            <a:r>
              <a:rPr lang="en-US" dirty="0">
                <a:ea typeface="ＭＳ Ｐゴシック" charset="-128"/>
                <a:sym typeface="Symbol" pitchFamily="18" charset="2"/>
              </a:rPr>
              <a:t>t = </a:t>
            </a:r>
          </a:p>
          <a:p>
            <a:pPr lvl="1"/>
            <a:r>
              <a:rPr lang="en-US" dirty="0">
                <a:ea typeface="ＭＳ Ｐゴシック" charset="-128"/>
                <a:sym typeface="Symbol" pitchFamily="18" charset="2"/>
              </a:rPr>
              <a:t>Variance = t = </a:t>
            </a:r>
          </a:p>
          <a:p>
            <a:r>
              <a:rPr lang="en-US" sz="2000" dirty="0">
                <a:ea typeface="ＭＳ Ｐゴシック" charset="-128"/>
              </a:rPr>
              <a:t>Probability</a:t>
            </a:r>
          </a:p>
          <a:p>
            <a:pPr lvl="1"/>
            <a:r>
              <a:rPr lang="en-US" sz="2000" dirty="0">
                <a:ea typeface="ＭＳ Ｐゴシック" charset="-128"/>
              </a:rPr>
              <a:t>To find probability of seeing </a:t>
            </a:r>
            <a:r>
              <a:rPr lang="en-US" sz="2000" b="1" dirty="0">
                <a:ea typeface="ＭＳ Ｐゴシック" charset="-128"/>
              </a:rPr>
              <a:t>exactly x</a:t>
            </a:r>
            <a:r>
              <a:rPr lang="en-US" sz="2000" dirty="0">
                <a:ea typeface="ＭＳ Ｐゴシック" charset="-128"/>
              </a:rPr>
              <a:t> outcomes in time t [or Pr(X=x | t,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)] use</a:t>
            </a:r>
          </a:p>
          <a:p>
            <a:pPr marL="914400" lvl="2" indent="0">
              <a:buNone/>
            </a:pPr>
            <a:r>
              <a:rPr lang="en-US" sz="2000" b="1" dirty="0">
                <a:ea typeface="ＭＳ Ｐゴシック" charset="-128"/>
                <a:sym typeface="Symbol" pitchFamily="18" charset="2"/>
              </a:rPr>
              <a:t>	=POISSON(x, mean, </a:t>
            </a:r>
            <a:r>
              <a:rPr lang="en-US" sz="2000" b="1" dirty="0">
                <a:solidFill>
                  <a:srgbClr val="FF0000"/>
                </a:solidFill>
                <a:ea typeface="ＭＳ Ｐゴシック" charset="-128"/>
                <a:sym typeface="Symbol" pitchFamily="18" charset="2"/>
              </a:rPr>
              <a:t>FALSE</a:t>
            </a:r>
            <a:r>
              <a:rPr lang="en-US" sz="2000" b="1" dirty="0">
                <a:ea typeface="ＭＳ Ｐゴシック" charset="-128"/>
                <a:sym typeface="Symbol" pitchFamily="18" charset="2"/>
              </a:rPr>
              <a:t>)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in Excel </a:t>
            </a:r>
          </a:p>
          <a:p>
            <a:pPr lvl="2"/>
            <a:r>
              <a:rPr lang="en-US" sz="2000" dirty="0">
                <a:ea typeface="ＭＳ Ｐゴシック" charset="-128"/>
              </a:rPr>
              <a:t>To find the cumulative of this use [Pr(0≤X≤x)]</a:t>
            </a:r>
          </a:p>
          <a:p>
            <a:pPr lvl="3">
              <a:buNone/>
            </a:pPr>
            <a:r>
              <a:rPr lang="en-US" sz="2000" b="1" dirty="0">
                <a:ea typeface="ＭＳ Ｐゴシック" charset="-128"/>
              </a:rPr>
              <a:t>		=POISSON(x, mean, </a:t>
            </a:r>
            <a:r>
              <a:rPr lang="en-US" sz="2000" b="1" dirty="0">
                <a:solidFill>
                  <a:srgbClr val="FF0000"/>
                </a:solidFill>
                <a:ea typeface="ＭＳ Ｐゴシック" charset="-128"/>
              </a:rPr>
              <a:t>TRUE</a:t>
            </a:r>
            <a:r>
              <a:rPr lang="en-US" sz="2000" b="1" dirty="0">
                <a:ea typeface="ＭＳ Ｐゴシック" charset="-128"/>
              </a:rPr>
              <a:t>) </a:t>
            </a:r>
            <a:r>
              <a:rPr lang="en-US" sz="2000" dirty="0">
                <a:ea typeface="ＭＳ Ｐゴシック" charset="-128"/>
              </a:rPr>
              <a:t>in Excel</a:t>
            </a:r>
          </a:p>
          <a:p>
            <a:pPr lvl="1"/>
            <a:r>
              <a:rPr lang="en-US" sz="2000" dirty="0">
                <a:ea typeface="ＭＳ Ｐゴシック" charset="-128"/>
                <a:sym typeface="Symbol" pitchFamily="18" charset="2"/>
              </a:rPr>
              <a:t>To find approximate (100z)</a:t>
            </a:r>
            <a:r>
              <a:rPr lang="en-US" sz="2000" dirty="0" err="1">
                <a:ea typeface="ＭＳ Ｐゴシック" charset="-128"/>
                <a:sym typeface="Symbol" pitchFamily="18" charset="2"/>
              </a:rPr>
              <a:t>th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 percentile of X?</a:t>
            </a:r>
          </a:p>
          <a:p>
            <a:pPr lvl="2"/>
            <a:r>
              <a:rPr lang="en-US" sz="2000" dirty="0">
                <a:ea typeface="ＭＳ Ｐゴシック" charset="-128"/>
              </a:rPr>
              <a:t>There is no “</a:t>
            </a:r>
            <a:r>
              <a:rPr lang="en-US" sz="2000" b="1" dirty="0">
                <a:ea typeface="ＭＳ Ｐゴシック" charset="-128"/>
              </a:rPr>
              <a:t>CRITPOISSON</a:t>
            </a:r>
            <a:r>
              <a:rPr lang="en-US" sz="2000" dirty="0">
                <a:ea typeface="ＭＳ Ｐゴシック" charset="-128"/>
              </a:rPr>
              <a:t>” in Excel, so need to look at the cumulative distribution to determine this</a:t>
            </a:r>
            <a:endParaRPr lang="en-US" dirty="0">
              <a:ea typeface="ＭＳ Ｐゴシック" charset="-128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Poisson Example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find Pr(</a:t>
            </a:r>
            <a:r>
              <a:rPr lang="en-US" b="1" dirty="0"/>
              <a:t>X=2</a:t>
            </a:r>
            <a:r>
              <a:rPr lang="en-US" dirty="0"/>
              <a:t> | t=10 yr, </a:t>
            </a:r>
            <a:r>
              <a:rPr lang="el-GR" dirty="0"/>
              <a:t>λ</a:t>
            </a:r>
            <a:r>
              <a:rPr lang="en-US" dirty="0"/>
              <a:t>=0.3/</a:t>
            </a:r>
            <a:r>
              <a:rPr lang="en-US" dirty="0" err="1"/>
              <a:t>yr</a:t>
            </a:r>
            <a:r>
              <a:rPr lang="en-US" dirty="0"/>
              <a:t>)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1" y="2057400"/>
            <a:ext cx="6110214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2362200" y="5181600"/>
            <a:ext cx="1752600" cy="3048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362200" y="2590800"/>
            <a:ext cx="1371600" cy="5334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124200" y="4038600"/>
            <a:ext cx="800100" cy="3048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06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Elementary Bayesian Statistical Inference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5613" y="1598613"/>
            <a:ext cx="8231187" cy="45243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Topics to be covered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Subjective interpretation of probability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Bayes’ T</a:t>
            </a:r>
            <a:r>
              <a:rPr lang="en-US" altLang="ja-JP" dirty="0">
                <a:ea typeface="ＭＳ Ｐゴシック" charset="-128"/>
              </a:rPr>
              <a:t>heorem as mechanism for Bayesian inference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Likelihood functions (aleatory models)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Binomial distribution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Poisson distribution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Exponential distribution</a:t>
            </a:r>
          </a:p>
          <a:p>
            <a:pPr lvl="1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Prior distributions (epistemic uncertainty)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Discrete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Conjugate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Formal</a:t>
            </a:r>
          </a:p>
          <a:p>
            <a:pPr lvl="2">
              <a:lnSpc>
                <a:spcPct val="80000"/>
              </a:lnSpc>
            </a:pPr>
            <a:r>
              <a:rPr lang="en-US" dirty="0">
                <a:ea typeface="ＭＳ Ｐゴシック" charset="-128"/>
              </a:rPr>
              <a:t>Nonconjugate</a:t>
            </a:r>
          </a:p>
          <a:p>
            <a:pPr lvl="2">
              <a:lnSpc>
                <a:spcPct val="80000"/>
              </a:lnSpc>
            </a:pPr>
            <a:endParaRPr lang="en-US" dirty="0">
              <a:ea typeface="ＭＳ Ｐゴシック" charset="-128"/>
            </a:endParaRPr>
          </a:p>
        </p:txBody>
      </p:sp>
      <p:pic>
        <p:nvPicPr>
          <p:cNvPr id="14340" name="Picture 3" descr="Apostolaki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200400"/>
            <a:ext cx="15240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6743700" y="48768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George Apostolakis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Poisson Example #2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find Pr(</a:t>
            </a:r>
            <a:r>
              <a:rPr lang="en-US" b="1" dirty="0"/>
              <a:t>X ≤ 2 </a:t>
            </a:r>
            <a:r>
              <a:rPr lang="en-US" dirty="0"/>
              <a:t>| t=10 yr, </a:t>
            </a:r>
            <a:r>
              <a:rPr lang="el-GR" dirty="0"/>
              <a:t>λ</a:t>
            </a:r>
            <a:r>
              <a:rPr lang="en-US" dirty="0"/>
              <a:t>=0.3/</a:t>
            </a:r>
            <a:r>
              <a:rPr lang="en-US" dirty="0" err="1"/>
              <a:t>yr</a:t>
            </a:r>
            <a:r>
              <a:rPr lang="en-US" dirty="0"/>
              <a:t>)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1" y="2057400"/>
            <a:ext cx="6110214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 bwMode="auto">
          <a:xfrm>
            <a:off x="2362200" y="4724400"/>
            <a:ext cx="1752600" cy="3810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9784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Exponential Distribution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n-ea"/>
              </a:rPr>
              <a:t>A commonly used aleatory model for a time duration</a:t>
            </a:r>
          </a:p>
          <a:p>
            <a:pPr lvl="1">
              <a:defRPr/>
            </a:pPr>
            <a:r>
              <a:rPr lang="en-US" dirty="0"/>
              <a:t>Time to repair component, time to suppress fire, etc.</a:t>
            </a:r>
          </a:p>
          <a:p>
            <a:pPr>
              <a:defRPr/>
            </a:pPr>
            <a:r>
              <a:rPr lang="en-US" dirty="0">
                <a:ea typeface="+mn-ea"/>
              </a:rPr>
              <a:t>Very simple (sometimes too simple)</a:t>
            </a:r>
          </a:p>
          <a:p>
            <a:pPr>
              <a:defRPr/>
            </a:pPr>
            <a:r>
              <a:rPr lang="en-US" dirty="0">
                <a:ea typeface="+mn-ea"/>
              </a:rPr>
              <a:t>Setting:  Watch something until an event of interest occurs, for example</a:t>
            </a:r>
          </a:p>
          <a:p>
            <a:pPr lvl="1">
              <a:defRPr/>
            </a:pPr>
            <a:r>
              <a:rPr lang="en-US" dirty="0"/>
              <a:t>Failure to run</a:t>
            </a:r>
          </a:p>
          <a:p>
            <a:pPr lvl="1">
              <a:defRPr/>
            </a:pPr>
            <a:r>
              <a:rPr lang="en-US" dirty="0"/>
              <a:t>Restoration of power</a:t>
            </a:r>
          </a:p>
          <a:p>
            <a:pPr lvl="1">
              <a:defRPr/>
            </a:pPr>
            <a:r>
              <a:rPr lang="en-US" dirty="0"/>
              <a:t>Suppression of fire, etc.</a:t>
            </a:r>
          </a:p>
          <a:p>
            <a:pPr>
              <a:defRPr/>
            </a:pPr>
            <a:r>
              <a:rPr lang="en-US" dirty="0">
                <a:ea typeface="+mn-ea"/>
              </a:rPr>
              <a:t>Let </a:t>
            </a:r>
            <a:r>
              <a:rPr lang="en-US" b="1" dirty="0">
                <a:ea typeface="+mn-ea"/>
              </a:rPr>
              <a:t>T</a:t>
            </a:r>
            <a:r>
              <a:rPr lang="en-US" dirty="0">
                <a:ea typeface="+mn-ea"/>
              </a:rPr>
              <a:t> be a random variable representing time when event occurs</a:t>
            </a:r>
          </a:p>
        </p:txBody>
      </p:sp>
      <p:pic>
        <p:nvPicPr>
          <p:cNvPr id="27652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0160" y="4495800"/>
            <a:ext cx="9413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5562600" y="5867400"/>
            <a:ext cx="3119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Pages 2-17, A-17 through A-18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Exponential Distribution:  Genesis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/>
            <a:r>
              <a:rPr lang="en-US" sz="2000" dirty="0">
                <a:ea typeface="ＭＳ Ｐゴシック" charset="-128"/>
              </a:rPr>
              <a:t>Assumption on the physical process</a:t>
            </a:r>
          </a:p>
          <a:p>
            <a:pPr marL="876300" lvl="1" indent="-419100">
              <a:buFontTx/>
              <a:buNone/>
            </a:pPr>
            <a:r>
              <a:rPr lang="en-US" sz="2000" dirty="0">
                <a:ea typeface="ＭＳ Ｐゴシック" charset="-128"/>
              </a:rPr>
              <a:t>1.  For t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</a:t>
            </a:r>
            <a:r>
              <a:rPr lang="en-US" sz="2000" dirty="0">
                <a:ea typeface="ＭＳ Ｐゴシック" charset="-128"/>
              </a:rPr>
              <a:t> 0 and small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</a:t>
            </a:r>
            <a:r>
              <a:rPr lang="en-US" sz="2000" dirty="0">
                <a:ea typeface="ＭＳ Ｐゴシック" charset="-128"/>
              </a:rPr>
              <a:t>t</a:t>
            </a:r>
          </a:p>
          <a:p>
            <a:pPr marL="1295400" lvl="2" indent="-381000">
              <a:buFontTx/>
              <a:buNone/>
            </a:pPr>
            <a:r>
              <a:rPr lang="en-US" sz="2000" dirty="0">
                <a:ea typeface="ＭＳ Ｐゴシック" charset="-128"/>
              </a:rPr>
              <a:t>	Pr( T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</a:t>
            </a:r>
            <a:r>
              <a:rPr lang="en-US" sz="2000" dirty="0">
                <a:ea typeface="ＭＳ Ｐゴシック" charset="-128"/>
              </a:rPr>
              <a:t> t +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</a:t>
            </a:r>
            <a:r>
              <a:rPr lang="en-US" sz="2000" dirty="0">
                <a:ea typeface="ＭＳ Ｐゴシック" charset="-128"/>
              </a:rPr>
              <a:t>t | T &gt; t)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</a:t>
            </a:r>
            <a:r>
              <a:rPr lang="en-US" sz="2000" dirty="0">
                <a:ea typeface="ＭＳ Ｐゴシック" charset="-128"/>
              </a:rPr>
              <a:t>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i="0" dirty="0">
                <a:ea typeface="ＭＳ Ｐゴシック" charset="-128"/>
                <a:sym typeface="Symbol" pitchFamily="18" charset="2"/>
              </a:rPr>
              <a:t>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</a:t>
            </a:r>
            <a:r>
              <a:rPr lang="en-US" sz="2000" dirty="0">
                <a:ea typeface="ＭＳ Ｐゴシック" charset="-128"/>
              </a:rPr>
              <a:t>t  (for a constant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)</a:t>
            </a:r>
            <a:endParaRPr lang="en-US" sz="2000" dirty="0">
              <a:ea typeface="ＭＳ Ｐゴシック" charset="-128"/>
            </a:endParaRPr>
          </a:p>
          <a:p>
            <a:pPr marL="457200" indent="-457200"/>
            <a:r>
              <a:rPr lang="en-US" sz="2000" dirty="0">
                <a:ea typeface="ＭＳ Ｐゴシック" charset="-128"/>
              </a:rPr>
              <a:t>Interpretation</a:t>
            </a:r>
          </a:p>
          <a:p>
            <a:pPr marL="876300" lvl="1" indent="-419100"/>
            <a:r>
              <a:rPr lang="en-US" sz="2000" dirty="0">
                <a:ea typeface="ＭＳ Ｐゴシック" charset="-128"/>
              </a:rPr>
              <a:t>If the system is running at time t, probability that system will fail in next small time interval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</a:t>
            </a:r>
            <a:r>
              <a:rPr lang="en-US" sz="2000" dirty="0">
                <a:ea typeface="ＭＳ Ｐゴシック" charset="-128"/>
              </a:rPr>
              <a:t>t is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</a:t>
            </a:r>
            <a:r>
              <a:rPr lang="en-US" sz="2000" dirty="0">
                <a:ea typeface="ＭＳ Ｐゴシック" charset="-128"/>
              </a:rPr>
              <a:t>t, regardless of what t is.  </a:t>
            </a:r>
          </a:p>
          <a:p>
            <a:pPr marL="876300" lvl="1" indent="-419100"/>
            <a:r>
              <a:rPr lang="en-US" sz="2000" dirty="0">
                <a:ea typeface="ＭＳ Ｐゴシック" charset="-128"/>
              </a:rPr>
              <a:t>That is, the system does not improve or degrade (i.e., age) as a function of time</a:t>
            </a:r>
          </a:p>
          <a:p>
            <a:pPr marL="457200" indent="-457200"/>
            <a:r>
              <a:rPr lang="en-US" sz="2000" dirty="0">
                <a:ea typeface="ＭＳ Ｐゴシック" charset="-128"/>
              </a:rPr>
              <a:t>Form of the data</a:t>
            </a:r>
          </a:p>
          <a:p>
            <a:pPr marL="876300" lvl="1" indent="-419100"/>
            <a:r>
              <a:rPr lang="en-US" sz="2000" dirty="0">
                <a:ea typeface="ＭＳ Ｐゴシック" charset="-128"/>
              </a:rPr>
              <a:t>	We observe the </a:t>
            </a:r>
            <a:r>
              <a:rPr lang="en-US" sz="2000" b="1" dirty="0">
                <a:ea typeface="ＭＳ Ｐゴシック" charset="-128"/>
              </a:rPr>
              <a:t>event times</a:t>
            </a:r>
            <a:r>
              <a:rPr lang="en-US" sz="2000" dirty="0">
                <a:ea typeface="ＭＳ Ｐゴシック" charset="-128"/>
              </a:rPr>
              <a:t>, </a:t>
            </a:r>
            <a:r>
              <a:rPr lang="en-US" sz="2000" dirty="0" err="1">
                <a:ea typeface="ＭＳ Ｐゴシック" charset="-128"/>
              </a:rPr>
              <a:t>T</a:t>
            </a:r>
            <a:r>
              <a:rPr lang="en-US" sz="2000" baseline="-25000" dirty="0" err="1">
                <a:ea typeface="ＭＳ Ｐゴシック" charset="-128"/>
              </a:rPr>
              <a:t>i</a:t>
            </a:r>
            <a:r>
              <a:rPr lang="en-US" sz="2000" dirty="0">
                <a:ea typeface="ＭＳ Ｐゴシック" charset="-128"/>
              </a:rPr>
              <a:t>, </a:t>
            </a:r>
            <a:r>
              <a:rPr lang="en-US" sz="2000" dirty="0" err="1">
                <a:ea typeface="ＭＳ Ｐゴシック" charset="-128"/>
              </a:rPr>
              <a:t>i</a:t>
            </a:r>
            <a:r>
              <a:rPr lang="en-US" sz="2000" dirty="0">
                <a:ea typeface="ＭＳ Ｐゴシック" charset="-128"/>
              </a:rPr>
              <a:t> = 1, 2,…, n </a:t>
            </a:r>
          </a:p>
          <a:p>
            <a:pPr marL="457200" indent="-457200"/>
            <a:r>
              <a:rPr lang="en-US" sz="2000" dirty="0">
                <a:ea typeface="ＭＳ Ｐゴシック" charset="-128"/>
              </a:rPr>
              <a:t>T is </a:t>
            </a:r>
            <a:r>
              <a:rPr lang="en-US" sz="2000" u="sng" dirty="0">
                <a:ea typeface="ＭＳ Ｐゴシック" charset="-128"/>
              </a:rPr>
              <a:t>observed</a:t>
            </a:r>
            <a:r>
              <a:rPr lang="en-US" sz="2000" dirty="0">
                <a:ea typeface="ＭＳ Ｐゴシック" charset="-128"/>
              </a:rPr>
              <a:t>, </a:t>
            </a:r>
            <a:r>
              <a:rPr lang="en-US" sz="2000" dirty="0">
                <a:solidFill>
                  <a:srgbClr val="C00000"/>
                </a:solidFill>
                <a:ea typeface="ＭＳ Ｐゴシック" charset="-128"/>
                <a:sym typeface="Symbol" pitchFamily="18" charset="2"/>
              </a:rPr>
              <a:t> is </a:t>
            </a:r>
            <a:r>
              <a:rPr lang="en-US" sz="2000" u="sng" dirty="0">
                <a:solidFill>
                  <a:srgbClr val="C00000"/>
                </a:solidFill>
                <a:ea typeface="ＭＳ Ｐゴシック" charset="-128"/>
                <a:sym typeface="Symbol" pitchFamily="18" charset="2"/>
              </a:rPr>
              <a:t>unknown</a:t>
            </a:r>
            <a:r>
              <a:rPr lang="en-US" sz="2000" dirty="0">
                <a:solidFill>
                  <a:srgbClr val="C00000"/>
                </a:solidFill>
                <a:ea typeface="ＭＳ Ｐゴシック" charset="-128"/>
                <a:sym typeface="Symbol" pitchFamily="18" charset="2"/>
              </a:rPr>
              <a:t>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(the focus of inference)</a:t>
            </a:r>
            <a:endParaRPr lang="en-US" sz="2000" dirty="0">
              <a:ea typeface="ＭＳ Ｐゴシック" charset="-128"/>
            </a:endParaRPr>
          </a:p>
        </p:txBody>
      </p:sp>
      <p:pic>
        <p:nvPicPr>
          <p:cNvPr id="28676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78248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Exponential Distribution:  Graphs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Under the assumptions from the previous page</a:t>
            </a:r>
          </a:p>
          <a:p>
            <a:pPr lvl="1"/>
            <a:r>
              <a:rPr lang="en-US" dirty="0">
                <a:ea typeface="ＭＳ Ｐゴシック" charset="-128"/>
              </a:rPr>
              <a:t>T has an </a:t>
            </a:r>
            <a:r>
              <a:rPr lang="en-US" b="1" i="0" dirty="0">
                <a:ea typeface="ＭＳ Ｐゴシック" charset="-128"/>
              </a:rPr>
              <a:t>exponential</a:t>
            </a:r>
            <a:r>
              <a:rPr lang="en-US" dirty="0">
                <a:ea typeface="ＭＳ Ｐゴシック" charset="-128"/>
              </a:rPr>
              <a:t>(</a:t>
            </a:r>
            <a:r>
              <a:rPr lang="en-US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dirty="0">
                <a:ea typeface="ＭＳ Ｐゴシック" charset="-128"/>
              </a:rPr>
              <a:t>) distribution</a:t>
            </a:r>
          </a:p>
          <a:p>
            <a:pPr lvl="1"/>
            <a:endParaRPr lang="en-US" dirty="0">
              <a:ea typeface="ＭＳ Ｐゴシック" charset="-128"/>
            </a:endParaRPr>
          </a:p>
          <a:p>
            <a:pPr lvl="1">
              <a:buFontTx/>
              <a:buNone/>
            </a:pPr>
            <a:r>
              <a:rPr lang="en-US" dirty="0">
                <a:ea typeface="ＭＳ Ｐゴシック" charset="-128"/>
              </a:rPr>
              <a:t>			   </a:t>
            </a:r>
            <a:r>
              <a:rPr lang="en-US" sz="1800" dirty="0">
                <a:ea typeface="ＭＳ Ｐゴシック" charset="-128"/>
              </a:rPr>
              <a:t>for t </a:t>
            </a:r>
            <a:r>
              <a:rPr lang="en-US" sz="1800" dirty="0">
                <a:ea typeface="ＭＳ Ｐゴシック" charset="-128"/>
                <a:cs typeface="Arial" pitchFamily="34" charset="0"/>
              </a:rPr>
              <a:t>≥ 0				      </a:t>
            </a:r>
            <a:r>
              <a:rPr lang="en-US" sz="1800" dirty="0">
                <a:ea typeface="ＭＳ Ｐゴシック" charset="-128"/>
              </a:rPr>
              <a:t>for t </a:t>
            </a:r>
            <a:r>
              <a:rPr lang="en-US" sz="1800" dirty="0">
                <a:ea typeface="ＭＳ Ｐゴシック" charset="-128"/>
                <a:cs typeface="Arial" pitchFamily="34" charset="0"/>
              </a:rPr>
              <a:t>≥ 0</a:t>
            </a:r>
          </a:p>
          <a:p>
            <a:endParaRPr lang="en-US" sz="1800" dirty="0">
              <a:ea typeface="ＭＳ Ｐゴシック" charset="-128"/>
            </a:endParaRP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5" name="Rectangle 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555824"/>
              </p:ext>
            </p:extLst>
          </p:nvPr>
        </p:nvGraphicFramePr>
        <p:xfrm>
          <a:off x="915779" y="2743200"/>
          <a:ext cx="1550988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4" imgW="761669" imgH="228501" progId="Equation.3">
                  <p:embed/>
                </p:oleObj>
              </mc:Choice>
              <mc:Fallback>
                <p:oleObj name="Equation" r:id="rId4" imgW="761669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779" y="2743200"/>
                        <a:ext cx="1550988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41163"/>
              </p:ext>
            </p:extLst>
          </p:nvPr>
        </p:nvGraphicFramePr>
        <p:xfrm>
          <a:off x="5156212" y="2765095"/>
          <a:ext cx="183832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6" imgW="863225" imgH="228501" progId="Equation.3">
                  <p:embed/>
                </p:oleObj>
              </mc:Choice>
              <mc:Fallback>
                <p:oleObj name="Equation" r:id="rId6" imgW="863225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6212" y="2765095"/>
                        <a:ext cx="1838325" cy="484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219200" y="525780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+mn-lt"/>
              </a:rPr>
              <a:t>Area = 1.0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03" y="3314700"/>
            <a:ext cx="3056311" cy="2781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5257800"/>
            <a:ext cx="1401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+mn-lt"/>
              </a:rPr>
              <a:t>Area = 1.0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216" y="3308838"/>
            <a:ext cx="3091047" cy="2786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Exponential Distribution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Units</a:t>
            </a:r>
          </a:p>
          <a:p>
            <a:pPr lvl="1">
              <a:lnSpc>
                <a:spcPct val="75000"/>
              </a:lnSpc>
            </a:pPr>
            <a:r>
              <a:rPr lang="ja-JP" altLang="en-US" sz="2000">
                <a:ea typeface="ＭＳ Ｐゴシック" charset="-128"/>
                <a:sym typeface="Symbol" pitchFamily="18" charset="2"/>
              </a:rPr>
              <a:t>“</a:t>
            </a:r>
            <a:r>
              <a:rPr lang="en-US" altLang="ja-JP" sz="2000">
                <a:ea typeface="ＭＳ Ｐゴシック" charset="-128"/>
                <a:sym typeface="Symbol" pitchFamily="18" charset="2"/>
              </a:rPr>
              <a:t> </a:t>
            </a:r>
            <a:r>
              <a:rPr lang="en-US" altLang="ja-JP" sz="2000">
                <a:ea typeface="ＭＳ Ｐゴシック" charset="-128"/>
              </a:rPr>
              <a:t>t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is unitless</a:t>
            </a:r>
          </a:p>
          <a:p>
            <a:pPr lvl="1">
              <a:lnSpc>
                <a:spcPct val="75000"/>
              </a:lnSpc>
            </a:pPr>
            <a:r>
              <a:rPr lang="en-US" sz="2000">
                <a:ea typeface="ＭＳ Ｐゴシック" charset="-128"/>
                <a:sym typeface="Symbol" pitchFamily="18" charset="2"/>
              </a:rPr>
              <a:t> has units of 1/</a:t>
            </a:r>
            <a:r>
              <a:rPr lang="en-US" sz="2000">
                <a:ea typeface="ＭＳ Ｐゴシック" charset="-128"/>
              </a:rPr>
              <a:t>t (in PRA, usually per hour)</a:t>
            </a:r>
          </a:p>
          <a:p>
            <a:pPr lvl="2"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Initiating events are often per year</a:t>
            </a:r>
          </a:p>
          <a:p>
            <a:pPr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Alternative parameterization in terms of </a:t>
            </a:r>
            <a:r>
              <a:rPr lang="el-GR" sz="2000">
                <a:ea typeface="ＭＳ Ｐゴシック" charset="-128"/>
                <a:cs typeface="Arial" pitchFamily="34" charset="0"/>
                <a:sym typeface="Symbol" pitchFamily="18" charset="2"/>
              </a:rPr>
              <a:t>μ</a:t>
            </a:r>
            <a:r>
              <a:rPr lang="en-US" sz="2000">
                <a:ea typeface="ＭＳ Ｐゴシック" charset="-128"/>
              </a:rPr>
              <a:t> = 1/</a:t>
            </a:r>
            <a:r>
              <a:rPr lang="en-US" sz="2000">
                <a:ea typeface="ＭＳ Ｐゴシック" charset="-128"/>
                <a:sym typeface="Symbol" pitchFamily="18" charset="2"/>
              </a:rPr>
              <a:t> </a:t>
            </a:r>
            <a:r>
              <a:rPr lang="en-US" sz="2000">
                <a:ea typeface="ＭＳ Ｐゴシック" charset="-128"/>
              </a:rPr>
              <a:t>.</a:t>
            </a:r>
          </a:p>
          <a:p>
            <a:pPr lvl="1"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Just rewrite formulas in obvious way</a:t>
            </a:r>
          </a:p>
          <a:p>
            <a:pPr lvl="1"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Units of </a:t>
            </a:r>
            <a:r>
              <a:rPr lang="el-GR" sz="2000">
                <a:ea typeface="ＭＳ Ｐゴシック" charset="-128"/>
                <a:cs typeface="Arial" pitchFamily="34" charset="0"/>
                <a:sym typeface="Symbol" pitchFamily="18" charset="2"/>
              </a:rPr>
              <a:t>μ</a:t>
            </a:r>
            <a:r>
              <a:rPr lang="en-US" sz="2000">
                <a:ea typeface="ＭＳ Ｐゴシック" charset="-128"/>
              </a:rPr>
              <a:t> are units of t</a:t>
            </a:r>
          </a:p>
          <a:p>
            <a:pPr lvl="2"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Also known as </a:t>
            </a:r>
            <a:r>
              <a:rPr lang="ja-JP" altLang="en-US" sz="2000">
                <a:ea typeface="ＭＳ Ｐゴシック" charset="-128"/>
              </a:rPr>
              <a:t>“</a:t>
            </a:r>
            <a:r>
              <a:rPr lang="en-US" altLang="ja-JP" sz="2000">
                <a:ea typeface="ＭＳ Ｐゴシック" charset="-128"/>
              </a:rPr>
              <a:t>mean time to failure</a:t>
            </a:r>
            <a:r>
              <a:rPr lang="ja-JP" altLang="en-US" sz="2000">
                <a:ea typeface="ＭＳ Ｐゴシック" charset="-128"/>
              </a:rPr>
              <a:t>”</a:t>
            </a:r>
            <a:r>
              <a:rPr lang="en-US" altLang="ja-JP" sz="2000">
                <a:ea typeface="ＭＳ Ｐゴシック" charset="-128"/>
              </a:rPr>
              <a:t> (MTTF)</a:t>
            </a:r>
          </a:p>
          <a:p>
            <a:pPr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Moments</a:t>
            </a:r>
          </a:p>
          <a:p>
            <a:pPr lvl="1"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Mean = 1/</a:t>
            </a:r>
            <a:r>
              <a:rPr lang="en-US" sz="2000">
                <a:ea typeface="ＭＳ Ｐゴシック" charset="-128"/>
                <a:sym typeface="Symbol" pitchFamily="18" charset="2"/>
              </a:rPr>
              <a:t> = </a:t>
            </a:r>
            <a:r>
              <a:rPr lang="el-GR" sz="2000">
                <a:ea typeface="ＭＳ Ｐゴシック" charset="-128"/>
                <a:cs typeface="Arial" pitchFamily="34" charset="0"/>
                <a:sym typeface="Symbol" pitchFamily="18" charset="2"/>
              </a:rPr>
              <a:t>μ</a:t>
            </a:r>
            <a:r>
              <a:rPr lang="en-US" sz="2000">
                <a:ea typeface="ＭＳ Ｐゴシック" charset="-128"/>
              </a:rPr>
              <a:t> </a:t>
            </a:r>
          </a:p>
          <a:p>
            <a:pPr lvl="1">
              <a:lnSpc>
                <a:spcPct val="75000"/>
              </a:lnSpc>
            </a:pPr>
            <a:r>
              <a:rPr lang="en-US" sz="2000">
                <a:ea typeface="ＭＳ Ｐゴシック" charset="-128"/>
              </a:rPr>
              <a:t>Variance = 1/</a:t>
            </a:r>
            <a:r>
              <a:rPr lang="en-US" sz="200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baseline="30000">
                <a:ea typeface="ＭＳ Ｐゴシック" charset="-128"/>
                <a:sym typeface="Symbol" pitchFamily="18" charset="2"/>
              </a:rPr>
              <a:t>2</a:t>
            </a:r>
            <a:r>
              <a:rPr lang="en-US" sz="2000">
                <a:ea typeface="ＭＳ Ｐゴシック" charset="-128"/>
                <a:sym typeface="Symbol" pitchFamily="18" charset="2"/>
              </a:rPr>
              <a:t> = </a:t>
            </a:r>
            <a:r>
              <a:rPr lang="el-GR" sz="2000">
                <a:ea typeface="ＭＳ Ｐゴシック" charset="-128"/>
                <a:cs typeface="Arial" pitchFamily="34" charset="0"/>
                <a:sym typeface="Symbol" pitchFamily="18" charset="2"/>
              </a:rPr>
              <a:t>μ</a:t>
            </a:r>
            <a:r>
              <a:rPr lang="en-US" sz="2000" baseline="30000">
                <a:ea typeface="ＭＳ Ｐゴシック" charset="-128"/>
              </a:rPr>
              <a:t>2</a:t>
            </a:r>
            <a:endParaRPr lang="en-US" sz="2000">
              <a:ea typeface="ＭＳ Ｐゴシック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04504" y="1024965"/>
            <a:ext cx="8126412" cy="366254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Exponential Distribution: Likelihood Function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85454" y="2039377"/>
            <a:ext cx="5935662" cy="4116388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Likelihood function for n observed times, </a:t>
            </a:r>
            <a:r>
              <a:rPr lang="en-US" dirty="0" err="1">
                <a:ea typeface="ＭＳ Ｐゴシック" charset="-128"/>
              </a:rPr>
              <a:t>t</a:t>
            </a:r>
            <a:r>
              <a:rPr lang="en-US" baseline="-25000" dirty="0" err="1">
                <a:ea typeface="ＭＳ Ｐゴシック" charset="-128"/>
              </a:rPr>
              <a:t>i</a:t>
            </a:r>
            <a:endParaRPr lang="en-US" baseline="-25000" dirty="0">
              <a:ea typeface="ＭＳ Ｐゴシック" charset="-128"/>
            </a:endParaRPr>
          </a:p>
          <a:p>
            <a:pPr>
              <a:buFontTx/>
              <a:buNone/>
            </a:pPr>
            <a:endParaRPr lang="en-US" dirty="0">
              <a:ea typeface="ＭＳ Ｐゴシック" charset="-128"/>
            </a:endParaRPr>
          </a:p>
          <a:p>
            <a:pPr>
              <a:buFontTx/>
              <a:buNone/>
            </a:pPr>
            <a:endParaRPr lang="en-US" dirty="0">
              <a:ea typeface="ＭＳ Ｐゴシック" charset="-128"/>
            </a:endParaRPr>
          </a:p>
          <a:p>
            <a:pPr>
              <a:buFontTx/>
              <a:buNone/>
            </a:pPr>
            <a:endParaRPr lang="en-US" dirty="0">
              <a:ea typeface="ＭＳ Ｐゴシック" charset="-128"/>
            </a:endParaRPr>
          </a:p>
          <a:p>
            <a:r>
              <a:rPr lang="en-US" dirty="0">
                <a:ea typeface="ＭＳ Ｐゴシック" charset="-128"/>
              </a:rPr>
              <a:t>Leads to </a:t>
            </a:r>
            <a:r>
              <a:rPr lang="en-US" dirty="0" err="1">
                <a:ea typeface="ＭＳ Ｐゴシック" charset="-128"/>
              </a:rPr>
              <a:t>frequentist</a:t>
            </a:r>
            <a:r>
              <a:rPr lang="en-US" dirty="0">
                <a:ea typeface="ＭＳ Ｐゴシック" charset="-128"/>
              </a:rPr>
              <a:t> MLE </a:t>
            </a:r>
            <a:r>
              <a:rPr lang="en-US" dirty="0">
                <a:ea typeface="ＭＳ Ｐゴシック" charset="-128"/>
                <a:sym typeface="Symbol" pitchFamily="18" charset="2"/>
              </a:rPr>
              <a:t>for  </a:t>
            </a:r>
            <a:r>
              <a:rPr lang="en-US" dirty="0">
                <a:ea typeface="ＭＳ Ｐゴシック" charset="-128"/>
              </a:rPr>
              <a:t>of  n /</a:t>
            </a:r>
            <a:r>
              <a:rPr lang="en-US" dirty="0">
                <a:ea typeface="ＭＳ Ｐゴシック" charset="-128"/>
                <a:sym typeface="Symbol" pitchFamily="18" charset="2"/>
              </a:rPr>
              <a:t> </a:t>
            </a:r>
            <a:r>
              <a:rPr lang="en-US" dirty="0" err="1">
                <a:ea typeface="ＭＳ Ｐゴシック" charset="-128"/>
                <a:sym typeface="Symbol" pitchFamily="18" charset="2"/>
              </a:rPr>
              <a:t>t</a:t>
            </a:r>
            <a:r>
              <a:rPr lang="en-US" baseline="-25000" dirty="0" err="1">
                <a:ea typeface="ＭＳ Ｐゴシック" charset="-128"/>
                <a:sym typeface="Symbol" pitchFamily="18" charset="2"/>
              </a:rPr>
              <a:t>i</a:t>
            </a:r>
            <a:endParaRPr lang="en-US" dirty="0">
              <a:ea typeface="ＭＳ Ｐゴシック" charset="-128"/>
            </a:endParaRPr>
          </a:p>
          <a:p>
            <a:pPr>
              <a:buFontTx/>
              <a:buNone/>
            </a:pPr>
            <a:endParaRPr lang="en-US" dirty="0">
              <a:ea typeface="ＭＳ Ｐゴシック" charset="-128"/>
            </a:endParaRPr>
          </a:p>
        </p:txBody>
      </p:sp>
      <p:graphicFrame>
        <p:nvGraphicFramePr>
          <p:cNvPr id="512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78365779"/>
              </p:ext>
            </p:extLst>
          </p:nvPr>
        </p:nvGraphicFramePr>
        <p:xfrm>
          <a:off x="1794446" y="2475107"/>
          <a:ext cx="4125913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quation" r:id="rId4" imgW="2361960" imgH="431640" progId="Equation.3">
                  <p:embed/>
                </p:oleObj>
              </mc:Choice>
              <mc:Fallback>
                <p:oleObj name="Equation" r:id="rId4" imgW="2361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4446" y="2475107"/>
                        <a:ext cx="4125913" cy="7540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20713" y="932868"/>
            <a:ext cx="8050212" cy="732508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Bayes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 Theorem and Bayesian Parameter Estimation – Discrete Case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6149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441325" y="1918705"/>
            <a:ext cx="8534400" cy="4724400"/>
          </a:xfrm>
        </p:spPr>
        <p:txBody>
          <a:bodyPr/>
          <a:lstStyle/>
          <a:p>
            <a:pPr marL="457200" indent="-457200">
              <a:lnSpc>
                <a:spcPct val="80000"/>
              </a:lnSpc>
            </a:pPr>
            <a:r>
              <a:rPr lang="en-US" sz="2000" dirty="0">
                <a:ea typeface="ＭＳ Ｐゴシック" charset="-128"/>
              </a:rPr>
              <a:t>Consider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the unknown parameter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 (s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ame idea if the parameter is p)</a:t>
            </a:r>
            <a:endParaRPr lang="en-US" sz="2000" b="1" dirty="0">
              <a:ea typeface="ＭＳ Ｐゴシック" charset="-128"/>
              <a:cs typeface="Arial" pitchFamily="34" charset="0"/>
            </a:endParaRPr>
          </a:p>
          <a:p>
            <a:pPr marL="457200" indent="-457200">
              <a:lnSpc>
                <a:spcPct val="80000"/>
              </a:lnSpc>
            </a:pPr>
            <a:r>
              <a:rPr lang="en-US" sz="2000" dirty="0">
                <a:ea typeface="ＭＳ Ｐゴシック" charset="-128"/>
                <a:cs typeface="Arial" pitchFamily="34" charset="0"/>
              </a:rPr>
              <a:t>For now, assume X (observed variable) is discrete, with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f(x|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 = Pr(X=x|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</a:t>
            </a:r>
            <a:endParaRPr lang="el-GR" sz="2000" dirty="0">
              <a:ea typeface="ＭＳ Ｐゴシック" charset="-128"/>
              <a:cs typeface="Arial" pitchFamily="34" charset="0"/>
            </a:endParaRPr>
          </a:p>
          <a:p>
            <a:pPr marL="457200" indent="-457200">
              <a:lnSpc>
                <a:spcPct val="80000"/>
              </a:lnSpc>
            </a:pPr>
            <a:r>
              <a:rPr lang="en-US" sz="2000" dirty="0">
                <a:ea typeface="ＭＳ Ｐゴシック" charset="-128"/>
              </a:rPr>
              <a:t>Also assume that the unknown parameter </a:t>
            </a:r>
            <a:r>
              <a:rPr lang="el-GR" sz="2000" dirty="0">
                <a:ea typeface="ＭＳ Ｐゴシック" charset="-128"/>
                <a:cs typeface="Arial" pitchFamily="34" charset="0"/>
              </a:rPr>
              <a:t>λ</a:t>
            </a:r>
            <a:r>
              <a:rPr lang="en-US" sz="2000" dirty="0">
                <a:ea typeface="ＭＳ Ｐゴシック" charset="-128"/>
              </a:rPr>
              <a:t> can only take discrete values,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baseline="-25000" dirty="0">
                <a:ea typeface="ＭＳ Ｐゴシック" charset="-128"/>
                <a:cs typeface="Times New Roman" pitchFamily="18" charset="0"/>
              </a:rPr>
              <a:t>1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,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baseline="-25000" dirty="0">
                <a:ea typeface="ＭＳ Ｐゴシック" charset="-128"/>
                <a:cs typeface="Times New Roman" pitchFamily="18" charset="0"/>
              </a:rPr>
              <a:t>2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, …</a:t>
            </a:r>
          </a:p>
          <a:p>
            <a:pPr marL="457200" indent="-457200">
              <a:lnSpc>
                <a:spcPct val="80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Define discrete prior distribution, </a:t>
            </a:r>
            <a:r>
              <a:rPr lang="el-GR" sz="2000" dirty="0">
                <a:latin typeface="Times New Roman"/>
                <a:ea typeface="ＭＳ Ｐゴシック" charset="-128"/>
                <a:cs typeface="Times New Roman"/>
              </a:rPr>
              <a:t>π</a:t>
            </a:r>
            <a:r>
              <a:rPr lang="en-US" sz="2000" baseline="-25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baseline="-25000" dirty="0" err="1">
                <a:ea typeface="ＭＳ Ｐゴシック" charset="-128"/>
                <a:cs typeface="Times New Roman" pitchFamily="18" charset="0"/>
              </a:rPr>
              <a:t>i</a:t>
            </a:r>
            <a:r>
              <a:rPr lang="en-US" sz="2000" baseline="-25000" dirty="0">
                <a:ea typeface="ＭＳ Ｐゴシック" charset="-128"/>
                <a:cs typeface="Times New Roman" pitchFamily="18" charset="0"/>
              </a:rPr>
              <a:t>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 = Pr(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=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baseline="-25000" dirty="0" err="1">
                <a:ea typeface="ＭＳ Ｐゴシック" charset="-128"/>
                <a:cs typeface="Times New Roman" pitchFamily="18" charset="0"/>
              </a:rPr>
              <a:t>i</a:t>
            </a:r>
            <a:r>
              <a:rPr lang="en-US" sz="2000" baseline="-25000" dirty="0">
                <a:ea typeface="ＭＳ Ｐゴシック" charset="-128"/>
                <a:cs typeface="Times New Roman" pitchFamily="18" charset="0"/>
              </a:rPr>
              <a:t>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).</a:t>
            </a:r>
          </a:p>
          <a:p>
            <a:pPr marL="457200" indent="-457200">
              <a:lnSpc>
                <a:spcPct val="80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By </a:t>
            </a:r>
            <a:r>
              <a:rPr lang="en-US" sz="2000" dirty="0" err="1">
                <a:ea typeface="ＭＳ Ｐゴシック" charset="-128"/>
                <a:cs typeface="Times New Roman" pitchFamily="18" charset="0"/>
              </a:rPr>
              <a:t>Bayes</a:t>
            </a:r>
            <a:r>
              <a:rPr lang="ja-JP" altLang="en-US" sz="2000" dirty="0">
                <a:ea typeface="ＭＳ Ｐゴシック" charset="-128"/>
                <a:cs typeface="Times New Roman" pitchFamily="18" charset="0"/>
              </a:rPr>
              <a:t>’</a:t>
            </a:r>
            <a:r>
              <a:rPr lang="en-US" altLang="ja-JP" sz="2000" dirty="0">
                <a:ea typeface="ＭＳ Ｐゴシック" charset="-128"/>
                <a:cs typeface="Times New Roman" pitchFamily="18" charset="0"/>
              </a:rPr>
              <a:t> Theorem,</a:t>
            </a:r>
          </a:p>
          <a:p>
            <a:pPr marL="457200" indent="-457200">
              <a:lnSpc>
                <a:spcPct val="80000"/>
              </a:lnSpc>
              <a:buFontTx/>
              <a:buNone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	</a:t>
            </a:r>
          </a:p>
          <a:p>
            <a:pPr marL="457200" indent="-457200">
              <a:lnSpc>
                <a:spcPct val="80000"/>
              </a:lnSpc>
              <a:buFontTx/>
              <a:buNone/>
            </a:pPr>
            <a:endParaRPr lang="en-US" sz="2000" dirty="0">
              <a:ea typeface="ＭＳ Ｐゴシック" charset="-128"/>
              <a:cs typeface="Times New Roman" pitchFamily="18" charset="0"/>
            </a:endParaRPr>
          </a:p>
          <a:p>
            <a:pPr marL="457200" indent="-457200">
              <a:lnSpc>
                <a:spcPct val="80000"/>
              </a:lnSpc>
              <a:buFontTx/>
              <a:buNone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		or</a:t>
            </a:r>
          </a:p>
          <a:p>
            <a:pPr marL="457200" indent="-457200">
              <a:lnSpc>
                <a:spcPct val="80000"/>
              </a:lnSpc>
              <a:buFontTx/>
              <a:buNone/>
            </a:pPr>
            <a:endParaRPr lang="en-US" sz="2000" dirty="0">
              <a:ea typeface="ＭＳ Ｐゴシック" charset="-128"/>
              <a:cs typeface="Times New Roman" pitchFamily="18" charset="0"/>
            </a:endParaRPr>
          </a:p>
          <a:p>
            <a:pPr marL="457200" indent="-457200">
              <a:lnSpc>
                <a:spcPct val="80000"/>
              </a:lnSpc>
              <a:buFontTx/>
              <a:buNone/>
            </a:pPr>
            <a:endParaRPr lang="en-US" sz="2000" dirty="0">
              <a:ea typeface="ＭＳ Ｐゴシック" charset="-128"/>
              <a:cs typeface="Times New Roman" pitchFamily="18" charset="0"/>
            </a:endParaRPr>
          </a:p>
          <a:p>
            <a:pPr marL="457200" indent="-457200">
              <a:lnSpc>
                <a:spcPct val="80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Denominator is a normalizing constant</a:t>
            </a:r>
          </a:p>
          <a:p>
            <a:pPr marL="457200" indent="-457200">
              <a:lnSpc>
                <a:spcPct val="80000"/>
              </a:lnSpc>
              <a:buFontTx/>
              <a:buNone/>
            </a:pPr>
            <a:endParaRPr lang="en-US" sz="2000" dirty="0">
              <a:ea typeface="ＭＳ Ｐゴシック" charset="-128"/>
            </a:endParaRPr>
          </a:p>
        </p:txBody>
      </p:sp>
      <p:sp>
        <p:nvSpPr>
          <p:cNvPr id="6150" name="Rectangle 1033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6" name="Object 10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214913"/>
              </p:ext>
            </p:extLst>
          </p:nvPr>
        </p:nvGraphicFramePr>
        <p:xfrm>
          <a:off x="955676" y="4223755"/>
          <a:ext cx="5429250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Equation" r:id="rId4" imgW="3327120" imgH="558720" progId="Equation.3">
                  <p:embed/>
                </p:oleObj>
              </mc:Choice>
              <mc:Fallback>
                <p:oleObj name="Equation" r:id="rId4" imgW="332712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676" y="4223755"/>
                        <a:ext cx="5429250" cy="8747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Rectangle 10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7" name="Object 10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237410"/>
              </p:ext>
            </p:extLst>
          </p:nvPr>
        </p:nvGraphicFramePr>
        <p:xfrm>
          <a:off x="1235075" y="5204830"/>
          <a:ext cx="4497905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name="Equation" r:id="rId6" imgW="2171520" imgH="583920" progId="Equation.3">
                  <p:embed/>
                </p:oleObj>
              </mc:Choice>
              <mc:Fallback>
                <p:oleObj name="Equation" r:id="rId6" imgW="217152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5075" y="5204830"/>
                        <a:ext cx="4497905" cy="9207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569707" y="1042565"/>
            <a:ext cx="8126412" cy="757237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Bayes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 Theorem and Bayesian Parameter Estimation – General Case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95119" y="2180802"/>
            <a:ext cx="8001000" cy="4497388"/>
          </a:xfrm>
        </p:spPr>
        <p:txBody>
          <a:bodyPr/>
          <a:lstStyle/>
          <a:p>
            <a:pPr marL="457200" indent="-457200"/>
            <a:r>
              <a:rPr lang="en-US" sz="2000" dirty="0">
                <a:ea typeface="ＭＳ Ｐゴシック" charset="-128"/>
              </a:rPr>
              <a:t>Define </a:t>
            </a:r>
            <a:r>
              <a:rPr lang="el-GR" sz="2000" dirty="0">
                <a:latin typeface="Times New Roman"/>
                <a:ea typeface="ＭＳ Ｐゴシック" charset="-128"/>
                <a:cs typeface="Times New Roman"/>
              </a:rPr>
              <a:t>π</a:t>
            </a:r>
            <a:r>
              <a:rPr lang="en-US" sz="2000" baseline="-25000" dirty="0">
                <a:ea typeface="ＭＳ Ｐゴシック" charset="-128"/>
              </a:rPr>
              <a:t>prior</a:t>
            </a:r>
            <a:r>
              <a:rPr lang="en-US" sz="2000" dirty="0">
                <a:ea typeface="ＭＳ Ｐゴシック" charset="-128"/>
              </a:rPr>
              <a:t>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), the prior pdf of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endParaRPr lang="en-US" sz="2000" dirty="0">
              <a:ea typeface="ＭＳ Ｐゴシック" charset="-128"/>
              <a:cs typeface="Arial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Discrete, continuous, or mixed</a:t>
            </a:r>
          </a:p>
          <a:p>
            <a:pPr marL="457200" indent="-457200"/>
            <a:r>
              <a:rPr lang="en-US" sz="2000" dirty="0">
                <a:ea typeface="ＭＳ Ｐゴシック" charset="-128"/>
                <a:cs typeface="Times New Roman" pitchFamily="18" charset="0"/>
              </a:rPr>
              <a:t>Let f(x |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 be the pdf of X, dependent on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endParaRPr lang="en-US" sz="2000" dirty="0">
              <a:latin typeface="Times New Roman" pitchFamily="18" charset="0"/>
              <a:ea typeface="ＭＳ Ｐゴシック" charset="-128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This is the </a:t>
            </a:r>
            <a:r>
              <a:rPr lang="en-US" sz="2000" b="1" dirty="0">
                <a:ea typeface="ＭＳ Ｐゴシック" charset="-128"/>
                <a:cs typeface="Times New Roman" pitchFamily="18" charset="0"/>
              </a:rPr>
              <a:t>likelihood or aleatory model</a:t>
            </a:r>
            <a:endParaRPr lang="el-GR" sz="2000" b="1" dirty="0">
              <a:ea typeface="ＭＳ Ｐゴシック" charset="-128"/>
              <a:cs typeface="Times New Roman" pitchFamily="18" charset="0"/>
            </a:endParaRPr>
          </a:p>
          <a:p>
            <a:pPr marL="457200" indent="-457200"/>
            <a:r>
              <a:rPr lang="en-US" sz="2000" dirty="0">
                <a:ea typeface="ＭＳ Ｐゴシック" charset="-128"/>
              </a:rPr>
              <a:t>The posterior pdf of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dirty="0">
                <a:ea typeface="ＭＳ Ｐゴシック" charset="-128"/>
              </a:rPr>
              <a:t>is</a:t>
            </a:r>
          </a:p>
          <a:p>
            <a:pPr marL="457200" indent="-457200">
              <a:buFontTx/>
              <a:buNone/>
            </a:pPr>
            <a:endParaRPr lang="en-US" sz="2000" dirty="0">
              <a:ea typeface="ＭＳ Ｐゴシック" charset="-128"/>
            </a:endParaRPr>
          </a:p>
          <a:p>
            <a:pPr marL="457200" indent="-457200"/>
            <a:endParaRPr lang="en-US" sz="2000" dirty="0">
              <a:ea typeface="ＭＳ Ｐゴシック" charset="-128"/>
            </a:endParaRPr>
          </a:p>
          <a:p>
            <a:pPr marL="457200" indent="-457200"/>
            <a:r>
              <a:rPr lang="el-GR" sz="2000" dirty="0">
                <a:latin typeface="Times New Roman"/>
                <a:ea typeface="ＭＳ Ｐゴシック" charset="-128"/>
                <a:cs typeface="Times New Roman"/>
              </a:rPr>
              <a:t>π</a:t>
            </a:r>
            <a:r>
              <a:rPr lang="en-US" sz="2000" baseline="-25000" dirty="0">
                <a:ea typeface="ＭＳ Ｐゴシック" charset="-128"/>
              </a:rPr>
              <a:t>post</a:t>
            </a:r>
            <a:r>
              <a:rPr lang="en-US" sz="2000" dirty="0">
                <a:ea typeface="ＭＳ Ｐゴシック" charset="-128"/>
              </a:rPr>
              <a:t> </a:t>
            </a:r>
            <a:r>
              <a:rPr lang="en-US" sz="2000" b="1" dirty="0">
                <a:ea typeface="ＭＳ Ｐゴシック" charset="-128"/>
              </a:rPr>
              <a:t>is proportional to</a:t>
            </a:r>
            <a:r>
              <a:rPr lang="en-US" sz="2000" dirty="0">
                <a:ea typeface="ＭＳ Ｐゴシック" charset="-128"/>
              </a:rPr>
              <a:t> the product of the prior distribution and the likelihood function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el-GR" sz="2000" dirty="0">
                <a:latin typeface="Times New Roman"/>
                <a:ea typeface="ＭＳ Ｐゴシック" charset="-128"/>
                <a:cs typeface="Times New Roman"/>
              </a:rPr>
              <a:t>π</a:t>
            </a:r>
            <a:r>
              <a:rPr lang="en-US" sz="2000" baseline="-25000" dirty="0">
                <a:ea typeface="ＭＳ Ｐゴシック" charset="-128"/>
              </a:rPr>
              <a:t>post</a:t>
            </a:r>
            <a:r>
              <a:rPr lang="en-US" sz="2000" dirty="0">
                <a:ea typeface="ＭＳ Ｐゴシック" charset="-128"/>
              </a:rPr>
              <a:t> is what we put into our PRA basic events</a:t>
            </a:r>
          </a:p>
          <a:p>
            <a:pPr marL="457200" indent="-457200"/>
            <a:endParaRPr lang="en-US" sz="2000" dirty="0">
              <a:ea typeface="ＭＳ Ｐゴシック" charset="-128"/>
            </a:endParaRPr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17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811761"/>
              </p:ext>
            </p:extLst>
          </p:nvPr>
        </p:nvGraphicFramePr>
        <p:xfrm>
          <a:off x="2105093" y="3945308"/>
          <a:ext cx="3201988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Equation" r:id="rId4" imgW="1854000" imgH="241200" progId="Equation.3">
                  <p:embed/>
                </p:oleObj>
              </mc:Choice>
              <mc:Fallback>
                <p:oleObj name="Equation" r:id="rId4" imgW="1854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093" y="3945308"/>
                        <a:ext cx="3201988" cy="484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8248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altLang="en-US" dirty="0"/>
              <a:t>Bayes’ Theorem is Basis for Bayesian Updating of Data</a:t>
            </a:r>
            <a:endParaRPr lang="en-US" dirty="0"/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2042041"/>
            <a:ext cx="8145463" cy="4695825"/>
          </a:xfrm>
        </p:spPr>
        <p:txBody>
          <a:bodyPr/>
          <a:lstStyle/>
          <a:p>
            <a:r>
              <a:rPr lang="en-US" altLang="en-US" dirty="0"/>
              <a:t>Bayes’ Theorem: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altLang="en-US" dirty="0"/>
              <a:t>Where:</a:t>
            </a:r>
          </a:p>
          <a:p>
            <a:pPr lvl="1"/>
            <a:r>
              <a:rPr lang="en-US" altLang="en-US" dirty="0"/>
              <a:t> </a:t>
            </a:r>
            <a:r>
              <a:rPr lang="en-US" altLang="en-US" sz="2200" dirty="0">
                <a:latin typeface="Symbol" pitchFamily="18" charset="2"/>
              </a:rPr>
              <a:t>q</a:t>
            </a:r>
            <a:r>
              <a:rPr lang="en-US" altLang="en-US" sz="2200" dirty="0"/>
              <a:t> is parameter of interest</a:t>
            </a:r>
          </a:p>
          <a:p>
            <a:pPr lvl="1"/>
            <a:r>
              <a:rPr lang="en-US" altLang="en-US" sz="2200" dirty="0"/>
              <a:t> </a:t>
            </a:r>
            <a:r>
              <a:rPr lang="en-US" altLang="en-US" sz="2200" dirty="0" err="1">
                <a:latin typeface="Symbol" pitchFamily="18" charset="2"/>
              </a:rPr>
              <a:t>p</a:t>
            </a:r>
            <a:r>
              <a:rPr lang="en-US" altLang="en-US" sz="2200" baseline="-25000" dirty="0" err="1">
                <a:latin typeface="Symbol" pitchFamily="18" charset="2"/>
              </a:rPr>
              <a:t>o</a:t>
            </a:r>
            <a:r>
              <a:rPr lang="en-US" altLang="en-US" sz="2200" dirty="0">
                <a:latin typeface="Symbol" pitchFamily="18" charset="2"/>
              </a:rPr>
              <a:t>(q)</a:t>
            </a:r>
            <a:r>
              <a:rPr lang="en-US" altLang="en-US" sz="2200" dirty="0"/>
              <a:t> is prior distribution</a:t>
            </a:r>
          </a:p>
          <a:p>
            <a:pPr lvl="1"/>
            <a:r>
              <a:rPr lang="en-US" altLang="en-US" sz="2200" dirty="0"/>
              <a:t> L(</a:t>
            </a:r>
            <a:r>
              <a:rPr lang="en-US" altLang="en-US" sz="2200" dirty="0" err="1"/>
              <a:t>E|</a:t>
            </a:r>
            <a:r>
              <a:rPr lang="en-US" altLang="en-US" sz="2200" dirty="0" err="1">
                <a:latin typeface="Symbol" pitchFamily="18" charset="2"/>
              </a:rPr>
              <a:t>q</a:t>
            </a:r>
            <a:r>
              <a:rPr lang="en-US" altLang="en-US" sz="2200" dirty="0"/>
              <a:t>) is likelihood function</a:t>
            </a:r>
          </a:p>
          <a:p>
            <a:pPr lvl="1"/>
            <a:r>
              <a:rPr lang="en-US" altLang="en-US" sz="2200" dirty="0"/>
              <a:t> </a:t>
            </a:r>
            <a:r>
              <a:rPr lang="en-US" altLang="en-US" sz="2200" dirty="0">
                <a:latin typeface="Symbol" pitchFamily="18" charset="2"/>
              </a:rPr>
              <a:t>p</a:t>
            </a:r>
            <a:r>
              <a:rPr lang="en-US" altLang="en-US" sz="2200" baseline="-25000" dirty="0">
                <a:latin typeface="Symbol" pitchFamily="18" charset="2"/>
              </a:rPr>
              <a:t>1</a:t>
            </a:r>
            <a:r>
              <a:rPr lang="en-US" altLang="en-US" sz="2200" dirty="0">
                <a:latin typeface="Symbol" pitchFamily="18" charset="2"/>
              </a:rPr>
              <a:t>(q|E)</a:t>
            </a:r>
            <a:r>
              <a:rPr lang="en-US" altLang="en-US" sz="2200" dirty="0"/>
              <a:t> is posterior distribution (updated estimate)</a:t>
            </a:r>
            <a:endParaRPr lang="en-US" sz="2200" dirty="0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153718"/>
              </p:ext>
            </p:extLst>
          </p:nvPr>
        </p:nvGraphicFramePr>
        <p:xfrm>
          <a:off x="1681390" y="2386801"/>
          <a:ext cx="5106988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4" imgW="2159000" imgH="482600" progId="Equation.3">
                  <p:embed/>
                </p:oleObj>
              </mc:Choice>
              <mc:Fallback>
                <p:oleObj name="Equation" r:id="rId4" imgW="21590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390" y="2386801"/>
                        <a:ext cx="5106988" cy="1141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9084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Distributions Represent Uncertainty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dirty="0"/>
              <a:t>Usually used to represent state of knowledge of </a:t>
            </a:r>
            <a:r>
              <a:rPr lang="en-US" altLang="en-US" sz="2000" dirty="0">
                <a:solidFill>
                  <a:srgbClr val="C00000"/>
                </a:solidFill>
              </a:rPr>
              <a:t>parameter</a:t>
            </a:r>
            <a:r>
              <a:rPr lang="en-US" altLang="en-US" sz="2000" dirty="0"/>
              <a:t> values</a:t>
            </a:r>
          </a:p>
          <a:p>
            <a:pPr lvl="1"/>
            <a:r>
              <a:rPr lang="en-US" altLang="en-US" sz="2000" dirty="0"/>
              <a:t>Model assumptions typically addressed via sensitivity studies</a:t>
            </a:r>
          </a:p>
          <a:p>
            <a:r>
              <a:rPr lang="en-US" altLang="en-US" sz="2000" dirty="0"/>
              <a:t>Probability distribution </a:t>
            </a:r>
            <a:r>
              <a:rPr lang="en-US" altLang="en-US" sz="2000" dirty="0">
                <a:sym typeface="Symbol" pitchFamily="18" charset="2"/>
              </a:rPr>
              <a:t>() represents analyst’s uncertainty about unknown value of </a:t>
            </a:r>
          </a:p>
          <a:p>
            <a:pPr lvl="1"/>
            <a:r>
              <a:rPr lang="en-US" altLang="en-US" sz="2000" dirty="0">
                <a:sym typeface="Symbol" pitchFamily="18" charset="2"/>
              </a:rPr>
              <a:t>Note that  may </a:t>
            </a:r>
            <a:r>
              <a:rPr lang="en-US" altLang="en-US" sz="2000" i="1" dirty="0">
                <a:sym typeface="Symbol" pitchFamily="18" charset="2"/>
              </a:rPr>
              <a:t>not</a:t>
            </a:r>
            <a:r>
              <a:rPr lang="en-US" altLang="en-US" sz="2000" dirty="0">
                <a:sym typeface="Symbol" pitchFamily="18" charset="2"/>
              </a:rPr>
              <a:t> be observable (for example, if a failure rate)</a:t>
            </a:r>
          </a:p>
        </p:txBody>
      </p:sp>
      <p:sp>
        <p:nvSpPr>
          <p:cNvPr id="535558" name="Text Box 6"/>
          <p:cNvSpPr txBox="1">
            <a:spLocks noChangeArrowheads="1"/>
          </p:cNvSpPr>
          <p:nvPr/>
        </p:nvSpPr>
        <p:spPr bwMode="auto">
          <a:xfrm>
            <a:off x="1001126" y="3276600"/>
            <a:ext cx="1441036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latin typeface="Cambria" pitchFamily="18" charset="0"/>
              </a:rPr>
              <a:t>Large uncertainty</a:t>
            </a:r>
          </a:p>
        </p:txBody>
      </p:sp>
      <p:sp>
        <p:nvSpPr>
          <p:cNvPr id="535559" name="Text Box 7"/>
          <p:cNvSpPr txBox="1">
            <a:spLocks noChangeArrowheads="1"/>
          </p:cNvSpPr>
          <p:nvPr/>
        </p:nvSpPr>
        <p:spPr bwMode="auto">
          <a:xfrm>
            <a:off x="4015717" y="3276600"/>
            <a:ext cx="1350691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>
                <a:latin typeface="Cambria" pitchFamily="18" charset="0"/>
              </a:rPr>
              <a:t>Less uncertainty</a:t>
            </a:r>
          </a:p>
        </p:txBody>
      </p:sp>
      <p:sp>
        <p:nvSpPr>
          <p:cNvPr id="535561" name="Text Box 9"/>
          <p:cNvSpPr txBox="1">
            <a:spLocks noChangeArrowheads="1"/>
          </p:cNvSpPr>
          <p:nvPr/>
        </p:nvSpPr>
        <p:spPr bwMode="auto">
          <a:xfrm>
            <a:off x="6637238" y="3276600"/>
            <a:ext cx="1235275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b="1">
                <a:latin typeface="Cambria" pitchFamily="18" charset="0"/>
              </a:rPr>
              <a:t>No uncertainty</a:t>
            </a:r>
          </a:p>
        </p:txBody>
      </p:sp>
      <p:pic>
        <p:nvPicPr>
          <p:cNvPr id="11397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53599"/>
            <a:ext cx="2743200" cy="236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397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553599"/>
            <a:ext cx="2743200" cy="236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397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553599"/>
            <a:ext cx="2743200" cy="236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203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Bayesian Statistical Inference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General framework is covered in HOPE…</a:t>
            </a:r>
          </a:p>
          <a:p>
            <a:pPr lvl="1"/>
            <a:r>
              <a:rPr lang="en-US" dirty="0">
                <a:ea typeface="ＭＳ Ｐゴシック" charset="-128"/>
              </a:rPr>
              <a:t>Page 6-2 (one-page introduction)</a:t>
            </a:r>
          </a:p>
          <a:p>
            <a:pPr lvl="1"/>
            <a:r>
              <a:rPr lang="en-US" dirty="0">
                <a:ea typeface="ＭＳ Ｐゴシック" charset="-128"/>
              </a:rPr>
              <a:t>Section 6.2.2 for initiating events and running failures</a:t>
            </a:r>
          </a:p>
          <a:p>
            <a:pPr lvl="2"/>
            <a:r>
              <a:rPr lang="en-US" dirty="0">
                <a:ea typeface="ＭＳ Ｐゴシック" charset="-128"/>
              </a:rPr>
              <a:t>Failure to run is also covered in Section 6.5</a:t>
            </a:r>
          </a:p>
          <a:p>
            <a:pPr lvl="1"/>
            <a:r>
              <a:rPr lang="en-US" dirty="0">
                <a:ea typeface="ＭＳ Ｐゴシック" charset="-128"/>
              </a:rPr>
              <a:t>Section 6.3.2 for failures on demand</a:t>
            </a:r>
          </a:p>
          <a:p>
            <a:pPr lvl="1"/>
            <a:r>
              <a:rPr lang="en-US" dirty="0">
                <a:ea typeface="ＭＳ Ｐゴシック" charset="-128"/>
              </a:rPr>
              <a:t>Section B.5 for summary of Bayesian estimation</a:t>
            </a:r>
          </a:p>
        </p:txBody>
      </p:sp>
      <p:pic>
        <p:nvPicPr>
          <p:cNvPr id="15364" name="Picture 6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4267200"/>
            <a:ext cx="14128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5613" y="1004888"/>
            <a:ext cx="8231187" cy="732508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Bayes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 Theorem and Bayesian Parameter Estimation – General Case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174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41337" y="2038213"/>
            <a:ext cx="8145463" cy="4421188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If prior distribution is continuous</a:t>
            </a:r>
          </a:p>
          <a:p>
            <a:pPr lvl="1"/>
            <a:r>
              <a:rPr lang="en-US" dirty="0">
                <a:ea typeface="ＭＳ Ｐゴシック" charset="-128"/>
              </a:rPr>
              <a:t>Parameter (e.g., </a:t>
            </a:r>
            <a:r>
              <a:rPr lang="en-US" dirty="0">
                <a:ea typeface="ＭＳ Ｐゴシック" charset="-128"/>
                <a:sym typeface="Symbol" pitchFamily="18" charset="2"/>
              </a:rPr>
              <a:t>) </a:t>
            </a:r>
            <a:r>
              <a:rPr lang="en-US" dirty="0">
                <a:ea typeface="ＭＳ Ｐゴシック" charset="-128"/>
              </a:rPr>
              <a:t>has values over a continuous range (and a continuum of possible values).</a:t>
            </a:r>
            <a:endParaRPr lang="en-US" b="1" dirty="0">
              <a:ea typeface="ＭＳ Ｐゴシック" charset="-128"/>
            </a:endParaRPr>
          </a:p>
          <a:p>
            <a:r>
              <a:rPr lang="en-US" dirty="0">
                <a:ea typeface="ＭＳ Ｐゴシック" charset="-128"/>
              </a:rPr>
              <a:t>Even though our </a:t>
            </a:r>
            <a:r>
              <a:rPr lang="en-US" b="1" dirty="0">
                <a:ea typeface="ＭＳ Ｐゴシック" charset="-128"/>
              </a:rPr>
              <a:t>goal</a:t>
            </a:r>
            <a:r>
              <a:rPr lang="en-US" dirty="0">
                <a:ea typeface="ＭＳ Ｐゴシック" charset="-128"/>
              </a:rPr>
              <a:t> is to obtain posterior distribution [</a:t>
            </a:r>
            <a:r>
              <a:rPr lang="el-GR" dirty="0">
                <a:latin typeface="Times New Roman"/>
                <a:ea typeface="ＭＳ Ｐゴシック" charset="-128"/>
                <a:cs typeface="Times New Roman"/>
              </a:rPr>
              <a:t>π</a:t>
            </a:r>
            <a:r>
              <a:rPr lang="en-US" baseline="-25000" dirty="0">
                <a:ea typeface="ＭＳ Ｐゴシック" charset="-128"/>
              </a:rPr>
              <a:t>post</a:t>
            </a:r>
            <a:r>
              <a:rPr lang="en-US" dirty="0">
                <a:ea typeface="ＭＳ Ｐゴシック" charset="-128"/>
              </a:rPr>
              <a:t>(</a:t>
            </a:r>
            <a:r>
              <a:rPr lang="en-US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dirty="0">
                <a:ea typeface="ＭＳ Ｐゴシック" charset="-128"/>
                <a:cs typeface="Arial" pitchFamily="34" charset="0"/>
              </a:rPr>
              <a:t> </a:t>
            </a:r>
            <a:r>
              <a:rPr lang="en-US" dirty="0">
                <a:ea typeface="ＭＳ Ｐゴシック" charset="-128"/>
              </a:rPr>
              <a:t>| x)] for a parameter </a:t>
            </a:r>
            <a:r>
              <a:rPr lang="el-GR" dirty="0">
                <a:ea typeface="ＭＳ Ｐゴシック" charset="-128"/>
                <a:cs typeface="Arial" pitchFamily="34" charset="0"/>
              </a:rPr>
              <a:t>λ</a:t>
            </a:r>
            <a:r>
              <a:rPr lang="en-US" dirty="0">
                <a:ea typeface="ＭＳ Ｐゴシック" charset="-128"/>
              </a:rPr>
              <a:t>, need to remember</a:t>
            </a:r>
          </a:p>
          <a:p>
            <a:pPr lvl="1"/>
            <a:r>
              <a:rPr lang="el-GR" dirty="0">
                <a:ea typeface="ＭＳ Ｐゴシック" charset="-128"/>
                <a:cs typeface="Arial" pitchFamily="34" charset="0"/>
              </a:rPr>
              <a:t>λ</a:t>
            </a:r>
            <a:r>
              <a:rPr lang="en-US" dirty="0">
                <a:ea typeface="ＭＳ Ｐゴシック" charset="-128"/>
              </a:rPr>
              <a:t> is assigned a prior distribution (representing information about possible values of </a:t>
            </a:r>
            <a:r>
              <a:rPr lang="el-GR" dirty="0">
                <a:latin typeface="Times New Roman" pitchFamily="18" charset="0"/>
                <a:ea typeface="ＭＳ Ｐゴシック" charset="-128"/>
                <a:cs typeface="Times New Roman" pitchFamily="18" charset="0"/>
              </a:rPr>
              <a:t>λ</a:t>
            </a:r>
            <a:r>
              <a:rPr lang="en-US" dirty="0">
                <a:ea typeface="ＭＳ Ｐゴシック" charset="-128"/>
              </a:rPr>
              <a:t>)</a:t>
            </a:r>
          </a:p>
          <a:p>
            <a:pPr lvl="2"/>
            <a:r>
              <a:rPr lang="en-US" dirty="0">
                <a:ea typeface="ＭＳ Ｐゴシック" charset="-128"/>
              </a:rPr>
              <a:t>Often convenient to summarize distribution by metrics such as mean, variance, or percentiles</a:t>
            </a:r>
          </a:p>
          <a:p>
            <a:pPr lvl="1"/>
            <a:r>
              <a:rPr lang="en-US" dirty="0">
                <a:ea typeface="ＭＳ Ｐゴシック" charset="-128"/>
              </a:rPr>
              <a:t>Note that the distribution (of PRA parameters) is usually subjective, not a real, physical or empirical distribution</a:t>
            </a:r>
          </a:p>
          <a:p>
            <a:pPr lvl="2"/>
            <a:r>
              <a:rPr lang="en-US" dirty="0">
                <a:ea typeface="ＭＳ Ｐゴシック" charset="-128"/>
              </a:rPr>
              <a:t>We do not “see” probabilities</a:t>
            </a:r>
          </a:p>
          <a:p>
            <a:pPr lvl="1"/>
            <a:endParaRPr lang="en-US" dirty="0">
              <a:ea typeface="ＭＳ Ｐゴシック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Historical Use of Bayes Theorem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>
                <a:ea typeface="ＭＳ Ｐゴシック" charset="-128"/>
              </a:rPr>
              <a:t>Laplace, in 1774, used Bayesian methods to estimate the mass of Saturn</a:t>
            </a:r>
          </a:p>
          <a:p>
            <a:pPr lvl="1"/>
            <a:r>
              <a:rPr lang="en-US" sz="2000" dirty="0">
                <a:ea typeface="ＭＳ Ｐゴシック" charset="-128"/>
              </a:rPr>
              <a:t>Assumed uniform prior density (what was known at the time)</a:t>
            </a:r>
          </a:p>
          <a:p>
            <a:pPr lvl="1"/>
            <a:r>
              <a:rPr lang="en-US" sz="2000" dirty="0">
                <a:ea typeface="ＭＳ Ｐゴシック" charset="-128"/>
              </a:rPr>
              <a:t>Data consisted of mutual perturbations between Jupiter and Saturn</a:t>
            </a:r>
          </a:p>
          <a:p>
            <a:r>
              <a:rPr lang="en-US" sz="2000" dirty="0">
                <a:ea typeface="ＭＳ Ｐゴシック" charset="-128"/>
              </a:rPr>
              <a:t>His result was that he gave </a:t>
            </a:r>
            <a:r>
              <a:rPr lang="en-US" sz="2000" b="1" dirty="0">
                <a:ea typeface="ＭＳ Ｐゴシック" charset="-128"/>
              </a:rPr>
              <a:t>odds</a:t>
            </a:r>
            <a:r>
              <a:rPr lang="en-US" sz="2000" dirty="0">
                <a:ea typeface="ＭＳ Ｐゴシック" charset="-128"/>
              </a:rPr>
              <a:t> of 11,000 to 1 that his mass estimate* is not in error by more than 1%</a:t>
            </a:r>
          </a:p>
          <a:p>
            <a:pPr lvl="1"/>
            <a:r>
              <a:rPr lang="en-US" sz="2000" dirty="0">
                <a:ea typeface="ＭＳ Ｐゴシック" charset="-128"/>
              </a:rPr>
              <a:t>What do odds of 11,000 to 1 imply?</a:t>
            </a:r>
          </a:p>
          <a:p>
            <a:pPr lvl="2"/>
            <a:r>
              <a:rPr lang="en-US" sz="2000" dirty="0">
                <a:ea typeface="ＭＳ Ｐゴシック" charset="-128"/>
              </a:rPr>
              <a:t>That the point estimate 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± 1% i</a:t>
            </a:r>
            <a:r>
              <a:rPr lang="en-US" sz="2000" dirty="0">
                <a:ea typeface="ＭＳ Ｐゴシック" charset="-128"/>
              </a:rPr>
              <a:t>s the 99.99% credible interval</a:t>
            </a:r>
          </a:p>
          <a:p>
            <a:r>
              <a:rPr lang="en-US" sz="2000" dirty="0">
                <a:ea typeface="ＭＳ Ｐゴシック" charset="-128"/>
              </a:rPr>
              <a:t>200 years of science increased his estimate by about 0.6%</a:t>
            </a:r>
          </a:p>
          <a:p>
            <a:pPr lvl="1"/>
            <a:r>
              <a:rPr lang="en-US" sz="2000" dirty="0">
                <a:ea typeface="ＭＳ Ｐゴシック" charset="-128"/>
              </a:rPr>
              <a:t>Laplace would have won his bet (so far!)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914400" y="5562600"/>
            <a:ext cx="3886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Arial" pitchFamily="34" charset="0"/>
              </a:rPr>
              <a:t>*1/3512</a:t>
            </a:r>
            <a:r>
              <a:rPr lang="en-US" sz="1600" baseline="30000">
                <a:latin typeface="Arial" pitchFamily="34" charset="0"/>
              </a:rPr>
              <a:t>th</a:t>
            </a:r>
            <a:r>
              <a:rPr lang="en-US" sz="1600">
                <a:latin typeface="Arial" pitchFamily="34" charset="0"/>
              </a:rPr>
              <a:t> of solar mass = 5.7 </a:t>
            </a:r>
            <a:r>
              <a:rPr lang="en-US" sz="1600">
                <a:latin typeface="Arial" pitchFamily="34" charset="0"/>
                <a:sym typeface="Symbol" pitchFamily="18" charset="2"/>
              </a:rPr>
              <a:t> 10</a:t>
            </a:r>
            <a:r>
              <a:rPr lang="en-US" sz="1600" baseline="30000">
                <a:latin typeface="Arial" pitchFamily="34" charset="0"/>
                <a:sym typeface="Symbol" pitchFamily="18" charset="2"/>
              </a:rPr>
              <a:t>26</a:t>
            </a:r>
            <a:r>
              <a:rPr lang="en-US" sz="1600">
                <a:latin typeface="Arial" pitchFamily="34" charset="0"/>
                <a:sym typeface="Symbol" pitchFamily="18" charset="2"/>
              </a:rPr>
              <a:t> kg</a:t>
            </a:r>
          </a:p>
        </p:txBody>
      </p:sp>
      <p:pic>
        <p:nvPicPr>
          <p:cNvPr id="32773" name="Picture 4" descr="Laplac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953000"/>
            <a:ext cx="8953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5"/>
          <p:cNvSpPr txBox="1">
            <a:spLocks noChangeArrowheads="1"/>
          </p:cNvSpPr>
          <p:nvPr/>
        </p:nvSpPr>
        <p:spPr bwMode="auto">
          <a:xfrm>
            <a:off x="7524750" y="5481637"/>
            <a:ext cx="1295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/>
              <a:t>Pierre Laplace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Odds?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Odds typically thought of as a “betting” term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/>
                  <a:t>Really a way to sneak probability into a discussion!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𝑂𝑑𝑑𝑠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𝑒𝑣𝑒𝑛𝑡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𝑒𝑣𝑒𝑛𝑡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den>
                    </m:f>
                  </m:oMath>
                </a14:m>
                <a:endParaRPr lang="en-US" sz="28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/>
                  <a:t>This is the odds for something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3"/>
                <a:stretch>
                  <a:fillRect l="-3625" t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95400"/>
            <a:ext cx="3640137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0929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Odds?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4369" y="710469"/>
            <a:ext cx="5309631" cy="55916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93800" y="1618349"/>
                <a:ext cx="3767731" cy="4524375"/>
              </a:xfrm>
            </p:spPr>
            <p:txBody>
              <a:bodyPr/>
              <a:lstStyle/>
              <a:p>
                <a:r>
                  <a:rPr lang="en-US" dirty="0"/>
                  <a:t>Odds typically thought of as a “betting” term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/>
                  <a:t>Really a way to sneak probability into a discussion!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sz="2800" b="0" i="1" dirty="0">
                  <a:latin typeface="Cambria Math" panose="020405030504060302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𝑂𝑑𝑑𝑠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𝑒𝑣𝑒𝑛𝑡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𝑒𝑣𝑒𝑛𝑡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den>
                    </m:f>
                  </m:oMath>
                </a14:m>
                <a:endParaRPr lang="en-US" sz="280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US" dirty="0"/>
                  <a:t>This is the odds for something</a:t>
                </a:r>
              </a:p>
            </p:txBody>
          </p:sp>
        </mc:Choice>
        <mc:Fallback xmlns="">
          <p:sp>
            <p:nvSpPr>
              <p:cNvPr id="1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3800" y="1618349"/>
                <a:ext cx="3767731" cy="4524375"/>
              </a:xfrm>
              <a:blipFill rotWithShape="0">
                <a:blip r:embed="rId4"/>
                <a:stretch>
                  <a:fillRect l="-3883" t="-2692" r="-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992990" y="2983076"/>
            <a:ext cx="2494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“Odds of Dying” </a:t>
            </a:r>
          </a:p>
          <a:p>
            <a:r>
              <a:rPr lang="en-US" sz="1400" dirty="0"/>
              <a:t>National Safety Council 2017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47530" y="727373"/>
            <a:ext cx="1004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Total odd of dying (any cause)</a:t>
            </a:r>
          </a:p>
        </p:txBody>
      </p:sp>
      <p:cxnSp>
        <p:nvCxnSpPr>
          <p:cNvPr id="16" name="Straight Connector 15"/>
          <p:cNvCxnSpPr>
            <a:stCxn id="15" idx="1"/>
          </p:cNvCxnSpPr>
          <p:nvPr/>
        </p:nvCxnSpPr>
        <p:spPr bwMode="auto">
          <a:xfrm flipH="1">
            <a:off x="7782268" y="896650"/>
            <a:ext cx="265262" cy="1082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Uses of Posterior Distribution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For presentation purposes</a:t>
            </a:r>
          </a:p>
          <a:p>
            <a:pPr lvl="1"/>
            <a:r>
              <a:rPr lang="en-US" dirty="0">
                <a:ea typeface="ＭＳ Ｐゴシック" charset="-128"/>
              </a:rPr>
              <a:t>Plot the posterior pdf</a:t>
            </a:r>
          </a:p>
          <a:p>
            <a:pPr lvl="1"/>
            <a:r>
              <a:rPr lang="en-US" dirty="0">
                <a:ea typeface="ＭＳ Ｐゴシック" charset="-128"/>
              </a:rPr>
              <a:t>Give the posterior mean</a:t>
            </a:r>
          </a:p>
          <a:p>
            <a:pPr lvl="1"/>
            <a:r>
              <a:rPr lang="en-US" dirty="0">
                <a:ea typeface="ＭＳ Ｐゴシック" charset="-128"/>
              </a:rPr>
              <a:t>Give a </a:t>
            </a:r>
            <a:r>
              <a:rPr lang="en-US" b="1" dirty="0">
                <a:ea typeface="ＭＳ Ｐゴシック" charset="-128"/>
              </a:rPr>
              <a:t>Bayes credible interval</a:t>
            </a:r>
            <a:r>
              <a:rPr lang="en-US" dirty="0">
                <a:ea typeface="ＭＳ Ｐゴシック" charset="-128"/>
              </a:rPr>
              <a:t>, an interval that contains most of the posterior probability (e.g. 90% or 95%)</a:t>
            </a:r>
          </a:p>
          <a:p>
            <a:pPr lvl="2"/>
            <a:r>
              <a:rPr lang="en-US" dirty="0">
                <a:ea typeface="ＭＳ Ｐゴシック" charset="-128"/>
              </a:rPr>
              <a:t>90% interval </a:t>
            </a:r>
            <a:r>
              <a:rPr lang="en-US" dirty="0">
                <a:ea typeface="ＭＳ Ｐゴシック" charset="-128"/>
                <a:sym typeface="Wingdings" panose="05000000000000000000" pitchFamily="2" charset="2"/>
              </a:rPr>
              <a:t> &lt;5</a:t>
            </a:r>
            <a:r>
              <a:rPr lang="en-US" baseline="30000" dirty="0">
                <a:ea typeface="ＭＳ Ｐゴシック" charset="-128"/>
                <a:sym typeface="Wingdings" panose="05000000000000000000" pitchFamily="2" charset="2"/>
              </a:rPr>
              <a:t>th</a:t>
            </a:r>
            <a:r>
              <a:rPr lang="en-US" dirty="0">
                <a:ea typeface="ＭＳ Ｐゴシック" charset="-128"/>
                <a:sym typeface="Wingdings" panose="05000000000000000000" pitchFamily="2" charset="2"/>
              </a:rPr>
              <a:t>, 95</a:t>
            </a:r>
            <a:r>
              <a:rPr lang="en-US" baseline="30000" dirty="0">
                <a:ea typeface="ＭＳ Ｐゴシック" charset="-128"/>
                <a:sym typeface="Wingdings" panose="05000000000000000000" pitchFamily="2" charset="2"/>
              </a:rPr>
              <a:t>th</a:t>
            </a:r>
            <a:r>
              <a:rPr lang="en-US" dirty="0">
                <a:ea typeface="ＭＳ Ｐゴシック" charset="-128"/>
                <a:sym typeface="Wingdings" panose="05000000000000000000" pitchFamily="2" charset="2"/>
              </a:rPr>
              <a:t>&gt;</a:t>
            </a:r>
          </a:p>
          <a:p>
            <a:pPr lvl="2"/>
            <a:r>
              <a:rPr lang="en-US" dirty="0">
                <a:ea typeface="ＭＳ Ｐゴシック" charset="-128"/>
              </a:rPr>
              <a:t>95% interval </a:t>
            </a:r>
            <a:r>
              <a:rPr lang="en-US" dirty="0">
                <a:ea typeface="ＭＳ Ｐゴシック" charset="-128"/>
                <a:sym typeface="Wingdings" panose="05000000000000000000" pitchFamily="2" charset="2"/>
              </a:rPr>
              <a:t> &lt;2.5</a:t>
            </a:r>
            <a:r>
              <a:rPr lang="en-US" baseline="30000" dirty="0">
                <a:ea typeface="ＭＳ Ｐゴシック" charset="-128"/>
                <a:sym typeface="Wingdings" panose="05000000000000000000" pitchFamily="2" charset="2"/>
              </a:rPr>
              <a:t>th</a:t>
            </a:r>
            <a:r>
              <a:rPr lang="en-US" dirty="0">
                <a:ea typeface="ＭＳ Ｐゴシック" charset="-128"/>
                <a:sym typeface="Wingdings" panose="05000000000000000000" pitchFamily="2" charset="2"/>
              </a:rPr>
              <a:t>, 97.5</a:t>
            </a:r>
            <a:r>
              <a:rPr lang="en-US" baseline="30000" dirty="0">
                <a:ea typeface="ＭＳ Ｐゴシック" charset="-128"/>
                <a:sym typeface="Wingdings" panose="05000000000000000000" pitchFamily="2" charset="2"/>
              </a:rPr>
              <a:t>th</a:t>
            </a:r>
            <a:r>
              <a:rPr lang="en-US" dirty="0">
                <a:ea typeface="ＭＳ Ｐゴシック" charset="-128"/>
                <a:sym typeface="Wingdings" panose="05000000000000000000" pitchFamily="2" charset="2"/>
              </a:rPr>
              <a:t>&gt;</a:t>
            </a:r>
            <a:endParaRPr lang="en-US" dirty="0">
              <a:ea typeface="ＭＳ Ｐゴシック" charset="-128"/>
            </a:endParaRPr>
          </a:p>
          <a:p>
            <a:r>
              <a:rPr lang="en-US" dirty="0">
                <a:ea typeface="ＭＳ Ｐゴシック" charset="-128"/>
              </a:rPr>
              <a:t>For risk assessment</a:t>
            </a:r>
          </a:p>
          <a:p>
            <a:pPr lvl="1"/>
            <a:r>
              <a:rPr lang="en-US" dirty="0">
                <a:ea typeface="ＭＳ Ｐゴシック" charset="-128"/>
              </a:rPr>
              <a:t>Sample from the distribution of each parameter</a:t>
            </a:r>
          </a:p>
          <a:p>
            <a:pPr lvl="1"/>
            <a:r>
              <a:rPr lang="en-US" dirty="0">
                <a:ea typeface="ＭＳ Ｐゴシック" charset="-128"/>
              </a:rPr>
              <a:t>Combine the results to obtain sample from Bayes distribution of end-state frequency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Prior Distributions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We are going to examine three different situations related to </a:t>
            </a:r>
            <a:r>
              <a:rPr lang="en-US" b="1" dirty="0">
                <a:ea typeface="ＭＳ Ｐゴシック" charset="-128"/>
              </a:rPr>
              <a:t>different types</a:t>
            </a:r>
            <a:r>
              <a:rPr lang="en-US" dirty="0">
                <a:ea typeface="ＭＳ Ｐゴシック" charset="-128"/>
              </a:rPr>
              <a:t> of prior information</a:t>
            </a:r>
          </a:p>
          <a:p>
            <a:pPr lvl="1"/>
            <a:r>
              <a:rPr lang="en-US" dirty="0">
                <a:ea typeface="ＭＳ Ｐゴシック" charset="-128"/>
              </a:rPr>
              <a:t>Discrete priors</a:t>
            </a:r>
          </a:p>
          <a:p>
            <a:pPr lvl="1"/>
            <a:r>
              <a:rPr lang="en-US" dirty="0">
                <a:ea typeface="ＭＳ Ｐゴシック" charset="-128"/>
              </a:rPr>
              <a:t>Conjugate priors</a:t>
            </a:r>
          </a:p>
          <a:p>
            <a:pPr lvl="2"/>
            <a:r>
              <a:rPr lang="en-US" dirty="0">
                <a:ea typeface="ＭＳ Ｐゴシック" charset="-128"/>
              </a:rPr>
              <a:t>Informative</a:t>
            </a:r>
          </a:p>
          <a:p>
            <a:pPr lvl="2"/>
            <a:r>
              <a:rPr lang="en-US" dirty="0" err="1">
                <a:ea typeface="ＭＳ Ｐゴシック" charset="-128"/>
              </a:rPr>
              <a:t>Noninformative</a:t>
            </a:r>
            <a:r>
              <a:rPr lang="en-US" dirty="0">
                <a:ea typeface="ＭＳ Ｐゴシック" charset="-128"/>
              </a:rPr>
              <a:t> (or formal)</a:t>
            </a:r>
          </a:p>
          <a:p>
            <a:pPr lvl="1"/>
            <a:r>
              <a:rPr lang="en-US" dirty="0">
                <a:ea typeface="ＭＳ Ｐゴシック" charset="-128"/>
              </a:rPr>
              <a:t>Nonconjugate priors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81013" y="879476"/>
            <a:ext cx="8126412" cy="757237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Discrete Prior Distributions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8074025" cy="4116388"/>
          </a:xfrm>
        </p:spPr>
        <p:txBody>
          <a:bodyPr/>
          <a:lstStyle/>
          <a:p>
            <a:pPr algn="just">
              <a:lnSpc>
                <a:spcPct val="75000"/>
              </a:lnSpc>
            </a:pPr>
            <a:r>
              <a:rPr lang="en-US" sz="1900" dirty="0">
                <a:ea typeface="ＭＳ Ｐゴシック" charset="-128"/>
                <a:cs typeface="Times New Roman" pitchFamily="18" charset="0"/>
              </a:rPr>
              <a:t>These priors are easy to update with a spreadsheet (e.g., Excel)</a:t>
            </a:r>
          </a:p>
          <a:p>
            <a:pPr lvl="1" algn="just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en-US" sz="1900" dirty="0">
                <a:ea typeface="ＭＳ Ｐゴシック" charset="-128"/>
                <a:cs typeface="Times New Roman" pitchFamily="18" charset="0"/>
              </a:rPr>
              <a:t>Follows directly from Bayes</a:t>
            </a:r>
            <a:r>
              <a:rPr lang="ja-JP" altLang="en-US" sz="1900" dirty="0">
                <a:ea typeface="ＭＳ Ｐゴシック" charset="-128"/>
                <a:cs typeface="Times New Roman" pitchFamily="18" charset="0"/>
              </a:rPr>
              <a:t>’ </a:t>
            </a:r>
            <a:r>
              <a:rPr lang="en-US" altLang="ja-JP" sz="1900" dirty="0">
                <a:ea typeface="ＭＳ Ｐゴシック" charset="-128"/>
                <a:cs typeface="Times New Roman" pitchFamily="18" charset="0"/>
              </a:rPr>
              <a:t>Theorem</a:t>
            </a:r>
          </a:p>
          <a:p>
            <a:pPr lvl="2" algn="just">
              <a:lnSpc>
                <a:spcPct val="75000"/>
              </a:lnSpc>
            </a:pPr>
            <a:r>
              <a:rPr lang="en-US" sz="1900" dirty="0">
                <a:ea typeface="ＭＳ Ｐゴシック" charset="-128"/>
                <a:cs typeface="Times New Roman" pitchFamily="18" charset="0"/>
              </a:rPr>
              <a:t>For example, see </a:t>
            </a:r>
            <a:r>
              <a:rPr lang="ja-JP" altLang="en-US" sz="1900" dirty="0">
                <a:ea typeface="ＭＳ Ｐゴシック" charset="-128"/>
                <a:cs typeface="Times New Roman" pitchFamily="18" charset="0"/>
              </a:rPr>
              <a:t>“</a:t>
            </a:r>
            <a:r>
              <a:rPr lang="en-US" altLang="ja-JP" sz="1900" dirty="0">
                <a:ea typeface="ＭＳ Ｐゴシック" charset="-128"/>
                <a:cs typeface="Times New Roman" pitchFamily="18" charset="0"/>
              </a:rPr>
              <a:t>discrete prior.xls</a:t>
            </a:r>
            <a:r>
              <a:rPr lang="ja-JP" altLang="en-US" sz="1900" dirty="0">
                <a:ea typeface="ＭＳ Ｐゴシック" charset="-128"/>
                <a:cs typeface="Times New Roman" pitchFamily="18" charset="0"/>
              </a:rPr>
              <a:t>”</a:t>
            </a:r>
            <a:r>
              <a:rPr lang="en-US" altLang="ja-JP" sz="1900" dirty="0">
                <a:ea typeface="ＭＳ Ｐゴシック" charset="-128"/>
                <a:cs typeface="Times New Roman" pitchFamily="18" charset="0"/>
              </a:rPr>
              <a:t> in Excel folder</a:t>
            </a:r>
          </a:p>
          <a:p>
            <a:pPr lvl="2" algn="just">
              <a:lnSpc>
                <a:spcPct val="75000"/>
              </a:lnSpc>
            </a:pPr>
            <a:endParaRPr lang="en-US" sz="1900" dirty="0">
              <a:ea typeface="ＭＳ Ｐゴシック" charset="-128"/>
              <a:cs typeface="Times New Roman" pitchFamily="18" charset="0"/>
            </a:endParaRPr>
          </a:p>
          <a:p>
            <a:pPr lvl="2" algn="just">
              <a:lnSpc>
                <a:spcPct val="75000"/>
              </a:lnSpc>
            </a:pPr>
            <a:endParaRPr lang="en-US" sz="1900" dirty="0">
              <a:ea typeface="ＭＳ Ｐゴシック" charset="-128"/>
              <a:cs typeface="Times New Roman" pitchFamily="18" charset="0"/>
            </a:endParaRPr>
          </a:p>
          <a:p>
            <a:pPr>
              <a:lnSpc>
                <a:spcPct val="75000"/>
              </a:lnSpc>
            </a:pPr>
            <a:endParaRPr lang="en-US" sz="1900" dirty="0">
              <a:ea typeface="ＭＳ Ｐゴシック" charset="-128"/>
              <a:cs typeface="Times New Roman" pitchFamily="18" charset="0"/>
            </a:endParaRPr>
          </a:p>
          <a:p>
            <a:pPr>
              <a:lnSpc>
                <a:spcPct val="75000"/>
              </a:lnSpc>
            </a:pPr>
            <a:r>
              <a:rPr lang="en-US" sz="1900" dirty="0">
                <a:ea typeface="ＭＳ Ｐゴシック" charset="-128"/>
                <a:cs typeface="Times New Roman" pitchFamily="18" charset="0"/>
              </a:rPr>
              <a:t>Numerator in Bayes’</a:t>
            </a:r>
            <a:r>
              <a:rPr lang="en-US" altLang="ja-JP" sz="1900" dirty="0">
                <a:ea typeface="ＭＳ Ｐゴシック" charset="-128"/>
                <a:cs typeface="Times New Roman" pitchFamily="18" charset="0"/>
              </a:rPr>
              <a:t> Theorem is product of likelihood and prior probability of </a:t>
            </a:r>
            <a:r>
              <a:rPr lang="en-US" altLang="ja-JP" sz="19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altLang="ja-JP" sz="1900" baseline="-25000" dirty="0" err="1">
                <a:ea typeface="ＭＳ Ｐゴシック" charset="-128"/>
                <a:cs typeface="Arial" pitchFamily="34" charset="0"/>
                <a:sym typeface="Symbol" pitchFamily="18" charset="2"/>
              </a:rPr>
              <a:t>i</a:t>
            </a:r>
            <a:r>
              <a:rPr lang="en-US" altLang="ja-JP" sz="1900" baseline="-30000" dirty="0">
                <a:ea typeface="ＭＳ Ｐゴシック" charset="-128"/>
                <a:cs typeface="Times New Roman" pitchFamily="18" charset="0"/>
              </a:rPr>
              <a:t>  </a:t>
            </a:r>
            <a:endParaRPr lang="en-US" altLang="ja-JP" sz="1900" dirty="0">
              <a:ea typeface="ＭＳ Ｐゴシック" charset="-128"/>
              <a:cs typeface="Times New Roman" pitchFamily="18" charset="0"/>
            </a:endParaRPr>
          </a:p>
          <a:p>
            <a:pPr lvl="1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en-US" sz="1900" dirty="0">
                <a:ea typeface="ＭＳ Ｐゴシック" charset="-128"/>
                <a:cs typeface="Times New Roman" pitchFamily="18" charset="0"/>
              </a:rPr>
              <a:t>To obtain full posterior probability, divide every such product by the sum of all such products</a:t>
            </a:r>
          </a:p>
          <a:p>
            <a:pPr lvl="1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en-US" sz="1900" dirty="0">
                <a:ea typeface="ＭＳ Ｐゴシック" charset="-128"/>
                <a:cs typeface="Times New Roman" pitchFamily="18" charset="0"/>
              </a:rPr>
              <a:t>This makes the posterior probabilities (for all possible values of </a:t>
            </a:r>
            <a:r>
              <a:rPr lang="en-US" sz="19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1900" baseline="-30000" dirty="0" err="1">
                <a:ea typeface="ＭＳ Ｐゴシック" charset="-128"/>
                <a:cs typeface="Times New Roman" pitchFamily="18" charset="0"/>
              </a:rPr>
              <a:t>i</a:t>
            </a:r>
            <a:r>
              <a:rPr lang="en-US" sz="1900" baseline="-30000" dirty="0">
                <a:ea typeface="ＭＳ Ｐゴシック" charset="-128"/>
                <a:cs typeface="Times New Roman" pitchFamily="18" charset="0"/>
              </a:rPr>
              <a:t> </a:t>
            </a:r>
            <a:r>
              <a:rPr lang="en-US" sz="1900" dirty="0">
                <a:ea typeface="ＭＳ Ｐゴシック" charset="-128"/>
                <a:cs typeface="Times New Roman" pitchFamily="18" charset="0"/>
              </a:rPr>
              <a:t>) sum to 1.0</a:t>
            </a:r>
            <a:r>
              <a:rPr lang="en-US" sz="1900" dirty="0">
                <a:ea typeface="ＭＳ Ｐゴシック" charset="-128"/>
              </a:rPr>
              <a:t> </a:t>
            </a:r>
          </a:p>
          <a:p>
            <a:pPr>
              <a:lnSpc>
                <a:spcPct val="75000"/>
              </a:lnSpc>
            </a:pPr>
            <a:r>
              <a:rPr lang="en-US" sz="1900" dirty="0">
                <a:ea typeface="ＭＳ Ｐゴシック" charset="-128"/>
              </a:rPr>
              <a:t>Discrete priors were once common in risk assessment</a:t>
            </a:r>
          </a:p>
          <a:p>
            <a:pPr lvl="1">
              <a:lnSpc>
                <a:spcPct val="75000"/>
              </a:lnSpc>
              <a:buFont typeface="Wingdings" panose="05000000000000000000" pitchFamily="2" charset="2"/>
              <a:buChar char="Ø"/>
            </a:pPr>
            <a:r>
              <a:rPr lang="en-US" sz="1900" b="1" dirty="0">
                <a:ea typeface="ＭＳ Ｐゴシック" charset="-128"/>
              </a:rPr>
              <a:t>Not used much these days</a:t>
            </a:r>
          </a:p>
        </p:txBody>
      </p:sp>
      <p:pic>
        <p:nvPicPr>
          <p:cNvPr id="8197" name="Picture 4" descr="HOPE Book 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053" y="4617720"/>
            <a:ext cx="1065801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675629" y="6176037"/>
            <a:ext cx="3705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Pages 6-9 through 6-11, 6-33 through 6-35</a:t>
            </a:r>
          </a:p>
        </p:txBody>
      </p:sp>
      <p:graphicFrame>
        <p:nvGraphicFramePr>
          <p:cNvPr id="8194" name="Object 1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57500610"/>
              </p:ext>
            </p:extLst>
          </p:nvPr>
        </p:nvGraphicFramePr>
        <p:xfrm>
          <a:off x="2145505" y="2247249"/>
          <a:ext cx="4984759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6" name="Equation" r:id="rId5" imgW="4953000" imgH="622300" progId="Equation.3">
                  <p:embed/>
                </p:oleObj>
              </mc:Choice>
              <mc:Fallback>
                <p:oleObj name="Equation" r:id="rId5" imgW="4953000" imgH="622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5505" y="2247249"/>
                        <a:ext cx="4984759" cy="677863"/>
                      </a:xfrm>
                      <a:prstGeom prst="rect">
                        <a:avLst/>
                      </a:prstGeom>
                      <a:noFill/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9" name="Picture 14" descr="excel-ic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0436" y="5561806"/>
            <a:ext cx="9906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16"/>
          <p:cNvSpPr txBox="1">
            <a:spLocks noChangeArrowheads="1"/>
          </p:cNvSpPr>
          <p:nvPr/>
        </p:nvSpPr>
        <p:spPr bwMode="auto">
          <a:xfrm>
            <a:off x="1197545" y="6172200"/>
            <a:ext cx="163638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i="1" dirty="0">
                <a:latin typeface="Arial" pitchFamily="34" charset="0"/>
              </a:rPr>
              <a:t>discrete prior.xls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Example of Discrete Prior and Posterior</a:t>
            </a:r>
          </a:p>
        </p:txBody>
      </p:sp>
      <p:pic>
        <p:nvPicPr>
          <p:cNvPr id="9223" name="Picture 4" descr="HOPE Book Ico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86200" y="5105400"/>
            <a:ext cx="1066800" cy="1554163"/>
          </a:xfrm>
          <a:noFill/>
        </p:spPr>
      </p:pic>
      <p:graphicFrame>
        <p:nvGraphicFramePr>
          <p:cNvPr id="9218" name="Object 1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6153150" y="2473325"/>
          <a:ext cx="2990850" cy="14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6" name="Document" r:id="rId5" imgW="3139126" imgH="169682" progId="">
                  <p:embed/>
                </p:oleObj>
              </mc:Choice>
              <mc:Fallback>
                <p:oleObj name="Document" r:id="rId5" imgW="3139126" imgH="16968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3150" y="2473325"/>
                        <a:ext cx="2990850" cy="147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1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6938963" y="4570413"/>
          <a:ext cx="2205037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7" name="Document" r:id="rId7" imgW="1725105" imgH="169682" progId="">
                  <p:embed/>
                </p:oleObj>
              </mc:Choice>
              <mc:Fallback>
                <p:oleObj name="Document" r:id="rId7" imgW="1725105" imgH="16968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8963" y="4570413"/>
                        <a:ext cx="2205037" cy="198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4" name="Rectangle 9"/>
          <p:cNvSpPr>
            <a:spLocks noChangeArrowheads="1"/>
          </p:cNvSpPr>
          <p:nvPr/>
        </p:nvSpPr>
        <p:spPr bwMode="auto">
          <a:xfrm>
            <a:off x="4953000" y="6019800"/>
            <a:ext cx="11414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Arial" pitchFamily="34" charset="0"/>
              </a:rPr>
              <a:t>Page 6-10</a:t>
            </a:r>
          </a:p>
        </p:txBody>
      </p:sp>
      <p:sp>
        <p:nvSpPr>
          <p:cNvPr id="106511" name="Rectangle 15"/>
          <p:cNvSpPr>
            <a:spLocks noChangeArrowheads="1"/>
          </p:cNvSpPr>
          <p:nvPr/>
        </p:nvSpPr>
        <p:spPr bwMode="auto">
          <a:xfrm>
            <a:off x="1028700" y="4539029"/>
            <a:ext cx="266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Coarse discrete prior for </a:t>
            </a:r>
            <a:r>
              <a:rPr lang="el-GR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λ</a:t>
            </a:r>
            <a:r>
              <a: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(events per year)</a:t>
            </a:r>
            <a:endParaRPr lang="el-GR" sz="1600" i="1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6515" name="Rectangle 19"/>
          <p:cNvSpPr>
            <a:spLocks noChangeArrowheads="1"/>
          </p:cNvSpPr>
          <p:nvPr/>
        </p:nvSpPr>
        <p:spPr bwMode="auto">
          <a:xfrm>
            <a:off x="4914900" y="4539029"/>
            <a:ext cx="3124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6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Posterior for </a:t>
            </a:r>
            <a:r>
              <a:rPr lang="el-GR" sz="16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λ</a:t>
            </a:r>
            <a:r>
              <a:rPr lang="en-US" sz="16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based on 10 observed events in 6 years</a:t>
            </a:r>
            <a:endParaRPr lang="el-GR" sz="1600" i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302" name="Picture 8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7955280" cy="2858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362200"/>
            <a:ext cx="7772400" cy="1362075"/>
          </a:xfrm>
        </p:spPr>
        <p:txBody>
          <a:bodyPr/>
          <a:lstStyle/>
          <a:p>
            <a:r>
              <a:rPr lang="en-US" dirty="0"/>
              <a:t>Conjugate Priors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Conjugate Priors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n-ea"/>
              </a:rPr>
              <a:t>Prior and posterior distribution have same functional form</a:t>
            </a:r>
          </a:p>
          <a:p>
            <a:pPr lvl="1">
              <a:defRPr/>
            </a:pPr>
            <a:r>
              <a:rPr lang="en-US" dirty="0"/>
              <a:t>Only distribution parameters change to reflect data incorporated via likelihood function</a:t>
            </a:r>
          </a:p>
          <a:p>
            <a:pPr lvl="2">
              <a:defRPr/>
            </a:pPr>
            <a:r>
              <a:rPr lang="en-US" dirty="0"/>
              <a:t>This means you can write down the posterior distribution with just arithmetic</a:t>
            </a:r>
          </a:p>
          <a:p>
            <a:pPr lvl="2">
              <a:defRPr/>
            </a:pPr>
            <a:r>
              <a:rPr lang="en-US" dirty="0"/>
              <a:t>Mathematically convenient (no integration)</a:t>
            </a:r>
          </a:p>
          <a:p>
            <a:pPr lvl="1">
              <a:defRPr/>
            </a:pPr>
            <a:r>
              <a:rPr lang="en-US" dirty="0"/>
              <a:t>Widely used in PRA (perhaps too widely)</a:t>
            </a:r>
          </a:p>
          <a:p>
            <a:pPr>
              <a:defRPr/>
            </a:pPr>
            <a:r>
              <a:rPr lang="en-US" dirty="0">
                <a:ea typeface="+mn-ea"/>
              </a:rPr>
              <a:t>In this section, we will address conjugate priors for </a:t>
            </a:r>
            <a:r>
              <a:rPr lang="en-US" b="1" dirty="0">
                <a:ea typeface="+mn-ea"/>
              </a:rPr>
              <a:t>three</a:t>
            </a:r>
            <a:r>
              <a:rPr lang="en-US" dirty="0">
                <a:ea typeface="+mn-ea"/>
              </a:rPr>
              <a:t> aleatory models commonly used in PRA</a:t>
            </a:r>
          </a:p>
          <a:p>
            <a:pPr lvl="1">
              <a:defRPr/>
            </a:pPr>
            <a:r>
              <a:rPr lang="en-US" dirty="0"/>
              <a:t>Binomial distribution</a:t>
            </a:r>
          </a:p>
          <a:p>
            <a:pPr lvl="1">
              <a:defRPr/>
            </a:pPr>
            <a:r>
              <a:rPr lang="en-US" dirty="0"/>
              <a:t>Poisson distribution</a:t>
            </a:r>
          </a:p>
          <a:p>
            <a:pPr lvl="1">
              <a:defRPr/>
            </a:pPr>
            <a:r>
              <a:rPr lang="en-US" dirty="0"/>
              <a:t>Exponential distribution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Motivation for Bayesian Inference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>
                <a:ea typeface="ＭＳ Ｐゴシック" charset="-128"/>
              </a:rPr>
              <a:t>Problems with frequentist inference</a:t>
            </a:r>
          </a:p>
          <a:p>
            <a:pPr lvl="1"/>
            <a:r>
              <a:rPr lang="en-US" sz="2000" dirty="0">
                <a:ea typeface="ＭＳ Ｐゴシック" charset="-128"/>
              </a:rPr>
              <a:t>If data are sparse, estimates can be unrealistic (0 events in some cases)</a:t>
            </a:r>
          </a:p>
          <a:p>
            <a:pPr lvl="1"/>
            <a:r>
              <a:rPr lang="en-US" sz="2000" dirty="0">
                <a:ea typeface="ＭＳ Ｐゴシック" charset="-128"/>
              </a:rPr>
              <a:t>No way to incorporate </a:t>
            </a:r>
            <a:r>
              <a:rPr lang="en-US" sz="2000" dirty="0" err="1">
                <a:ea typeface="ＭＳ Ｐゴシック" charset="-128"/>
              </a:rPr>
              <a:t>nonempirical</a:t>
            </a:r>
            <a:r>
              <a:rPr lang="en-US" sz="2000" dirty="0">
                <a:ea typeface="ＭＳ Ｐゴシック" charset="-128"/>
              </a:rPr>
              <a:t> </a:t>
            </a:r>
            <a:r>
              <a:rPr lang="ja-JP" altLang="en-US" sz="2000" dirty="0">
                <a:ea typeface="ＭＳ Ｐゴシック" charset="-128"/>
              </a:rPr>
              <a:t>“</a:t>
            </a:r>
            <a:r>
              <a:rPr lang="en-US" altLang="ja-JP" sz="2000" dirty="0">
                <a:ea typeface="ＭＳ Ｐゴシック" charset="-128"/>
              </a:rPr>
              <a:t>data</a:t>
            </a:r>
            <a:r>
              <a:rPr lang="ja-JP" altLang="en-US" sz="2000" dirty="0">
                <a:ea typeface="ＭＳ Ｐゴシック" charset="-128"/>
              </a:rPr>
              <a:t>”</a:t>
            </a:r>
            <a:endParaRPr lang="en-US" altLang="ja-JP" sz="2000" dirty="0">
              <a:ea typeface="ＭＳ Ｐゴシック" charset="-128"/>
            </a:endParaRPr>
          </a:p>
          <a:p>
            <a:pPr lvl="2"/>
            <a:r>
              <a:rPr lang="en-US" sz="2000" dirty="0">
                <a:ea typeface="ＭＳ Ｐゴシック" charset="-128"/>
              </a:rPr>
              <a:t>For example, expert judgment</a:t>
            </a:r>
          </a:p>
          <a:p>
            <a:pPr lvl="1"/>
            <a:r>
              <a:rPr lang="en-US" sz="2000" dirty="0">
                <a:ea typeface="ＭＳ Ｐゴシック" charset="-128"/>
              </a:rPr>
              <a:t>Difficult to propagate uncertainties (i.e., confidence intervals) through logic models</a:t>
            </a:r>
          </a:p>
          <a:p>
            <a:r>
              <a:rPr lang="en-US" sz="2000" dirty="0">
                <a:ea typeface="ＭＳ Ｐゴシック" charset="-128"/>
              </a:rPr>
              <a:t>Solution:  A different interpretation of </a:t>
            </a:r>
            <a:r>
              <a:rPr lang="ja-JP" altLang="en-US" sz="2000" dirty="0">
                <a:ea typeface="ＭＳ Ｐゴシック" charset="-128"/>
              </a:rPr>
              <a:t>“</a:t>
            </a:r>
            <a:r>
              <a:rPr lang="en-US" altLang="ja-JP" sz="2000" dirty="0">
                <a:ea typeface="ＭＳ Ｐゴシック" charset="-128"/>
              </a:rPr>
              <a:t>probability</a:t>
            </a:r>
            <a:r>
              <a:rPr lang="ja-JP" altLang="en-US" sz="2000" dirty="0">
                <a:ea typeface="ＭＳ Ｐゴシック" charset="-128"/>
              </a:rPr>
              <a:t>”</a:t>
            </a:r>
            <a:endParaRPr lang="en-US" altLang="ja-JP" sz="2000" dirty="0">
              <a:ea typeface="ＭＳ Ｐゴシック" charset="-128"/>
            </a:endParaRPr>
          </a:p>
          <a:p>
            <a:pPr lvl="1"/>
            <a:r>
              <a:rPr lang="en-US" sz="2000" dirty="0">
                <a:ea typeface="ＭＳ Ｐゴシック" charset="-128"/>
              </a:rPr>
              <a:t>Information about the parameter, beyond what is in the empirical data, is included in the estimate</a:t>
            </a:r>
          </a:p>
          <a:p>
            <a:pPr lvl="1"/>
            <a:r>
              <a:rPr lang="en-US" sz="2000" dirty="0">
                <a:ea typeface="ＭＳ Ｐゴシック" charset="-128"/>
              </a:rPr>
              <a:t>Use Monte Carlo sampling to propagate uncertainties (expressed as probability distributions) through logic models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62295" y="1062980"/>
            <a:ext cx="8126412" cy="757237"/>
          </a:xfrm>
        </p:spPr>
        <p:txBody>
          <a:bodyPr/>
          <a:lstStyle/>
          <a:p>
            <a:r>
              <a:rPr lang="en-US" sz="2900" dirty="0">
                <a:ea typeface="ＭＳ Ｐゴシック" charset="-128"/>
              </a:rPr>
              <a:t>Binomial Likelihood – Beta Conjugate Prior</a:t>
            </a:r>
          </a:p>
        </p:txBody>
      </p:sp>
      <p:sp>
        <p:nvSpPr>
          <p:cNvPr id="3686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90845" y="1747323"/>
            <a:ext cx="5021262" cy="4010025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Facts about </a:t>
            </a:r>
            <a:r>
              <a:rPr lang="en-US" b="1" i="0" dirty="0">
                <a:latin typeface="+mj-lt"/>
                <a:ea typeface="ＭＳ Ｐゴシック" charset="-128"/>
                <a:cs typeface="Times New Roman" pitchFamily="18" charset="0"/>
              </a:rPr>
              <a:t>beta</a:t>
            </a:r>
            <a:r>
              <a:rPr lang="en-US" b="1" dirty="0">
                <a:latin typeface="+mj-lt"/>
                <a:ea typeface="ＭＳ Ｐゴシック" charset="-128"/>
                <a:cs typeface="Times New Roman" pitchFamily="18" charset="0"/>
              </a:rPr>
              <a:t>(</a:t>
            </a:r>
            <a:r>
              <a:rPr lang="en-US" b="1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="1" dirty="0">
                <a:latin typeface="+mj-lt"/>
                <a:ea typeface="ＭＳ Ｐゴシック" charset="-128"/>
                <a:cs typeface="Times New Roman" pitchFamily="18" charset="0"/>
              </a:rPr>
              <a:t>, β) 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distribution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beta(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, β) density</a:t>
            </a: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f(p) = C p</a:t>
            </a:r>
            <a:r>
              <a:rPr lang="el-GR" baseline="30000" dirty="0">
                <a:latin typeface="+mj-lt"/>
                <a:ea typeface="ＭＳ Ｐゴシック" charset="-128"/>
                <a:cs typeface="Arial" pitchFamily="34" charset="0"/>
              </a:rPr>
              <a:t>α</a:t>
            </a:r>
            <a:r>
              <a:rPr lang="en-US" baseline="30000" dirty="0">
                <a:latin typeface="+mj-lt"/>
                <a:ea typeface="ＭＳ Ｐゴシック" charset="-128"/>
                <a:cs typeface="Arial" pitchFamily="34" charset="0"/>
              </a:rPr>
              <a:t>-1</a:t>
            </a:r>
            <a:r>
              <a:rPr lang="en-US" dirty="0">
                <a:latin typeface="+mj-lt"/>
                <a:ea typeface="ＭＳ Ｐゴシック" charset="-128"/>
                <a:cs typeface="Arial" pitchFamily="34" charset="0"/>
              </a:rPr>
              <a:t>(1-p)</a:t>
            </a:r>
            <a:r>
              <a:rPr lang="el-GR" baseline="30000" dirty="0">
                <a:latin typeface="+mj-lt"/>
                <a:ea typeface="ＭＳ Ｐゴシック" charset="-128"/>
                <a:cs typeface="Arial" pitchFamily="34" charset="0"/>
              </a:rPr>
              <a:t>β</a:t>
            </a:r>
            <a:r>
              <a:rPr lang="en-US" baseline="30000" dirty="0">
                <a:latin typeface="+mj-lt"/>
                <a:ea typeface="ＭＳ Ｐゴシック" charset="-128"/>
                <a:cs typeface="Arial" pitchFamily="34" charset="0"/>
              </a:rPr>
              <a:t>-1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Mean:  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 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/ (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 + β)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Variance:  mean(1 – mean)/(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 + β + 1)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Percentiles from tables in</a:t>
            </a:r>
          </a:p>
          <a:p>
            <a:pPr marL="4572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     HOPE, App. C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Easier and more accurate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	to use BETAINV in Excel: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</a:rPr>
              <a:t>100p percentile = BETAINV(p, </a:t>
            </a:r>
            <a:r>
              <a:rPr lang="en-US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, )</a:t>
            </a:r>
          </a:p>
          <a:p>
            <a:pPr lvl="1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SAPHIRE uses mean and  (called </a:t>
            </a:r>
            <a:r>
              <a:rPr lang="ja-JP" altLang="en-US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“</a:t>
            </a:r>
            <a:r>
              <a:rPr lang="en-US" altLang="ja-JP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b</a:t>
            </a:r>
            <a:r>
              <a:rPr lang="ja-JP" altLang="en-US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”</a:t>
            </a:r>
            <a:r>
              <a:rPr lang="en-US" altLang="ja-JP" dirty="0">
                <a:latin typeface="+mj-lt"/>
                <a:ea typeface="ＭＳ Ｐゴシック" charset="-128"/>
                <a:cs typeface="Times New Roman" pitchFamily="18" charset="0"/>
                <a:sym typeface="Symbol" pitchFamily="18" charset="2"/>
              </a:rPr>
              <a:t> by SAPHIRE)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+mj-lt"/>
              <a:ea typeface="ＭＳ Ｐゴシック" charset="-128"/>
            </a:endParaRPr>
          </a:p>
        </p:txBody>
      </p:sp>
      <p:pic>
        <p:nvPicPr>
          <p:cNvPr id="36868" name="Picture 1028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7296" y="4998720"/>
            <a:ext cx="1067163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1029"/>
          <p:cNvSpPr txBox="1">
            <a:spLocks noChangeArrowheads="1"/>
          </p:cNvSpPr>
          <p:nvPr/>
        </p:nvSpPr>
        <p:spPr bwMode="auto">
          <a:xfrm>
            <a:off x="4572000" y="6521381"/>
            <a:ext cx="3825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itchFamily="34" charset="0"/>
              </a:rPr>
              <a:t>Pages A-21 through A-22, C-8 through C-13</a:t>
            </a:r>
          </a:p>
        </p:txBody>
      </p:sp>
      <p:pic>
        <p:nvPicPr>
          <p:cNvPr id="36870" name="Picture 103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513054" y="1747323"/>
            <a:ext cx="3462671" cy="2372122"/>
          </a:xfrm>
          <a:noFill/>
        </p:spPr>
      </p:pic>
      <p:pic>
        <p:nvPicPr>
          <p:cNvPr id="36871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86384" cy="98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6" y="1123300"/>
            <a:ext cx="8231187" cy="377026"/>
          </a:xfrm>
        </p:spPr>
        <p:txBody>
          <a:bodyPr/>
          <a:lstStyle/>
          <a:p>
            <a:r>
              <a:rPr lang="en-US" sz="2900" dirty="0">
                <a:ea typeface="ＭＳ Ｐゴシック" charset="-128"/>
              </a:rPr>
              <a:t>Binomial Likelihood – Beta Conjugate Prior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2126" y="1717025"/>
            <a:ext cx="8231187" cy="4524375"/>
          </a:xfrm>
        </p:spPr>
        <p:txBody>
          <a:bodyPr/>
          <a:lstStyle/>
          <a:p>
            <a:pPr algn="just">
              <a:lnSpc>
                <a:spcPct val="75000"/>
              </a:lnSpc>
            </a:pPr>
            <a:r>
              <a:rPr lang="en-US" dirty="0">
                <a:ea typeface="ＭＳ Ｐゴシック" charset="-128"/>
                <a:cs typeface="Times New Roman" pitchFamily="18" charset="0"/>
              </a:rPr>
              <a:t>If X is </a:t>
            </a:r>
            <a:r>
              <a:rPr lang="en-US" b="1" i="0" dirty="0">
                <a:ea typeface="ＭＳ Ｐゴシック" charset="-128"/>
                <a:cs typeface="Times New Roman" pitchFamily="18" charset="0"/>
              </a:rPr>
              <a:t>binomial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(n, p) and </a:t>
            </a:r>
            <a:r>
              <a:rPr lang="en-US" dirty="0" err="1">
                <a:ea typeface="ＭＳ Ｐゴシック" charset="-128"/>
                <a:cs typeface="Times New Roman" pitchFamily="18" charset="0"/>
              </a:rPr>
              <a:t>g</a:t>
            </a:r>
            <a:r>
              <a:rPr lang="en-US" baseline="-30000" dirty="0" err="1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(p) is </a:t>
            </a:r>
            <a:r>
              <a:rPr lang="en-US" b="1" i="0" dirty="0">
                <a:ea typeface="ＭＳ Ｐゴシック" charset="-128"/>
                <a:cs typeface="Times New Roman" pitchFamily="18" charset="0"/>
              </a:rPr>
              <a:t>beta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, β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)</a:t>
            </a:r>
          </a:p>
          <a:p>
            <a:pPr lvl="1" algn="just">
              <a:lnSpc>
                <a:spcPct val="75000"/>
              </a:lnSpc>
            </a:pPr>
            <a:r>
              <a:rPr lang="en-US" dirty="0">
                <a:ea typeface="ＭＳ Ｐゴシック" charset="-128"/>
                <a:cs typeface="Times New Roman" pitchFamily="18" charset="0"/>
              </a:rPr>
              <a:t>Then posterior distribution of p is</a:t>
            </a:r>
          </a:p>
          <a:p>
            <a:pPr lvl="2" algn="just">
              <a:lnSpc>
                <a:spcPct val="75000"/>
              </a:lnSpc>
            </a:pPr>
            <a:r>
              <a:rPr lang="en-US" b="1" i="0" dirty="0">
                <a:ea typeface="ＭＳ Ｐゴシック" charset="-128"/>
                <a:cs typeface="Times New Roman" pitchFamily="18" charset="0"/>
              </a:rPr>
              <a:t>beta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, β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)</a:t>
            </a:r>
          </a:p>
          <a:p>
            <a:pPr lvl="3" algn="just">
              <a:lnSpc>
                <a:spcPct val="75000"/>
              </a:lnSpc>
            </a:pP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  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= </a:t>
            </a: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+ x	(x = # events)</a:t>
            </a:r>
          </a:p>
          <a:p>
            <a:pPr lvl="3" algn="just">
              <a:lnSpc>
                <a:spcPct val="75000"/>
              </a:lnSpc>
            </a:pPr>
            <a:r>
              <a:rPr lang="en-US" dirty="0">
                <a:ea typeface="ＭＳ Ｐゴシック" charset="-128"/>
                <a:cs typeface="Times New Roman" pitchFamily="18" charset="0"/>
              </a:rPr>
              <a:t>   β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= β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+ n - x	(n = total # trials)</a:t>
            </a:r>
          </a:p>
          <a:p>
            <a:pPr lvl="2" algn="just">
              <a:lnSpc>
                <a:spcPct val="75000"/>
              </a:lnSpc>
            </a:pP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is like prior number of events</a:t>
            </a:r>
          </a:p>
          <a:p>
            <a:pPr lvl="2" algn="just">
              <a:lnSpc>
                <a:spcPct val="75000"/>
              </a:lnSpc>
            </a:pPr>
            <a:r>
              <a:rPr lang="el-GR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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is like prior number of successes</a:t>
            </a:r>
          </a:p>
          <a:p>
            <a:pPr lvl="2" algn="just">
              <a:lnSpc>
                <a:spcPct val="75000"/>
              </a:lnSpc>
            </a:pPr>
            <a:r>
              <a:rPr lang="en-US" dirty="0">
                <a:ea typeface="ＭＳ Ｐゴシック" charset="-128"/>
              </a:rPr>
              <a:t>Posterior mean is (</a:t>
            </a: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+ x)/(</a:t>
            </a: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+ β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+ n)</a:t>
            </a:r>
          </a:p>
          <a:p>
            <a:pPr lvl="2" algn="just">
              <a:lnSpc>
                <a:spcPct val="75000"/>
              </a:lnSpc>
            </a:pPr>
            <a:r>
              <a:rPr lang="en-US" dirty="0">
                <a:ea typeface="ＭＳ Ｐゴシック" charset="-128"/>
                <a:cs typeface="Times New Roman" pitchFamily="18" charset="0"/>
              </a:rPr>
              <a:t>This is a weighted average of MLE, x/n,</a:t>
            </a:r>
          </a:p>
          <a:p>
            <a:pPr lvl="2" algn="just">
              <a:lnSpc>
                <a:spcPct val="75000"/>
              </a:lnSpc>
              <a:buFontTx/>
              <a:buNone/>
            </a:pPr>
            <a:r>
              <a:rPr lang="en-US" dirty="0">
                <a:ea typeface="ＭＳ Ｐゴシック" charset="-128"/>
                <a:cs typeface="Times New Roman" pitchFamily="18" charset="0"/>
              </a:rPr>
              <a:t>	and prior mean, </a:t>
            </a: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/(</a:t>
            </a:r>
            <a:r>
              <a:rPr lang="en-US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+ β</a:t>
            </a:r>
            <a:r>
              <a:rPr lang="en-US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)</a:t>
            </a:r>
          </a:p>
          <a:p>
            <a:pPr lvl="2" algn="just">
              <a:lnSpc>
                <a:spcPct val="75000"/>
              </a:lnSpc>
            </a:pPr>
            <a:endParaRPr lang="en-US" dirty="0">
              <a:ea typeface="ＭＳ Ｐゴシック" charset="-128"/>
              <a:cs typeface="Times New Roman" pitchFamily="18" charset="0"/>
            </a:endParaRPr>
          </a:p>
        </p:txBody>
      </p:sp>
      <p:pic>
        <p:nvPicPr>
          <p:cNvPr id="37892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2337" y="4541520"/>
            <a:ext cx="1067356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191250" y="6096000"/>
            <a:ext cx="2532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Arial" pitchFamily="34" charset="0"/>
              </a:rPr>
              <a:t>Pages 6-35 through 6-37</a:t>
            </a:r>
          </a:p>
        </p:txBody>
      </p:sp>
      <p:pic>
        <p:nvPicPr>
          <p:cNvPr id="7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8248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Binomial-Beta Bayesian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our prior is ~Beta(1, 1)</a:t>
            </a:r>
          </a:p>
          <a:p>
            <a:r>
              <a:rPr lang="en-US" dirty="0"/>
              <a:t>Assume we see 15 failures in 87 demands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9" y="2895601"/>
            <a:ext cx="3925177" cy="294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489" y="2441193"/>
            <a:ext cx="392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Step 1 – Specify the Prior (Beta Tab)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1742" y="2441193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Step 2 – Specify Data (Bayes-Binomial)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95601"/>
            <a:ext cx="4406938" cy="2392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 bwMode="auto">
          <a:xfrm>
            <a:off x="914400" y="3200400"/>
            <a:ext cx="1066800" cy="3810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359471" y="4800600"/>
            <a:ext cx="1066800" cy="487156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1495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133600"/>
            <a:ext cx="6783333" cy="397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Binomial-Beta Bayesian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the results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876799" y="2133600"/>
            <a:ext cx="3125733" cy="21336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581400" y="4191000"/>
            <a:ext cx="4495800" cy="20574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124200" y="2057400"/>
            <a:ext cx="1828800" cy="23622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7823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43394" y="1038123"/>
            <a:ext cx="8126412" cy="757237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Poisson Likelihood – Gamma Conjugate Prior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64006" y="2100160"/>
            <a:ext cx="8534400" cy="3505200"/>
          </a:xfrm>
        </p:spPr>
        <p:txBody>
          <a:bodyPr/>
          <a:lstStyle/>
          <a:p>
            <a:pPr algn="just"/>
            <a:r>
              <a:rPr lang="en-US" sz="2000" dirty="0">
                <a:ea typeface="ＭＳ Ｐゴシック" charset="-128"/>
                <a:cs typeface="Times New Roman" pitchFamily="18" charset="0"/>
              </a:rPr>
              <a:t>Facts about </a:t>
            </a:r>
            <a:r>
              <a:rPr lang="en-US" sz="2000" b="1" i="0" dirty="0">
                <a:ea typeface="ＭＳ Ｐゴシック" charset="-128"/>
                <a:cs typeface="Times New Roman" pitchFamily="18" charset="0"/>
              </a:rPr>
              <a:t>gamma</a:t>
            </a:r>
            <a:r>
              <a:rPr lang="en-US" sz="2000" b="1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000" b="1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="1" dirty="0">
                <a:ea typeface="ＭＳ Ｐゴシック" charset="-128"/>
                <a:cs typeface="Times New Roman" pitchFamily="18" charset="0"/>
              </a:rPr>
              <a:t>, β)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distribution, see HOPE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gamma(</a:t>
            </a: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, β) density is  g(</a:t>
            </a:r>
            <a:r>
              <a:rPr lang="el-GR" sz="2000" dirty="0">
                <a:ea typeface="ＭＳ Ｐゴシック" charset="-128"/>
                <a:cs typeface="Arial" pitchFamily="34" charset="0"/>
              </a:rPr>
              <a:t>λ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) = C </a:t>
            </a:r>
            <a:r>
              <a:rPr lang="el-GR" sz="2000" dirty="0">
                <a:ea typeface="ＭＳ Ｐゴシック" charset="-128"/>
                <a:cs typeface="Arial" pitchFamily="34" charset="0"/>
              </a:rPr>
              <a:t>λ</a:t>
            </a:r>
            <a:r>
              <a:rPr lang="el-GR" sz="2000" baseline="30000" dirty="0">
                <a:ea typeface="ＭＳ Ｐゴシック" charset="-128"/>
                <a:cs typeface="Arial" pitchFamily="34" charset="0"/>
              </a:rPr>
              <a:t>α</a:t>
            </a:r>
            <a:r>
              <a:rPr lang="en-US" sz="2000" baseline="30000" dirty="0">
                <a:ea typeface="ＭＳ Ｐゴシック" charset="-128"/>
                <a:cs typeface="Arial" pitchFamily="34" charset="0"/>
              </a:rPr>
              <a:t>-1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e</a:t>
            </a:r>
            <a:r>
              <a:rPr lang="en-US" sz="2000" baseline="30000" dirty="0">
                <a:ea typeface="ＭＳ Ｐゴシック" charset="-128"/>
                <a:cs typeface="Arial" pitchFamily="34" charset="0"/>
              </a:rPr>
              <a:t>-</a:t>
            </a:r>
            <a:r>
              <a:rPr lang="el-GR" sz="2000" baseline="30000" dirty="0">
                <a:ea typeface="ＭＳ Ｐゴシック" charset="-128"/>
                <a:cs typeface="Arial" pitchFamily="34" charset="0"/>
              </a:rPr>
              <a:t>λβ</a:t>
            </a:r>
            <a:endParaRPr lang="en-US" sz="2000" dirty="0">
              <a:ea typeface="ＭＳ Ｐゴシック" charset="-128"/>
              <a:cs typeface="Times New Roman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mean = </a:t>
            </a: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/ β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variance = </a:t>
            </a: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/ β</a:t>
            </a:r>
            <a:r>
              <a:rPr lang="en-US" sz="2000" baseline="30000" dirty="0">
                <a:ea typeface="ＭＳ Ｐゴシック" charset="-128"/>
                <a:cs typeface="Times New Roman" pitchFamily="18" charset="0"/>
              </a:rPr>
              <a:t>2</a:t>
            </a:r>
            <a:endParaRPr lang="en-US" sz="2000" dirty="0">
              <a:ea typeface="ＭＳ Ｐゴシック" charset="-128"/>
              <a:cs typeface="Times New Roman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100p percentile = GAMMAINV(p, </a:t>
            </a:r>
            <a:r>
              <a:rPr lang="en-US" sz="2000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, 1/) or </a:t>
            </a:r>
          </a:p>
          <a:p>
            <a:pPr lvl="1" algn="just">
              <a:buFontTx/>
              <a:buNone/>
            </a:pPr>
            <a:r>
              <a:rPr lang="en-US" sz="2000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	GAMMAINV(p, , 1)/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ea typeface="ＭＳ Ｐゴシック" charset="-128"/>
                <a:cs typeface="Times New Roman" pitchFamily="18" charset="0"/>
              </a:rPr>
              <a:t>Excel uses 1/ β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instead of β as the second parameter </a:t>
            </a:r>
          </a:p>
          <a:p>
            <a:pPr lvl="2" algn="just">
              <a:buFont typeface="Arial" panose="020B0604020202020204" pitchFamily="34" charset="0"/>
              <a:buChar char="•"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β is in units of time</a:t>
            </a: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8248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04888"/>
            <a:ext cx="8231187" cy="366254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Poisson Likelihood – Gamma Conjugate Prior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699983"/>
            <a:ext cx="8231187" cy="4524375"/>
          </a:xfrm>
        </p:spPr>
        <p:txBody>
          <a:bodyPr/>
          <a:lstStyle/>
          <a:p>
            <a:pPr lvl="1" algn="just"/>
            <a:r>
              <a:rPr lang="en-US" dirty="0">
                <a:ea typeface="ＭＳ Ｐゴシック" charset="-128"/>
                <a:cs typeface="Times New Roman" pitchFamily="18" charset="0"/>
              </a:rPr>
              <a:t>SAPHIRE uses mean and </a:t>
            </a:r>
            <a:r>
              <a:rPr lang="en-US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 (called </a:t>
            </a:r>
            <a:r>
              <a:rPr lang="ja-JP" altLang="en-US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“</a:t>
            </a:r>
            <a:r>
              <a:rPr lang="en-US" altLang="ja-JP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r</a:t>
            </a:r>
            <a:r>
              <a:rPr lang="ja-JP" altLang="en-US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”</a:t>
            </a:r>
            <a:r>
              <a:rPr lang="en-US" altLang="ja-JP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 by SAPHIRE)</a:t>
            </a:r>
          </a:p>
          <a:p>
            <a:pPr lvl="1" algn="just"/>
            <a:r>
              <a:rPr lang="en-US" dirty="0">
                <a:ea typeface="ＭＳ Ｐゴシック" charset="-128"/>
                <a:cs typeface="Times New Roman" pitchFamily="18" charset="0"/>
              </a:rPr>
              <a:t>Example gamma distributions:</a:t>
            </a:r>
            <a:endParaRPr lang="en-US" dirty="0">
              <a:ea typeface="ＭＳ Ｐゴシック" charset="-128"/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1950" y="2314345"/>
            <a:ext cx="4953000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 descr="HOPE Book 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9174" y="4549563"/>
            <a:ext cx="1067626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6376987" y="6116241"/>
            <a:ext cx="2598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</a:rPr>
              <a:t>Pages A-18 through A-20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900">
                <a:ea typeface="ＭＳ Ｐゴシック" charset="-128"/>
              </a:rPr>
              <a:t>Poisson Likelihood – Gamma Conjugate Prior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200" dirty="0">
                <a:ea typeface="ＭＳ Ｐゴシック" charset="-128"/>
                <a:cs typeface="Times New Roman" pitchFamily="18" charset="0"/>
              </a:rPr>
              <a:t>If X is </a:t>
            </a:r>
            <a:r>
              <a:rPr lang="en-US" sz="2200" b="1" i="0" dirty="0">
                <a:ea typeface="ＭＳ Ｐゴシック" charset="-128"/>
                <a:cs typeface="Times New Roman" pitchFamily="18" charset="0"/>
              </a:rPr>
              <a:t>Poisson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2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t) and </a:t>
            </a:r>
            <a:r>
              <a:rPr lang="en-US" sz="2200" dirty="0" err="1">
                <a:ea typeface="ＭＳ Ｐゴシック" charset="-128"/>
                <a:cs typeface="Times New Roman" pitchFamily="18" charset="0"/>
              </a:rPr>
              <a:t>g</a:t>
            </a:r>
            <a:r>
              <a:rPr lang="en-US" sz="2200" baseline="-30000" dirty="0" err="1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2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) is </a:t>
            </a:r>
            <a:r>
              <a:rPr lang="en-US" sz="2200" b="1" i="0" dirty="0">
                <a:ea typeface="ＭＳ Ｐゴシック" charset="-128"/>
                <a:cs typeface="Times New Roman" pitchFamily="18" charset="0"/>
              </a:rPr>
              <a:t>gamma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2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, β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), then posterior distribution of λ is</a:t>
            </a:r>
          </a:p>
          <a:p>
            <a:pPr lvl="1" algn="just"/>
            <a:r>
              <a:rPr lang="en-US" sz="2400" b="1" i="0" dirty="0">
                <a:ea typeface="ＭＳ Ｐゴシック" charset="-128"/>
                <a:cs typeface="Times New Roman" pitchFamily="18" charset="0"/>
              </a:rPr>
              <a:t>gamma</a:t>
            </a:r>
            <a:r>
              <a:rPr lang="en-US" sz="2400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4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400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sz="2400" dirty="0">
                <a:ea typeface="ＭＳ Ｐゴシック" charset="-128"/>
                <a:cs typeface="Times New Roman" pitchFamily="18" charset="0"/>
              </a:rPr>
              <a:t> , β</a:t>
            </a:r>
            <a:r>
              <a:rPr lang="en-US" sz="2400" baseline="-30000" dirty="0">
                <a:ea typeface="ＭＳ Ｐゴシック" charset="-128"/>
                <a:cs typeface="Times New Roman" pitchFamily="18" charset="0"/>
              </a:rPr>
              <a:t>post </a:t>
            </a:r>
            <a:r>
              <a:rPr lang="en-US" sz="2400" dirty="0">
                <a:ea typeface="ＭＳ Ｐゴシック" charset="-128"/>
                <a:cs typeface="Times New Roman" pitchFamily="18" charset="0"/>
              </a:rPr>
              <a:t>)</a:t>
            </a:r>
          </a:p>
          <a:p>
            <a:pPr lvl="2" algn="just"/>
            <a:r>
              <a:rPr lang="en-US" sz="22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  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= </a:t>
            </a:r>
            <a:r>
              <a:rPr lang="en-US" sz="22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+ x	(x = # events)</a:t>
            </a:r>
          </a:p>
          <a:p>
            <a:pPr lvl="2" algn="just"/>
            <a:r>
              <a:rPr lang="en-US" sz="2200" dirty="0">
                <a:ea typeface="ＭＳ Ｐゴシック" charset="-128"/>
                <a:cs typeface="Times New Roman" pitchFamily="18" charset="0"/>
              </a:rPr>
              <a:t>   β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= β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+ t		(t = observation time)</a:t>
            </a:r>
          </a:p>
          <a:p>
            <a:pPr lvl="2" algn="just"/>
            <a:r>
              <a:rPr lang="en-US" sz="22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  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is like prior number of events</a:t>
            </a:r>
          </a:p>
          <a:p>
            <a:pPr lvl="2" algn="just"/>
            <a:r>
              <a:rPr lang="en-US" sz="2200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   </a:t>
            </a:r>
            <a:r>
              <a:rPr lang="el-GR" sz="2200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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is like prior observation time</a:t>
            </a:r>
          </a:p>
          <a:p>
            <a:pPr lvl="1" algn="just"/>
            <a:r>
              <a:rPr lang="en-US" sz="2400" dirty="0">
                <a:ea typeface="ＭＳ Ｐゴシック" charset="-128"/>
                <a:cs typeface="Times New Roman" pitchFamily="18" charset="0"/>
              </a:rPr>
              <a:t>Therefore, posterior mean = (</a:t>
            </a:r>
            <a:r>
              <a:rPr lang="en-US" sz="24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4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400" dirty="0">
                <a:ea typeface="ＭＳ Ｐゴシック" charset="-128"/>
                <a:cs typeface="Times New Roman" pitchFamily="18" charset="0"/>
              </a:rPr>
              <a:t> + x)/(β</a:t>
            </a:r>
            <a:r>
              <a:rPr lang="en-US" sz="24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400" dirty="0">
                <a:ea typeface="ＭＳ Ｐゴシック" charset="-128"/>
                <a:cs typeface="Times New Roman" pitchFamily="18" charset="0"/>
              </a:rPr>
              <a:t> + t)</a:t>
            </a:r>
          </a:p>
          <a:p>
            <a:pPr lvl="2" algn="just"/>
            <a:r>
              <a:rPr lang="en-US" sz="2200" dirty="0">
                <a:ea typeface="ＭＳ Ｐゴシック" charset="-128"/>
                <a:cs typeface="Times New Roman" pitchFamily="18" charset="0"/>
              </a:rPr>
              <a:t>Again, a weighted average of MLE, x/t,</a:t>
            </a:r>
          </a:p>
          <a:p>
            <a:pPr lvl="2" algn="just">
              <a:buFontTx/>
              <a:buNone/>
            </a:pPr>
            <a:r>
              <a:rPr lang="en-US" sz="2200" dirty="0">
                <a:ea typeface="ＭＳ Ｐゴシック" charset="-128"/>
                <a:cs typeface="Times New Roman" pitchFamily="18" charset="0"/>
              </a:rPr>
              <a:t>	and prior mean, </a:t>
            </a:r>
            <a:r>
              <a:rPr lang="en-US" sz="22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/ β</a:t>
            </a:r>
            <a:r>
              <a:rPr lang="en-US" sz="22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200" dirty="0">
                <a:ea typeface="ＭＳ Ｐゴシック" charset="-128"/>
                <a:cs typeface="Times New Roman" pitchFamily="18" charset="0"/>
              </a:rPr>
              <a:t> </a:t>
            </a:r>
          </a:p>
        </p:txBody>
      </p:sp>
      <p:pic>
        <p:nvPicPr>
          <p:cNvPr id="40964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894" y="4664294"/>
            <a:ext cx="1066906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7210425" y="6169819"/>
            <a:ext cx="1765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</a:rPr>
              <a:t>Pages 6-12, 6-13</a:t>
            </a:r>
          </a:p>
        </p:txBody>
      </p:sp>
      <p:pic>
        <p:nvPicPr>
          <p:cNvPr id="7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8248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915" y="2880945"/>
            <a:ext cx="3724092" cy="248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85" y="2895600"/>
            <a:ext cx="4181415" cy="30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Poisson-Gamma Bayesian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our prior is ~Gamma(2, 340 </a:t>
            </a:r>
            <a:r>
              <a:rPr lang="en-US" dirty="0" err="1"/>
              <a:t>hr</a:t>
            </a:r>
            <a:r>
              <a:rPr lang="en-US" dirty="0"/>
              <a:t>)</a:t>
            </a:r>
          </a:p>
          <a:p>
            <a:r>
              <a:rPr lang="en-US" dirty="0"/>
              <a:t>Assume we see 0 failures in 870 hours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489" y="2441193"/>
            <a:ext cx="4271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Step 1 – Specify the Prior (Gamma Tab)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1742" y="2441193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Step 2 – Specify Data (Bayes-Poisson)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762000" y="3276600"/>
            <a:ext cx="1066800" cy="3810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477000" y="4800600"/>
            <a:ext cx="1066800" cy="487156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371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00724"/>
            <a:ext cx="7467600" cy="399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Poisson-Gamma Bayesian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the results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933882" y="2100724"/>
            <a:ext cx="3524318" cy="21336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581400" y="4191000"/>
            <a:ext cx="4495800" cy="20574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124200" y="2057400"/>
            <a:ext cx="1828800" cy="23622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9548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Exponential Likelihood – Gamma Conjugate Prior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1337" y="1914008"/>
            <a:ext cx="8145463" cy="4116388"/>
          </a:xfrm>
        </p:spPr>
        <p:txBody>
          <a:bodyPr/>
          <a:lstStyle/>
          <a:p>
            <a:pPr algn="just">
              <a:lnSpc>
                <a:spcPct val="75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If T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1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,…,</a:t>
            </a:r>
            <a:r>
              <a:rPr lang="en-US" sz="2000" dirty="0" err="1">
                <a:ea typeface="ＭＳ Ｐゴシック" charset="-128"/>
                <a:cs typeface="Times New Roman" pitchFamily="18" charset="0"/>
              </a:rPr>
              <a:t>T</a:t>
            </a:r>
            <a:r>
              <a:rPr lang="en-US" sz="2000" baseline="-30000" dirty="0" err="1">
                <a:ea typeface="ＭＳ Ｐゴシック" charset="-128"/>
                <a:cs typeface="Times New Roman" pitchFamily="18" charset="0"/>
              </a:rPr>
              <a:t>n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are independent observations from </a:t>
            </a:r>
            <a:r>
              <a:rPr lang="en-US" sz="2000" b="1" i="0" dirty="0">
                <a:ea typeface="ＭＳ Ｐゴシック" charset="-128"/>
                <a:cs typeface="Times New Roman" pitchFamily="18" charset="0"/>
              </a:rPr>
              <a:t>exponential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(λ) distribution and </a:t>
            </a:r>
            <a:r>
              <a:rPr lang="en-US" sz="2000" dirty="0" err="1">
                <a:ea typeface="ＭＳ Ｐゴシック" charset="-128"/>
                <a:cs typeface="Times New Roman" pitchFamily="18" charset="0"/>
              </a:rPr>
              <a:t>g</a:t>
            </a:r>
            <a:r>
              <a:rPr lang="en-US" sz="2000" baseline="-30000" dirty="0" err="1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 is </a:t>
            </a:r>
            <a:r>
              <a:rPr lang="en-US" sz="2000" b="1" i="0" dirty="0">
                <a:ea typeface="ＭＳ Ｐゴシック" charset="-128"/>
                <a:cs typeface="Times New Roman" pitchFamily="18" charset="0"/>
              </a:rPr>
              <a:t>gamma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, β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), then posterior distribution of λ is</a:t>
            </a:r>
          </a:p>
          <a:p>
            <a:pPr lvl="2" algn="just">
              <a:lnSpc>
                <a:spcPct val="75000"/>
              </a:lnSpc>
            </a:pPr>
            <a:r>
              <a:rPr lang="en-US" sz="2000" b="1" i="0" dirty="0">
                <a:ea typeface="ＭＳ Ｐゴシック" charset="-128"/>
                <a:cs typeface="Times New Roman" pitchFamily="18" charset="0"/>
              </a:rPr>
              <a:t>gamma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, β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)</a:t>
            </a:r>
          </a:p>
          <a:p>
            <a:pPr lvl="3" algn="just">
              <a:lnSpc>
                <a:spcPct val="75000"/>
              </a:lnSpc>
            </a:pP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  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= </a:t>
            </a: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+ n	  (n = # events)</a:t>
            </a:r>
          </a:p>
          <a:p>
            <a:pPr lvl="3" algn="just">
              <a:lnSpc>
                <a:spcPct val="75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   β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post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= β</a:t>
            </a:r>
            <a:r>
              <a:rPr lang="en-US" sz="2000" baseline="-30000" dirty="0">
                <a:ea typeface="ＭＳ Ｐゴシック" charset="-128"/>
                <a:cs typeface="Times New Roman" pitchFamily="18" charset="0"/>
              </a:rPr>
              <a:t>prior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+ </a:t>
            </a:r>
            <a:r>
              <a:rPr lang="en-US" sz="2000" dirty="0" err="1">
                <a:ea typeface="ＭＳ Ｐゴシック" charset="-128"/>
                <a:cs typeface="Times New Roman" pitchFamily="18" charset="0"/>
              </a:rPr>
              <a:t>Σt</a:t>
            </a:r>
            <a:r>
              <a:rPr lang="en-US" sz="2000" baseline="-30000" dirty="0" err="1">
                <a:ea typeface="ＭＳ Ｐゴシック" charset="-128"/>
                <a:cs typeface="Times New Roman" pitchFamily="18" charset="0"/>
              </a:rPr>
              <a:t>i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	  (</a:t>
            </a:r>
            <a:r>
              <a:rPr lang="en-US" sz="2000" dirty="0" err="1">
                <a:ea typeface="ＭＳ Ｐゴシック" charset="-128"/>
                <a:cs typeface="Times New Roman" pitchFamily="18" charset="0"/>
              </a:rPr>
              <a:t>t</a:t>
            </a:r>
            <a:r>
              <a:rPr lang="en-US" sz="2000" baseline="-25000" dirty="0" err="1">
                <a:ea typeface="ＭＳ Ｐゴシック" charset="-128"/>
                <a:cs typeface="Times New Roman" pitchFamily="18" charset="0"/>
              </a:rPr>
              <a:t>i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= observed times of n events)</a:t>
            </a:r>
          </a:p>
          <a:p>
            <a:pPr algn="just">
              <a:lnSpc>
                <a:spcPct val="75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Again, for a </a:t>
            </a:r>
            <a:r>
              <a:rPr lang="en-US" sz="2000" b="1" i="0" dirty="0">
                <a:ea typeface="ＭＳ Ｐゴシック" charset="-128"/>
                <a:cs typeface="Times New Roman" pitchFamily="18" charset="0"/>
              </a:rPr>
              <a:t>gamma</a:t>
            </a:r>
            <a:r>
              <a:rPr lang="en-US" sz="2000" b="1" dirty="0">
                <a:ea typeface="ＭＳ Ｐゴシック" charset="-128"/>
                <a:cs typeface="Times New Roman" pitchFamily="18" charset="0"/>
              </a:rPr>
              <a:t>(</a:t>
            </a:r>
            <a:r>
              <a:rPr lang="en-US" sz="2000" b="1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</a:t>
            </a:r>
            <a:r>
              <a:rPr lang="en-US" sz="2000" b="1" dirty="0">
                <a:ea typeface="ＭＳ Ｐゴシック" charset="-128"/>
                <a:cs typeface="Times New Roman" pitchFamily="18" charset="0"/>
              </a:rPr>
              <a:t>, β)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distribution</a:t>
            </a:r>
          </a:p>
          <a:p>
            <a:pPr lvl="1" algn="just">
              <a:lnSpc>
                <a:spcPct val="75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mean = </a:t>
            </a: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/ β</a:t>
            </a:r>
          </a:p>
          <a:p>
            <a:pPr lvl="1" algn="just">
              <a:lnSpc>
                <a:spcPct val="75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variance = </a:t>
            </a:r>
            <a:r>
              <a:rPr lang="en-US" sz="2000" dirty="0">
                <a:latin typeface="Times New Roman" pitchFamily="18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 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/ β</a:t>
            </a:r>
            <a:r>
              <a:rPr lang="en-US" sz="2000" baseline="30000" dirty="0">
                <a:ea typeface="ＭＳ Ｐゴシック" charset="-128"/>
                <a:cs typeface="Times New Roman" pitchFamily="18" charset="0"/>
              </a:rPr>
              <a:t>2</a:t>
            </a:r>
            <a:endParaRPr lang="en-US" sz="2000" dirty="0">
              <a:ea typeface="ＭＳ Ｐゴシック" charset="-128"/>
              <a:cs typeface="Times New Roman" pitchFamily="18" charset="0"/>
            </a:endParaRPr>
          </a:p>
          <a:p>
            <a:pPr lvl="1" algn="just">
              <a:lnSpc>
                <a:spcPct val="75000"/>
              </a:lnSpc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100p percentile = GAMMAINV(p, </a:t>
            </a:r>
            <a:r>
              <a:rPr lang="en-US" sz="2000" dirty="0">
                <a:ea typeface="ＭＳ Ｐゴシック" charset="-128"/>
                <a:cs typeface="Times New Roman" pitchFamily="18" charset="0"/>
                <a:sym typeface="Symbol" pitchFamily="18" charset="2"/>
              </a:rPr>
              <a:t>, 1/)</a:t>
            </a:r>
          </a:p>
          <a:p>
            <a:pPr>
              <a:lnSpc>
                <a:spcPct val="75000"/>
              </a:lnSpc>
            </a:pPr>
            <a:endParaRPr lang="en-US" sz="2000" dirty="0">
              <a:ea typeface="ＭＳ Ｐゴシック" charset="-128"/>
            </a:endParaRPr>
          </a:p>
        </p:txBody>
      </p:sp>
      <p:pic>
        <p:nvPicPr>
          <p:cNvPr id="41988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4461" y="4656614"/>
            <a:ext cx="1066759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7895549" y="6215062"/>
            <a:ext cx="11414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Arial" pitchFamily="34" charset="0"/>
              </a:rPr>
              <a:t>Page 6-61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49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Subjective Probability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>
                <a:ea typeface="ＭＳ Ｐゴシック" charset="-128"/>
                <a:cs typeface="Times New Roman" pitchFamily="18" charset="0"/>
              </a:rPr>
              <a:t>In the </a:t>
            </a:r>
            <a:r>
              <a:rPr lang="en-US" sz="2000" b="1">
                <a:ea typeface="ＭＳ Ｐゴシック" charset="-128"/>
                <a:cs typeface="Times New Roman" pitchFamily="18" charset="0"/>
              </a:rPr>
              <a:t>Bayesian</a:t>
            </a:r>
            <a:r>
              <a:rPr lang="en-US" sz="2000">
                <a:ea typeface="ＭＳ Ｐゴシック" charset="-128"/>
                <a:cs typeface="Times New Roman" pitchFamily="18" charset="0"/>
              </a:rPr>
              <a:t>, or </a:t>
            </a:r>
            <a:r>
              <a:rPr lang="ja-JP" altLang="en-US" sz="2000">
                <a:ea typeface="ＭＳ Ｐゴシック" charset="-128"/>
                <a:cs typeface="Times New Roman" pitchFamily="18" charset="0"/>
              </a:rPr>
              <a:t>“</a:t>
            </a:r>
            <a:r>
              <a:rPr lang="en-US" altLang="ja-JP" sz="2000">
                <a:ea typeface="ＭＳ Ｐゴシック" charset="-128"/>
                <a:cs typeface="Times New Roman" pitchFamily="18" charset="0"/>
              </a:rPr>
              <a:t>subjectivist,</a:t>
            </a:r>
            <a:r>
              <a:rPr lang="ja-JP" altLang="en-US" sz="2000">
                <a:ea typeface="ＭＳ Ｐゴシック" charset="-128"/>
                <a:cs typeface="Times New Roman" pitchFamily="18" charset="0"/>
              </a:rPr>
              <a:t>”</a:t>
            </a:r>
            <a:r>
              <a:rPr lang="en-US" altLang="ja-JP" sz="2000">
                <a:ea typeface="ＭＳ Ｐゴシック" charset="-128"/>
                <a:cs typeface="Times New Roman" pitchFamily="18" charset="0"/>
              </a:rPr>
              <a:t> approach, probability is a </a:t>
            </a:r>
            <a:r>
              <a:rPr lang="en-US" altLang="ja-JP" sz="2000" b="1">
                <a:ea typeface="ＭＳ Ｐゴシック" charset="-128"/>
                <a:cs typeface="Times New Roman" pitchFamily="18" charset="0"/>
              </a:rPr>
              <a:t>quantification of state of knowledge</a:t>
            </a:r>
          </a:p>
          <a:p>
            <a:pPr lvl="1">
              <a:lnSpc>
                <a:spcPct val="90000"/>
              </a:lnSpc>
            </a:pPr>
            <a:r>
              <a:rPr lang="en-US" sz="2200">
                <a:ea typeface="ＭＳ Ｐゴシック" charset="-128"/>
                <a:cs typeface="Times New Roman" pitchFamily="18" charset="0"/>
              </a:rPr>
              <a:t>It is used to describe the plausibility of an event</a:t>
            </a:r>
          </a:p>
          <a:p>
            <a:pPr lvl="2">
              <a:lnSpc>
                <a:spcPct val="90000"/>
              </a:lnSpc>
            </a:pPr>
            <a:r>
              <a:rPr lang="en-US" sz="2000">
                <a:ea typeface="ＭＳ Ｐゴシック" charset="-128"/>
                <a:cs typeface="Times New Roman" pitchFamily="18" charset="0"/>
              </a:rPr>
              <a:t>Plausibility – </a:t>
            </a:r>
            <a:r>
              <a:rPr lang="ja-JP" altLang="en-US" sz="2000">
                <a:ea typeface="ＭＳ Ｐゴシック" charset="-128"/>
                <a:cs typeface="Times New Roman" pitchFamily="18" charset="0"/>
              </a:rPr>
              <a:t>“</a:t>
            </a:r>
            <a:r>
              <a:rPr lang="en-US" altLang="ja-JP" sz="2000">
                <a:ea typeface="ＭＳ Ｐゴシック" charset="-128"/>
                <a:cs typeface="Times New Roman" pitchFamily="18" charset="0"/>
              </a:rPr>
              <a:t>Apparent validity</a:t>
            </a:r>
            <a:r>
              <a:rPr lang="ja-JP" altLang="en-US" sz="2000">
                <a:ea typeface="ＭＳ Ｐゴシック" charset="-128"/>
                <a:cs typeface="Times New Roman" pitchFamily="18" charset="0"/>
              </a:rPr>
              <a:t>”</a:t>
            </a:r>
            <a:endParaRPr lang="en-US" altLang="ja-JP" sz="2000">
              <a:ea typeface="ＭＳ Ｐゴシック" charset="-128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200">
                <a:ea typeface="ＭＳ Ｐゴシック" charset="-128"/>
                <a:cs typeface="Times New Roman" pitchFamily="18" charset="0"/>
              </a:rPr>
              <a:t>A mechanism to encode </a:t>
            </a:r>
            <a:r>
              <a:rPr lang="en-US" sz="2200" b="1">
                <a:ea typeface="ＭＳ Ｐゴシック" charset="-128"/>
                <a:cs typeface="Times New Roman" pitchFamily="18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2000">
                <a:ea typeface="ＭＳ Ｐゴシック" charset="-128"/>
                <a:cs typeface="Times New Roman" pitchFamily="18" charset="0"/>
              </a:rPr>
              <a:t>Note that, for </a:t>
            </a:r>
            <a:r>
              <a:rPr lang="ja-JP" altLang="en-US" sz="2000">
                <a:ea typeface="ＭＳ Ｐゴシック" charset="-128"/>
                <a:cs typeface="Times New Roman" pitchFamily="18" charset="0"/>
              </a:rPr>
              <a:t>“</a:t>
            </a:r>
            <a:r>
              <a:rPr lang="en-US" altLang="ja-JP" sz="2000">
                <a:ea typeface="ＭＳ Ｐゴシック" charset="-128"/>
                <a:cs typeface="Times New Roman" pitchFamily="18" charset="0"/>
              </a:rPr>
              <a:t>Bayes</a:t>
            </a:r>
            <a:r>
              <a:rPr lang="ja-JP" altLang="en-US" sz="2000">
                <a:ea typeface="ＭＳ Ｐゴシック" charset="-128"/>
                <a:cs typeface="Times New Roman" pitchFamily="18" charset="0"/>
              </a:rPr>
              <a:t>’</a:t>
            </a:r>
            <a:r>
              <a:rPr lang="en-US" altLang="ja-JP" sz="2000">
                <a:ea typeface="ＭＳ Ｐゴシック" charset="-128"/>
                <a:cs typeface="Times New Roman" pitchFamily="18" charset="0"/>
              </a:rPr>
              <a:t> Theorem,</a:t>
            </a:r>
            <a:r>
              <a:rPr lang="ja-JP" altLang="en-US" sz="2000">
                <a:ea typeface="ＭＳ Ｐゴシック" charset="-128"/>
                <a:cs typeface="Times New Roman" pitchFamily="18" charset="0"/>
              </a:rPr>
              <a:t>”</a:t>
            </a:r>
            <a:endParaRPr lang="en-US" altLang="ja-JP" sz="2000">
              <a:ea typeface="ＭＳ Ｐゴシック" charset="-128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200">
                <a:ea typeface="ＭＳ Ｐゴシック" charset="-128"/>
                <a:cs typeface="Times New Roman" pitchFamily="18" charset="0"/>
              </a:rPr>
              <a:t>Thomas Bayes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200">
                <a:ea typeface="ＭＳ Ｐゴシック" charset="-128"/>
                <a:cs typeface="Times New Roman" pitchFamily="18" charset="0"/>
              </a:rPr>
              <a:t>	never wrote it</a:t>
            </a:r>
          </a:p>
          <a:p>
            <a:pPr lvl="1">
              <a:lnSpc>
                <a:spcPct val="90000"/>
              </a:lnSpc>
            </a:pPr>
            <a:r>
              <a:rPr lang="en-US" sz="2200">
                <a:ea typeface="ＭＳ Ｐゴシック" charset="-128"/>
                <a:cs typeface="Times New Roman" pitchFamily="18" charset="0"/>
              </a:rPr>
              <a:t>Laplace first used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200">
                <a:ea typeface="ＭＳ Ｐゴシック" charset="-128"/>
                <a:cs typeface="Times New Roman" pitchFamily="18" charset="0"/>
              </a:rPr>
              <a:t>	it in real problems</a:t>
            </a:r>
            <a:endParaRPr lang="en-US" sz="3300">
              <a:ea typeface="ＭＳ Ｐゴシック" charset="-128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000"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524000" y="5867400"/>
            <a:ext cx="72786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Adapted from </a:t>
            </a:r>
            <a:r>
              <a:rPr lang="ja-JP" altLang="en-U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“</a:t>
            </a:r>
            <a:r>
              <a:rPr lang="en-US" altLang="ja-JP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Probability and Measurement Uncertainty in Physics</a:t>
            </a:r>
            <a:r>
              <a:rPr lang="ja-JP" altLang="en-U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”</a:t>
            </a:r>
            <a:r>
              <a:rPr lang="en-US" altLang="ja-JP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 by </a:t>
            </a:r>
            <a:r>
              <a:rPr lang="en-US" altLang="ja-JP" sz="12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Giulio</a:t>
            </a:r>
            <a:r>
              <a:rPr lang="en-US" altLang="ja-JP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 D</a:t>
            </a:r>
            <a:r>
              <a:rPr lang="ja-JP" altLang="en-US" sz="1200" i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’</a:t>
            </a:r>
            <a:r>
              <a:rPr lang="en-US" altLang="ja-JP" sz="12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Agostini</a:t>
            </a:r>
            <a:r>
              <a:rPr lang="en-US" altLang="ja-JP" sz="1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Times New Roman" pitchFamily="18" charset="0"/>
              </a:rPr>
              <a:t>, December 1995</a:t>
            </a:r>
            <a:endParaRPr lang="en-US" sz="1200" i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Times New Roman" pitchFamily="18" charset="0"/>
            </a:endParaRPr>
          </a:p>
        </p:txBody>
      </p:sp>
      <p:pic>
        <p:nvPicPr>
          <p:cNvPr id="17413" name="Picture 5" descr="Probability Theory as Log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429000"/>
            <a:ext cx="44196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85" y="3078437"/>
            <a:ext cx="4181415" cy="30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Exponential-Gamma Bayesian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 our prior is ~Gamma(2, 340 </a:t>
            </a:r>
            <a:r>
              <a:rPr lang="en-US" dirty="0" err="1"/>
              <a:t>hr</a:t>
            </a:r>
            <a:r>
              <a:rPr lang="en-US" dirty="0"/>
              <a:t>)</a:t>
            </a:r>
          </a:p>
          <a:p>
            <a:r>
              <a:rPr lang="en-US" dirty="0"/>
              <a:t>Assume we tested five components and saw times-to-failure of: 205, 100, 760, 450, 1100 hours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489" y="2667000"/>
            <a:ext cx="4271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Step 1 – Specify the Prior (Gamma Tab)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1742" y="2667000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+mn-lt"/>
              </a:rPr>
              <a:t>Step 2 – Specify Data (Bayes-Exponential)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762000" y="3459437"/>
            <a:ext cx="1066800" cy="3810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365" y="3078436"/>
            <a:ext cx="4269662" cy="179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 bwMode="auto">
          <a:xfrm>
            <a:off x="6451290" y="4496281"/>
            <a:ext cx="2540309" cy="487156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97270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057400"/>
            <a:ext cx="6907742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Exponential-Gamma Bayesian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 the results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029200" y="2057400"/>
            <a:ext cx="3173942" cy="2286000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581400" y="4191000"/>
            <a:ext cx="4495800" cy="20574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124200" y="2057400"/>
            <a:ext cx="2057400" cy="23622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04297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1">
            <a:extLst>
              <a:ext uri="{FF2B5EF4-FFF2-40B4-BE49-F238E27FC236}">
                <a16:creationId xmlns:a16="http://schemas.microsoft.com/office/drawing/2014/main" id="{6E6C22D0-7C0D-4D44-A93B-C0A25EB93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793" y="1524000"/>
            <a:ext cx="8153400" cy="3657600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DSW Steps for Solving Inference Problems</a:t>
            </a:r>
          </a:p>
        </p:txBody>
      </p:sp>
      <p:sp>
        <p:nvSpPr>
          <p:cNvPr id="41988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1000" y="1676400"/>
            <a:ext cx="7640638" cy="4116388"/>
          </a:xfrm>
        </p:spPr>
        <p:txBody>
          <a:bodyPr/>
          <a:lstStyle/>
          <a:p>
            <a:r>
              <a:rPr lang="en-US" dirty="0"/>
              <a:t>What is the model?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Choose a model (distribution) based on the failure mode and evidence</a:t>
            </a:r>
          </a:p>
          <a:p>
            <a:r>
              <a:rPr lang="en-US" sz="2000" dirty="0"/>
              <a:t>What is the prior?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Choose the prior distribution and enter the parameters in the appropriate distribution tab</a:t>
            </a:r>
          </a:p>
          <a:p>
            <a:r>
              <a:rPr lang="en-US" dirty="0"/>
              <a:t>What is the evidence?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Choose the Bayesian inference tab for the type of prior and enter the evidence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Specify low and high values in the calculation section to answer questions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2-</a:t>
            </a:r>
            <a:fld id="{5F868368-EC15-444D-9EFB-42436E21986C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7" name="Picture 53" descr="MCj01875870000[1]">
            <a:extLst>
              <a:ext uri="{FF2B5EF4-FFF2-40B4-BE49-F238E27FC236}">
                <a16:creationId xmlns:a16="http://schemas.microsoft.com/office/drawing/2014/main" id="{F093710C-DA77-4CD2-A5E5-DD773BD93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6606" y="4678181"/>
            <a:ext cx="1462087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4636549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447800"/>
            <a:ext cx="7772400" cy="1362075"/>
          </a:xfrm>
        </p:spPr>
        <p:txBody>
          <a:bodyPr/>
          <a:lstStyle/>
          <a:p>
            <a:r>
              <a:rPr lang="en-US" dirty="0"/>
              <a:t>LOSP Example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53</a:t>
            </a:fld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ea typeface="+mj-ea"/>
              </a:rPr>
              <a:t>Prior Distributions for LOSP Example</a:t>
            </a:r>
            <a:br>
              <a:rPr lang="en-US" dirty="0">
                <a:ea typeface="+mj-ea"/>
              </a:rPr>
            </a:br>
            <a:r>
              <a:rPr lang="en-US" dirty="0">
                <a:ea typeface="+mj-ea"/>
              </a:rPr>
              <a:t>(For Later Reference)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861750"/>
            <a:ext cx="8231187" cy="4524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baseline="-25000" dirty="0">
                <a:ea typeface="ＭＳ Ｐゴシック" charset="-128"/>
                <a:cs typeface="Arial" pitchFamily="34" charset="0"/>
              </a:rPr>
              <a:t>LOSP 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~ gamma(1.58, 43.96 reactor-critical years)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From </a:t>
            </a:r>
            <a:r>
              <a:rPr lang="ja-JP" altLang="en-US" sz="2000" dirty="0">
                <a:ea typeface="ＭＳ Ｐゴシック" charset="-128"/>
              </a:rPr>
              <a:t>“</a:t>
            </a:r>
            <a:r>
              <a:rPr lang="en-US" altLang="ja-JP" sz="2000" dirty="0">
                <a:ea typeface="ＭＳ Ｐゴシック" charset="-128"/>
              </a:rPr>
              <a:t>Reevaluation of Station Blackout Risk at Nuclear Power Plants:  NUREG/CR-6890, December 2005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This is the composite from several subtypes of LOSP event</a:t>
            </a:r>
          </a:p>
          <a:p>
            <a:pPr>
              <a:lnSpc>
                <a:spcPct val="90000"/>
              </a:lnSpc>
            </a:pPr>
            <a:r>
              <a:rPr lang="en-US" sz="2000" dirty="0" err="1">
                <a:ea typeface="ＭＳ Ｐゴシック" charset="-128"/>
                <a:cs typeface="Arial" pitchFamily="34" charset="0"/>
              </a:rPr>
              <a:t>p</a:t>
            </a:r>
            <a:r>
              <a:rPr lang="en-US" sz="2000" baseline="-25000" dirty="0" err="1">
                <a:ea typeface="ＭＳ Ｐゴシック" charset="-128"/>
                <a:cs typeface="Arial" pitchFamily="34" charset="0"/>
              </a:rPr>
              <a:t>FTS</a:t>
            </a:r>
            <a:r>
              <a:rPr lang="en-US" sz="2000" baseline="-25000" dirty="0">
                <a:ea typeface="ＭＳ Ｐゴシック" charset="-128"/>
                <a:cs typeface="Arial" pitchFamily="34" charset="0"/>
              </a:rPr>
              <a:t> 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~ beta(0.957, 190)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ea typeface="ＭＳ Ｐゴシック" charset="-128"/>
                <a:cs typeface="Arial" pitchFamily="34" charset="0"/>
              </a:rPr>
              <a:t>From S. A. </a:t>
            </a:r>
            <a:r>
              <a:rPr lang="en-US" sz="2000" dirty="0" err="1">
                <a:ea typeface="ＭＳ Ｐゴシック" charset="-128"/>
                <a:cs typeface="Arial" pitchFamily="34" charset="0"/>
              </a:rPr>
              <a:t>Eide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, </a:t>
            </a:r>
            <a:r>
              <a:rPr lang="ja-JP" altLang="en-US" sz="2000" dirty="0">
                <a:ea typeface="ＭＳ Ｐゴシック" charset="-128"/>
                <a:cs typeface="Arial" pitchFamily="34" charset="0"/>
              </a:rPr>
              <a:t>“</a:t>
            </a:r>
            <a:r>
              <a:rPr lang="en-US" altLang="ja-JP" sz="2000" dirty="0">
                <a:ea typeface="ＭＳ Ｐゴシック" charset="-128"/>
                <a:cs typeface="Arial" pitchFamily="34" charset="0"/>
              </a:rPr>
              <a:t>Historical Perspective On Failure Rates for US Commercial Reactor Components,</a:t>
            </a:r>
            <a:r>
              <a:rPr lang="ja-JP" altLang="en-US" sz="2000" dirty="0">
                <a:ea typeface="ＭＳ Ｐゴシック" charset="-128"/>
                <a:cs typeface="Arial" pitchFamily="34" charset="0"/>
              </a:rPr>
              <a:t>”</a:t>
            </a:r>
            <a:r>
              <a:rPr lang="en-US" altLang="ja-JP" sz="2000" dirty="0">
                <a:ea typeface="ＭＳ Ｐゴシック" charset="-128"/>
                <a:cs typeface="Arial" pitchFamily="34" charset="0"/>
              </a:rPr>
              <a:t> </a:t>
            </a:r>
            <a:r>
              <a:rPr lang="en-US" altLang="ja-JP" sz="2000" u="sng" dirty="0">
                <a:ea typeface="ＭＳ Ｐゴシック" charset="-128"/>
                <a:cs typeface="Arial" pitchFamily="34" charset="0"/>
              </a:rPr>
              <a:t>Reliability Engineering and System Safety</a:t>
            </a:r>
            <a:r>
              <a:rPr lang="en-US" altLang="ja-JP" sz="2000" dirty="0">
                <a:ea typeface="ＭＳ Ｐゴシック" charset="-128"/>
                <a:cs typeface="Arial" pitchFamily="34" charset="0"/>
              </a:rPr>
              <a:t>, </a:t>
            </a:r>
            <a:r>
              <a:rPr lang="en-US" altLang="ja-JP" sz="2000" b="1" dirty="0">
                <a:ea typeface="ＭＳ Ｐゴシック" charset="-128"/>
                <a:cs typeface="Arial" pitchFamily="34" charset="0"/>
              </a:rPr>
              <a:t>80</a:t>
            </a:r>
            <a:r>
              <a:rPr lang="en-US" altLang="ja-JP" sz="2000" dirty="0">
                <a:ea typeface="ＭＳ Ｐゴシック" charset="-128"/>
                <a:cs typeface="Arial" pitchFamily="34" charset="0"/>
              </a:rPr>
              <a:t> (2003), pp. 123-132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ea typeface="ＭＳ Ｐゴシック" charset="-128"/>
                <a:sym typeface="Symbol" pitchFamily="18" charset="2"/>
              </a:rPr>
              <a:t> </a:t>
            </a:r>
            <a:r>
              <a:rPr lang="en-US" sz="2000" baseline="-25000" dirty="0">
                <a:ea typeface="ＭＳ Ｐゴシック" charset="-128"/>
                <a:cs typeface="Arial" pitchFamily="34" charset="0"/>
              </a:rPr>
              <a:t>FTR 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~ gamma(1.32,1137 </a:t>
            </a:r>
            <a:r>
              <a:rPr lang="en-US" sz="2000" dirty="0" err="1">
                <a:ea typeface="ＭＳ Ｐゴシック" charset="-128"/>
                <a:cs typeface="Arial" pitchFamily="34" charset="0"/>
              </a:rPr>
              <a:t>hrs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ea typeface="ＭＳ Ｐゴシック" charset="-128"/>
                <a:cs typeface="Arial" pitchFamily="34" charset="0"/>
              </a:rPr>
              <a:t>From </a:t>
            </a:r>
            <a:r>
              <a:rPr lang="en-US" sz="2000" dirty="0" err="1">
                <a:ea typeface="ＭＳ Ｐゴシック" charset="-128"/>
                <a:cs typeface="Arial" pitchFamily="34" charset="0"/>
              </a:rPr>
              <a:t>Eide</a:t>
            </a:r>
            <a:r>
              <a:rPr lang="en-US" sz="2000" dirty="0">
                <a:ea typeface="ＭＳ Ｐゴシック" charset="-128"/>
                <a:cs typeface="Arial" pitchFamily="34" charset="0"/>
              </a:rPr>
              <a:t> (2003)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ea typeface="ＭＳ Ｐゴシック" charset="-128"/>
                <a:cs typeface="Arial" pitchFamily="34" charset="0"/>
              </a:rPr>
              <a:t>This is the composite of two rates</a:t>
            </a:r>
            <a:endParaRPr lang="el-GR" sz="2000" dirty="0">
              <a:ea typeface="ＭＳ Ｐゴシック" charset="-128"/>
              <a:cs typeface="Arial" pitchFamily="34" charset="0"/>
            </a:endParaRPr>
          </a:p>
          <a:p>
            <a:pPr lvl="1">
              <a:lnSpc>
                <a:spcPct val="90000"/>
              </a:lnSpc>
            </a:pPr>
            <a:endParaRPr lang="el-GR" sz="2000" dirty="0">
              <a:ea typeface="ＭＳ Ｐゴシック" charset="-128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54</a:t>
            </a:fld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Prior Density Plots:  LOSP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baseline="-25000" dirty="0">
                <a:ea typeface="ＭＳ Ｐゴシック" charset="-128"/>
                <a:sym typeface="Symbol" pitchFamily="18" charset="2"/>
              </a:rPr>
              <a:t>LOSP</a:t>
            </a:r>
            <a:endParaRPr lang="en-US" dirty="0">
              <a:ea typeface="ＭＳ Ｐゴシック" charset="-128"/>
              <a:sym typeface="Symbol" pitchFamily="18" charset="2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273" y="1598613"/>
            <a:ext cx="5095144" cy="438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76942" y="5467131"/>
            <a:ext cx="21323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(per reactor-critical year)</a:t>
            </a:r>
          </a:p>
        </p:txBody>
      </p:sp>
      <p:sp>
        <p:nvSpPr>
          <p:cNvPr id="3" name="Rectangle 2"/>
          <p:cNvSpPr/>
          <p:nvPr/>
        </p:nvSpPr>
        <p:spPr>
          <a:xfrm>
            <a:off x="4540313" y="5497910"/>
            <a:ext cx="667109" cy="2462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anchor="ctr" anchorCtr="0">
            <a:spAutoFit/>
          </a:bodyPr>
          <a:lstStyle/>
          <a:p>
            <a:r>
              <a:rPr lang="en-US" sz="1600" dirty="0">
                <a:sym typeface="Symbol" pitchFamily="18" charset="2"/>
              </a:rPr>
              <a:t></a:t>
            </a:r>
            <a:r>
              <a:rPr lang="en-US" sz="1600" baseline="-25000" dirty="0">
                <a:sym typeface="Symbol" pitchFamily="18" charset="2"/>
              </a:rPr>
              <a:t>LOSP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1880606" y="3428295"/>
            <a:ext cx="11430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>
                <a:sym typeface="Symbol" pitchFamily="18" charset="2"/>
              </a:rPr>
              <a:t>pdf, f()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60234" y="1925834"/>
            <a:ext cx="3940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+mn-lt"/>
              </a:rPr>
              <a:t>gamma(1.58, 43.96 reactor-critical years)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55</a:t>
            </a:fld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Prior Density Plots:  FTS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ea typeface="ＭＳ Ｐゴシック" charset="-128"/>
              </a:rPr>
              <a:t>p</a:t>
            </a:r>
            <a:r>
              <a:rPr lang="en-US" baseline="-25000" dirty="0" err="1">
                <a:ea typeface="ＭＳ Ｐゴシック" charset="-128"/>
              </a:rPr>
              <a:t>FTS</a:t>
            </a:r>
            <a:endParaRPr lang="en-US" dirty="0">
              <a:ea typeface="ＭＳ Ｐゴシック" charset="-128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1598613"/>
            <a:ext cx="5095146" cy="438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21886" y="5501363"/>
            <a:ext cx="60465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800" dirty="0" err="1"/>
              <a:t>p</a:t>
            </a:r>
            <a:r>
              <a:rPr lang="en-US" sz="1800" baseline="-25000" dirty="0" err="1"/>
              <a:t>FTS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 rot="16200000">
            <a:off x="1854293" y="3369089"/>
            <a:ext cx="114300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>
                <a:sym typeface="Symbol" pitchFamily="18" charset="2"/>
              </a:rPr>
              <a:t>pdf, f(p)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25679" y="1840860"/>
            <a:ext cx="20633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beta(0.957, 190)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56</a:t>
            </a:fld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Prior Density Plots:  FTR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sym typeface="Symbol" pitchFamily="18" charset="2"/>
              </a:rPr>
              <a:t></a:t>
            </a:r>
            <a:r>
              <a:rPr lang="en-US" baseline="-25000">
                <a:ea typeface="ＭＳ Ｐゴシック" charset="-128"/>
                <a:sym typeface="Symbol" pitchFamily="18" charset="2"/>
              </a:rPr>
              <a:t>FTR</a:t>
            </a:r>
            <a:endParaRPr lang="en-US">
              <a:ea typeface="ＭＳ Ｐゴシック" charset="-128"/>
              <a:sym typeface="Symbol" pitchFamily="18" charset="2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712" y="1598613"/>
            <a:ext cx="5095146" cy="438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16867" y="5443319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n-lt"/>
              </a:rPr>
              <a:t>(per hour)</a:t>
            </a:r>
          </a:p>
        </p:txBody>
      </p:sp>
      <p:sp>
        <p:nvSpPr>
          <p:cNvPr id="7" name="Rectangle 6"/>
          <p:cNvSpPr/>
          <p:nvPr/>
        </p:nvSpPr>
        <p:spPr>
          <a:xfrm rot="16200000">
            <a:off x="1594466" y="3381468"/>
            <a:ext cx="1143000" cy="18466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en-US" sz="1200" dirty="0">
                <a:sym typeface="Symbol" pitchFamily="18" charset="2"/>
              </a:rPr>
              <a:t>pdf, f()</a:t>
            </a:r>
          </a:p>
        </p:txBody>
      </p:sp>
      <p:sp>
        <p:nvSpPr>
          <p:cNvPr id="8" name="Rectangle 7"/>
          <p:cNvSpPr/>
          <p:nvPr/>
        </p:nvSpPr>
        <p:spPr>
          <a:xfrm>
            <a:off x="4249758" y="5474098"/>
            <a:ext cx="667109" cy="2462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anchor="ctr" anchorCtr="0">
            <a:spAutoFit/>
          </a:bodyPr>
          <a:lstStyle/>
          <a:p>
            <a:pPr algn="r"/>
            <a:r>
              <a:rPr lang="en-US" sz="1600" dirty="0">
                <a:sym typeface="Symbol" pitchFamily="18" charset="2"/>
              </a:rPr>
              <a:t></a:t>
            </a:r>
            <a:r>
              <a:rPr lang="en-US" sz="1600" baseline="-25000" dirty="0">
                <a:sym typeface="Symbol" pitchFamily="18" charset="2"/>
              </a:rPr>
              <a:t>FTR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88112" y="1827213"/>
            <a:ext cx="2756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n-lt"/>
              </a:rPr>
              <a:t>gamma(1.32,1137 </a:t>
            </a:r>
            <a:r>
              <a:rPr lang="en-US" sz="2000" dirty="0" err="1">
                <a:latin typeface="+mn-lt"/>
              </a:rPr>
              <a:t>hrs</a:t>
            </a:r>
            <a:r>
              <a:rPr lang="en-US" sz="2000" dirty="0">
                <a:latin typeface="+mn-lt"/>
              </a:rPr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57</a:t>
            </a:fld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LOSP Example Data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The observed number of LOSP events over a period of time</a:t>
            </a:r>
          </a:p>
          <a:p>
            <a:pPr lvl="1"/>
            <a:r>
              <a:rPr lang="en-US" b="1" dirty="0">
                <a:ea typeface="ＭＳ Ｐゴシック" charset="-128"/>
              </a:rPr>
              <a:t>1 initiating event in 9.2 </a:t>
            </a:r>
            <a:r>
              <a:rPr lang="en-US" dirty="0">
                <a:ea typeface="ＭＳ Ｐゴシック" charset="-128"/>
              </a:rPr>
              <a:t>operating years</a:t>
            </a:r>
          </a:p>
          <a:p>
            <a:r>
              <a:rPr lang="en-US" dirty="0">
                <a:ea typeface="ＭＳ Ｐゴシック" charset="-128"/>
              </a:rPr>
              <a:t>The observed number of failures out of a number of demands</a:t>
            </a:r>
          </a:p>
          <a:p>
            <a:pPr lvl="1"/>
            <a:r>
              <a:rPr lang="en-US" b="1" dirty="0">
                <a:ea typeface="ＭＳ Ｐゴシック" charset="-128"/>
              </a:rPr>
              <a:t>1 failure to start in 75 </a:t>
            </a:r>
            <a:r>
              <a:rPr lang="en-US" dirty="0">
                <a:ea typeface="ＭＳ Ｐゴシック" charset="-128"/>
              </a:rPr>
              <a:t>demands</a:t>
            </a:r>
          </a:p>
          <a:p>
            <a:r>
              <a:rPr lang="en-US" dirty="0">
                <a:ea typeface="ＭＳ Ｐゴシック" charset="-128"/>
              </a:rPr>
              <a:t>The observed number of failures in an observed total operating time</a:t>
            </a:r>
          </a:p>
          <a:p>
            <a:pPr lvl="1"/>
            <a:r>
              <a:rPr lang="en-US" b="1" dirty="0">
                <a:ea typeface="ＭＳ Ｐゴシック" charset="-128"/>
              </a:rPr>
              <a:t>0 failures to run in 146 </a:t>
            </a:r>
            <a:r>
              <a:rPr lang="en-US" dirty="0">
                <a:ea typeface="ＭＳ Ｐゴシック" charset="-128"/>
              </a:rPr>
              <a:t>running hours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58</a:t>
            </a:fld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LOSP Frequency Update with DSW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400735" y="1472402"/>
            <a:ext cx="8145463" cy="885825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For LOSP frequency, aleatory model is Poisson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ea typeface="ＭＳ Ｐゴシック" charset="-128"/>
              </a:rPr>
              <a:t>Specify prior (Gamma tab)</a:t>
            </a:r>
            <a:r>
              <a:rPr lang="en-US" dirty="0">
                <a:ea typeface="ＭＳ Ｐゴシック" charset="-128"/>
                <a:cs typeface="Arial" pitchFamily="34" charset="0"/>
              </a:rPr>
              <a:t>~gamma(1.58, 43.96 </a:t>
            </a:r>
            <a:r>
              <a:rPr lang="en-US" dirty="0" err="1">
                <a:ea typeface="ＭＳ Ｐゴシック" charset="-128"/>
                <a:cs typeface="Arial" pitchFamily="34" charset="0"/>
              </a:rPr>
              <a:t>rcy</a:t>
            </a:r>
            <a:r>
              <a:rPr lang="en-US" dirty="0">
                <a:ea typeface="ＭＳ Ｐゴシック" charset="-128"/>
                <a:cs typeface="Arial" pitchFamily="34" charset="0"/>
              </a:rPr>
              <a:t>)</a:t>
            </a:r>
            <a:endParaRPr lang="en-US" dirty="0">
              <a:ea typeface="ＭＳ Ｐゴシック" charset="-12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ea typeface="ＭＳ Ｐゴシック" charset="-128"/>
              </a:rPr>
              <a:t>Bayesian update, so select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Bayes-Poisson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tab</a:t>
            </a:r>
            <a:endParaRPr lang="en-US" dirty="0">
              <a:ea typeface="ＭＳ Ｐゴシック" charset="-128"/>
            </a:endParaRPr>
          </a:p>
        </p:txBody>
      </p:sp>
      <p:pic>
        <p:nvPicPr>
          <p:cNvPr id="48132" name="Picture 14" descr="excel-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2505" y="5158577"/>
            <a:ext cx="9906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TextBox 5"/>
          <p:cNvSpPr txBox="1">
            <a:spLocks noChangeArrowheads="1"/>
          </p:cNvSpPr>
          <p:nvPr/>
        </p:nvSpPr>
        <p:spPr bwMode="auto">
          <a:xfrm>
            <a:off x="5792813" y="5855271"/>
            <a:ext cx="19499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Distribution Summary Worksheet – </a:t>
            </a:r>
            <a:r>
              <a:rPr lang="en-US" sz="1200" b="1" dirty="0" err="1"/>
              <a:t>Ver</a:t>
            </a:r>
            <a:r>
              <a:rPr lang="en-US" sz="1200" b="1" dirty="0"/>
              <a:t> 1i.xlsx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35" y="2844002"/>
            <a:ext cx="2837206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708" y="2844002"/>
            <a:ext cx="485749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82480" cy="978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59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Bayesian Parameter Estimation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The general procedure is:</a:t>
            </a:r>
          </a:p>
          <a:p>
            <a:pPr marL="876300" lvl="1" indent="-419100">
              <a:lnSpc>
                <a:spcPct val="90000"/>
              </a:lnSpc>
              <a:buFontTx/>
              <a:buAutoNum type="arabicPeriod"/>
            </a:pPr>
            <a:r>
              <a:rPr lang="en-US" sz="2000" dirty="0">
                <a:ea typeface="ＭＳ Ｐゴシック" charset="-128"/>
              </a:rPr>
              <a:t>Begin with an </a:t>
            </a:r>
            <a:r>
              <a:rPr lang="en-US" sz="2000" b="1" dirty="0">
                <a:ea typeface="ＭＳ Ｐゴシック" charset="-128"/>
              </a:rPr>
              <a:t>aleatory</a:t>
            </a:r>
            <a:r>
              <a:rPr lang="en-US" sz="2000" dirty="0">
                <a:ea typeface="ＭＳ Ｐゴシック" charset="-128"/>
              </a:rPr>
              <a:t> model for the process of interest</a:t>
            </a:r>
          </a:p>
          <a:p>
            <a:pPr marL="876300" lvl="1" indent="-419100">
              <a:lnSpc>
                <a:spcPct val="90000"/>
              </a:lnSpc>
              <a:buFontTx/>
              <a:buAutoNum type="arabicPeriod"/>
            </a:pPr>
            <a:r>
              <a:rPr lang="en-US" sz="2000" dirty="0">
                <a:ea typeface="ＭＳ Ｐゴシック" charset="-128"/>
              </a:rPr>
              <a:t>Specify a </a:t>
            </a:r>
            <a:r>
              <a:rPr lang="en-US" sz="2000" b="1" dirty="0">
                <a:ea typeface="ＭＳ Ｐゴシック" charset="-128"/>
              </a:rPr>
              <a:t>prior distribution</a:t>
            </a:r>
            <a:r>
              <a:rPr lang="en-US" sz="2000" dirty="0">
                <a:ea typeface="ＭＳ Ｐゴシック" charset="-128"/>
              </a:rPr>
              <a:t> for parameter(s) in this model, quantifying epistemic uncertainty, i.e., quantifying state of knowledge about the possible parameter values</a:t>
            </a:r>
          </a:p>
          <a:p>
            <a:pPr marL="876300" lvl="1" indent="-419100">
              <a:lnSpc>
                <a:spcPct val="90000"/>
              </a:lnSpc>
              <a:buFontTx/>
              <a:buAutoNum type="arabicPeriod"/>
            </a:pPr>
            <a:r>
              <a:rPr lang="en-US" sz="2000" dirty="0">
                <a:ea typeface="ＭＳ Ｐゴシック" charset="-128"/>
              </a:rPr>
              <a:t>Collect </a:t>
            </a:r>
            <a:r>
              <a:rPr lang="en-US" sz="2000" b="1" dirty="0">
                <a:ea typeface="ＭＳ Ｐゴシック" charset="-128"/>
              </a:rPr>
              <a:t>data</a:t>
            </a:r>
          </a:p>
          <a:p>
            <a:pPr marL="876300" lvl="1" indent="-419100">
              <a:lnSpc>
                <a:spcPct val="90000"/>
              </a:lnSpc>
              <a:buFontTx/>
              <a:buAutoNum type="arabicPeriod"/>
            </a:pPr>
            <a:r>
              <a:rPr lang="en-US" sz="2000" dirty="0">
                <a:ea typeface="ＭＳ Ｐゴシック" charset="-128"/>
              </a:rPr>
              <a:t>Obtain the posterior (i.e., updated) distribution for the parameter(s) of interest</a:t>
            </a:r>
          </a:p>
          <a:p>
            <a:pPr marL="876300" lvl="1" indent="-419100">
              <a:lnSpc>
                <a:spcPct val="90000"/>
              </a:lnSpc>
              <a:buFontTx/>
              <a:buAutoNum type="arabicPeriod"/>
            </a:pPr>
            <a:r>
              <a:rPr lang="en-US" sz="2000" dirty="0">
                <a:ea typeface="ＭＳ Ｐゴシック" charset="-128"/>
              </a:rPr>
              <a:t>Check validity of model (P-501 and P-502 courses)</a:t>
            </a:r>
          </a:p>
          <a:p>
            <a:pPr marL="457200" indent="-457200">
              <a:lnSpc>
                <a:spcPct val="90000"/>
              </a:lnSpc>
            </a:pPr>
            <a:r>
              <a:rPr lang="en-US" sz="2000" dirty="0">
                <a:ea typeface="ＭＳ Ｐゴシック" charset="-128"/>
              </a:rPr>
              <a:t>We follow this process to make inferences, that is, to determine the probability that a model or hypothesis is reasonable, conditional on </a:t>
            </a:r>
            <a:r>
              <a:rPr lang="en-US" sz="2000" b="1" dirty="0">
                <a:ea typeface="ＭＳ Ｐゴシック" charset="-128"/>
              </a:rPr>
              <a:t>all</a:t>
            </a:r>
            <a:r>
              <a:rPr lang="en-US" sz="2000" dirty="0">
                <a:ea typeface="ＭＳ Ｐゴシック" charset="-128"/>
              </a:rPr>
              <a:t> available evidence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EDG FTS Update with DSW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455613" y="1543444"/>
            <a:ext cx="8145463" cy="885825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For EDF fails to start, aleatory model is Binomial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ea typeface="ＭＳ Ｐゴシック" charset="-128"/>
              </a:rPr>
              <a:t>Specify prior (Beta tab)</a:t>
            </a:r>
            <a:r>
              <a:rPr lang="en-US" dirty="0">
                <a:ea typeface="ＭＳ Ｐゴシック" charset="-128"/>
                <a:cs typeface="Arial" pitchFamily="34" charset="0"/>
              </a:rPr>
              <a:t>~beta(0.957, 190)</a:t>
            </a:r>
            <a:endParaRPr lang="en-US" dirty="0">
              <a:ea typeface="ＭＳ Ｐゴシック" charset="-12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ea typeface="ＭＳ Ｐゴシック" charset="-128"/>
              </a:rPr>
              <a:t>Bayesian update, so select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Bayes-Binomial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tab</a:t>
            </a:r>
            <a:endParaRPr lang="en-US" dirty="0">
              <a:ea typeface="ＭＳ Ｐゴシック" charset="-128"/>
            </a:endParaRPr>
          </a:p>
        </p:txBody>
      </p:sp>
      <p:pic>
        <p:nvPicPr>
          <p:cNvPr id="48132" name="Picture 14" descr="excel-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0709" y="5139824"/>
            <a:ext cx="9906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TextBox 5"/>
          <p:cNvSpPr txBox="1">
            <a:spLocks noChangeArrowheads="1"/>
          </p:cNvSpPr>
          <p:nvPr/>
        </p:nvSpPr>
        <p:spPr bwMode="auto">
          <a:xfrm>
            <a:off x="5101014" y="5786735"/>
            <a:ext cx="20299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Distribution Summary Worksheet – </a:t>
            </a:r>
            <a:r>
              <a:rPr lang="en-US" sz="1200" b="1" dirty="0" err="1"/>
              <a:t>Ver</a:t>
            </a:r>
            <a:r>
              <a:rPr lang="en-US" sz="1200" b="1" dirty="0"/>
              <a:t> 1i.xlsx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74" y="2774995"/>
            <a:ext cx="2663184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837" y="2774995"/>
            <a:ext cx="4303059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9723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66586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EDG FTR Update with DSW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455613" y="1500976"/>
            <a:ext cx="8145463" cy="885825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EDG fails to run, aleatory model is Poisson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ea typeface="ＭＳ Ｐゴシック" charset="-128"/>
              </a:rPr>
              <a:t>Specify prior (Gamma tab)</a:t>
            </a:r>
            <a:r>
              <a:rPr lang="en-US" dirty="0">
                <a:ea typeface="ＭＳ Ｐゴシック" charset="-128"/>
                <a:cs typeface="Arial" pitchFamily="34" charset="0"/>
              </a:rPr>
              <a:t> ~gamma(1.32,1137 </a:t>
            </a:r>
            <a:r>
              <a:rPr lang="en-US" dirty="0" err="1">
                <a:ea typeface="ＭＳ Ｐゴシック" charset="-128"/>
                <a:cs typeface="Arial" pitchFamily="34" charset="0"/>
              </a:rPr>
              <a:t>hrs</a:t>
            </a:r>
            <a:r>
              <a:rPr lang="en-US" dirty="0">
                <a:ea typeface="ＭＳ Ｐゴシック" charset="-128"/>
                <a:cs typeface="Arial" pitchFamily="34" charset="0"/>
              </a:rPr>
              <a:t>)</a:t>
            </a:r>
            <a:endParaRPr lang="en-US" dirty="0">
              <a:ea typeface="ＭＳ Ｐゴシック" charset="-128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ea typeface="ＭＳ Ｐゴシック" charset="-128"/>
              </a:rPr>
              <a:t>Bayesian update, so select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Bayes-Poisson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tab</a:t>
            </a:r>
            <a:endParaRPr lang="en-US" dirty="0">
              <a:ea typeface="ＭＳ Ｐゴシック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04" y="2642331"/>
            <a:ext cx="2853609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586" y="2641200"/>
            <a:ext cx="485749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10" name="Picture 14" descr="excel-ic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20709" y="5139824"/>
            <a:ext cx="9906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5101014" y="5786735"/>
            <a:ext cx="20299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/>
              <a:t>Distribution Summary Worksheet – </a:t>
            </a:r>
            <a:r>
              <a:rPr lang="en-US" sz="1200" b="1" dirty="0" err="1"/>
              <a:t>Ver</a:t>
            </a:r>
            <a:r>
              <a:rPr lang="en-US" sz="1200" b="1" dirty="0"/>
              <a:t> 1i.xlsx</a:t>
            </a:r>
          </a:p>
        </p:txBody>
      </p:sp>
    </p:spTree>
    <p:extLst>
      <p:ext uri="{BB962C8B-B14F-4D97-AF65-F5344CB8AC3E}">
        <p14:creationId xmlns:p14="http://schemas.microsoft.com/office/powerpoint/2010/main" val="183372284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Summary of Bayesian Estimates for LOSP Example</a:t>
            </a:r>
          </a:p>
        </p:txBody>
      </p:sp>
      <p:graphicFrame>
        <p:nvGraphicFramePr>
          <p:cNvPr id="110639" name="Group 4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00281043"/>
              </p:ext>
            </p:extLst>
          </p:nvPr>
        </p:nvGraphicFramePr>
        <p:xfrm>
          <a:off x="304800" y="2057400"/>
          <a:ext cx="8458200" cy="3184524"/>
        </p:xfrm>
        <a:graphic>
          <a:graphicData uri="http://schemas.openxmlformats.org/drawingml/2006/table">
            <a:tbl>
              <a:tblPr/>
              <a:tblGrid>
                <a:gridCol w="1146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8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4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5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7869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Parameter</a:t>
                      </a:r>
                    </a:p>
                  </a:txBody>
                  <a:tcPr marT="45171" marB="451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Distribution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Point Est. (Mean)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90% Interval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Distribution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5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dirty="0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Symbol"/>
                        </a:rPr>
                        <a:t>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LOSP</a:t>
                      </a:r>
                      <a:endParaRPr kumimoji="0" lang="el-GR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171" marB="451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Industry Prior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Posterior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3.6E-2 yr </a:t>
                      </a:r>
                      <a:r>
                        <a:rPr kumimoji="0" lang="en-US" sz="16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4.9E-2 yr </a:t>
                      </a:r>
                      <a:r>
                        <a:rPr kumimoji="0" lang="en-US" sz="16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(4.6E-3, 9.2E-2) yr </a:t>
                      </a:r>
                      <a:r>
                        <a:rPr kumimoji="0" lang="en-US" sz="16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(1.1E-2, 1.1E-1) yr </a:t>
                      </a:r>
                      <a:r>
                        <a:rPr kumimoji="0" lang="en-US" sz="16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Gamma(1.58, 43.96)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Gamma(2.58, 53.16)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5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en-US" sz="1600" b="0" i="1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FTS</a:t>
                      </a:r>
                      <a:endParaRPr kumimoji="0" lang="en-US" sz="16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171" marB="451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Industry Prior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Posterior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5.0E-3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7.4E-3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(2.3E-4, 1.5E-2)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(1.3E-3, 1.8E-2)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Beta(0.957, 190)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Beta(1.957, 264)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5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1600" dirty="0"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Symbol"/>
                        </a:rPr>
                        <a:t></a:t>
                      </a:r>
                      <a:r>
                        <a:rPr kumimoji="0" lang="en-US" sz="1600" b="0" i="1" u="none" strike="noStrike" cap="none" normalizeH="0" baseline="-25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FTR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171" marB="4517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Industry Prior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Posterior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1.2E-3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hr</a:t>
                      </a:r>
                      <a:r>
                        <a:rPr kumimoji="0" lang="en-US" sz="16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-1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1.0E-3 </a:t>
                      </a:r>
                      <a:r>
                        <a:rPr kumimoji="0" lang="en-US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hr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(1.1E-4, 3.2E-3)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hr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(9.6E-5, 2.8E-3) </a:t>
                      </a:r>
                      <a:r>
                        <a:rPr kumimoji="0" lang="en-US" sz="1600" b="1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hr</a:t>
                      </a: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600" b="1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  <a:endParaRPr kumimoji="0" lang="en-U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Gamma(1.32, 1137)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4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Gamma(1.32, 1283)</a:t>
                      </a:r>
                    </a:p>
                  </a:txBody>
                  <a:tcPr marT="45171" marB="4517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5327" name="Rectangle 48"/>
          <p:cNvSpPr>
            <a:spLocks noChangeArrowheads="1"/>
          </p:cNvSpPr>
          <p:nvPr/>
        </p:nvSpPr>
        <p:spPr bwMode="auto">
          <a:xfrm>
            <a:off x="304800" y="5334000"/>
            <a:ext cx="8458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4" algn="ctr">
              <a:lnSpc>
                <a:spcPct val="85000"/>
              </a:lnSpc>
              <a:spcBef>
                <a:spcPct val="40000"/>
              </a:spcBef>
            </a:pPr>
            <a:r>
              <a:rPr lang="en-US" sz="1600" i="1" dirty="0">
                <a:latin typeface="Arial" pitchFamily="34" charset="0"/>
              </a:rPr>
              <a:t>Posterior credible intervals generally are shorter than those from data alone (i.e., confidence interval) or prior alone (prior credible interval)</a:t>
            </a: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8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62</a:t>
            </a:fld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3200" dirty="0">
                <a:ea typeface="+mj-ea"/>
              </a:rPr>
              <a:t>Comparison of Posterior and Prior:  LOSP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sym typeface="Symbol" pitchFamily="18" charset="2"/>
              </a:rPr>
              <a:t></a:t>
            </a:r>
            <a:r>
              <a:rPr lang="en-US" baseline="-25000">
                <a:ea typeface="ＭＳ Ｐゴシック" charset="-128"/>
                <a:sym typeface="Symbol" pitchFamily="18" charset="2"/>
              </a:rPr>
              <a:t>LOSP</a:t>
            </a:r>
          </a:p>
        </p:txBody>
      </p:sp>
      <p:pic>
        <p:nvPicPr>
          <p:cNvPr id="56324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09" y="2391068"/>
            <a:ext cx="3307426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930" y="3716948"/>
            <a:ext cx="5343240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930" y="1705268"/>
            <a:ext cx="5343240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63</a:t>
            </a:fld>
            <a:endParaRPr lang="en-US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Comparison of Posterior and Prior:  FTS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p</a:t>
            </a:r>
            <a:r>
              <a:rPr lang="en-US" baseline="-25000">
                <a:ea typeface="ＭＳ Ｐゴシック" charset="-128"/>
              </a:rPr>
              <a:t>FTS</a:t>
            </a:r>
            <a:endParaRPr lang="en-US">
              <a:ea typeface="ＭＳ Ｐゴシック" charset="-128"/>
            </a:endParaRPr>
          </a:p>
        </p:txBody>
      </p:sp>
      <p:pic>
        <p:nvPicPr>
          <p:cNvPr id="5734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483594"/>
            <a:ext cx="3167757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308" y="3733800"/>
            <a:ext cx="4948518" cy="210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308" y="1628775"/>
            <a:ext cx="49530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64</a:t>
            </a:fld>
            <a:endParaRPr 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Comparison of Posterior and Prior:  FTR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sym typeface="Symbol" pitchFamily="18" charset="2"/>
              </a:rPr>
              <a:t></a:t>
            </a:r>
            <a:r>
              <a:rPr lang="en-US" baseline="-25000">
                <a:ea typeface="ＭＳ Ｐゴシック" charset="-128"/>
                <a:sym typeface="Symbol" pitchFamily="18" charset="2"/>
              </a:rPr>
              <a:t>FTR</a:t>
            </a:r>
          </a:p>
        </p:txBody>
      </p:sp>
      <p:pic>
        <p:nvPicPr>
          <p:cNvPr id="58372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3079" y="2438400"/>
            <a:ext cx="3586764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252" y="3764280"/>
            <a:ext cx="5343240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252" y="1752600"/>
            <a:ext cx="5343240" cy="201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65</a:t>
            </a:fld>
            <a:endParaRPr 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LOSP Updates with RADS Calculator</a:t>
            </a: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RADS (Reliability and Availability Data System) was developed for NRC by INL</a:t>
            </a:r>
          </a:p>
          <a:p>
            <a:r>
              <a:rPr lang="en-US" dirty="0">
                <a:ea typeface="ＭＳ Ｐゴシック" charset="-128"/>
              </a:rPr>
              <a:t>Both stand-alone version and web-based calculator</a:t>
            </a:r>
          </a:p>
          <a:p>
            <a:r>
              <a:rPr lang="en-US" dirty="0">
                <a:ea typeface="ＭＳ Ｐゴシック" charset="-128"/>
              </a:rPr>
              <a:t>Will show web-based calculator in this course</a:t>
            </a:r>
          </a:p>
          <a:p>
            <a:r>
              <a:rPr lang="en-US" dirty="0">
                <a:ea typeface="ＭＳ Ｐゴシック" charset="-128"/>
              </a:rPr>
              <a:t>Access calculator at </a:t>
            </a:r>
          </a:p>
          <a:p>
            <a:pPr>
              <a:buNone/>
            </a:pPr>
            <a:r>
              <a:rPr lang="en-US" dirty="0">
                <a:ea typeface="ＭＳ Ｐゴシック" charset="-128"/>
              </a:rPr>
              <a:t>	</a:t>
            </a:r>
            <a:r>
              <a:rPr lang="en-US" b="1" dirty="0">
                <a:ea typeface="ＭＳ Ｐゴシック" charset="-128"/>
              </a:rPr>
              <a:t>https://</a:t>
            </a:r>
            <a:r>
              <a:rPr lang="en-US" b="1" dirty="0" err="1">
                <a:ea typeface="ＭＳ Ｐゴシック" charset="-128"/>
              </a:rPr>
              <a:t>nrcoe.inl.gov</a:t>
            </a:r>
            <a:r>
              <a:rPr lang="en-US" b="1" dirty="0">
                <a:ea typeface="ＭＳ Ｐゴシック" charset="-128"/>
              </a:rPr>
              <a:t>/radscalc/Default.aspx</a:t>
            </a: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66</a:t>
            </a:fld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LOSP Updates with RADS Calculator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94" y="1381914"/>
            <a:ext cx="9144000" cy="4767182"/>
          </a:xfrm>
          <a:prstGeom prst="rect">
            <a:avLst/>
          </a:prstGeo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LOSP Update with RADS Calculator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55613" y="1482337"/>
            <a:ext cx="8145463" cy="504825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Menu options across the screen</a:t>
            </a:r>
          </a:p>
          <a:p>
            <a:pPr lvl="1"/>
            <a:r>
              <a:rPr lang="en-US" dirty="0">
                <a:ea typeface="ＭＳ Ｐゴシック" charset="-128"/>
              </a:rPr>
              <a:t>Select Analysis of </a:t>
            </a:r>
            <a:r>
              <a:rPr lang="en-US" dirty="0" err="1">
                <a:ea typeface="ＭＳ Ｐゴシック" charset="-128"/>
              </a:rPr>
              <a:t>Unpartitioned</a:t>
            </a:r>
            <a:r>
              <a:rPr lang="en-US" dirty="0">
                <a:ea typeface="ＭＳ Ｐゴシック" charset="-128"/>
              </a:rPr>
              <a:t> Data</a:t>
            </a:r>
          </a:p>
          <a:p>
            <a:pPr lvl="2"/>
            <a:r>
              <a:rPr lang="en-US" dirty="0">
                <a:ea typeface="ＭＳ Ｐゴシック" charset="-128"/>
              </a:rPr>
              <a:t>Bayes Analysis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3" y="2853937"/>
            <a:ext cx="5717530" cy="350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68</a:t>
            </a:fld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LOSP Update with RADS Calculator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45463" cy="4116388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For LOSP frequency, select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Failure Rate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altLang="ja-JP" dirty="0">
              <a:ea typeface="ＭＳ Ｐゴシック" charset="-128"/>
            </a:endParaRPr>
          </a:p>
          <a:p>
            <a:r>
              <a:rPr lang="en-US" dirty="0">
                <a:ea typeface="ＭＳ Ｐゴシック" charset="-128"/>
              </a:rPr>
              <a:t>Enter data</a:t>
            </a:r>
          </a:p>
          <a:p>
            <a:pPr lvl="1"/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Number of Failures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altLang="ja-JP" dirty="0">
              <a:ea typeface="ＭＳ Ｐゴシック" charset="-128"/>
            </a:endParaRPr>
          </a:p>
          <a:p>
            <a:pPr lvl="1"/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Exposure Time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altLang="ja-JP" dirty="0">
              <a:ea typeface="ＭＳ Ｐゴシック" charset="-128"/>
            </a:endParaRPr>
          </a:p>
          <a:p>
            <a:pPr lvl="2"/>
            <a:r>
              <a:rPr lang="en-US" dirty="0">
                <a:ea typeface="ＭＳ Ｐゴシック" charset="-128"/>
              </a:rPr>
              <a:t>Units are not specified</a:t>
            </a:r>
          </a:p>
          <a:p>
            <a:r>
              <a:rPr lang="en-US" dirty="0">
                <a:ea typeface="ＭＳ Ｐゴシック" charset="-128"/>
              </a:rPr>
              <a:t>Click the “Prior Distribution” bar towards bottom-left</a:t>
            </a:r>
          </a:p>
          <a:p>
            <a:pPr lvl="1"/>
            <a:r>
              <a:rPr lang="en-US" dirty="0">
                <a:ea typeface="ＭＳ Ｐゴシック" charset="-128"/>
              </a:rPr>
              <a:t>Select gamma prior ~gamma(1.58, 43.96)</a:t>
            </a:r>
          </a:p>
          <a:p>
            <a:pPr lvl="1"/>
            <a:r>
              <a:rPr lang="en-US" dirty="0">
                <a:ea typeface="ＭＳ Ｐゴシック" charset="-128"/>
              </a:rPr>
              <a:t>Enter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a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(alpha=1.58) and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b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(beta=43.96)</a:t>
            </a:r>
          </a:p>
          <a:p>
            <a:r>
              <a:rPr lang="en-US" dirty="0">
                <a:ea typeface="ＭＳ Ｐゴシック" charset="-128"/>
              </a:rPr>
              <a:t>Press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Calculate Bayes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69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Common Aleatory Models in PRA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Binomial</a:t>
            </a:r>
          </a:p>
          <a:p>
            <a:r>
              <a:rPr lang="en-US" dirty="0">
                <a:ea typeface="ＭＳ Ｐゴシック" charset="-128"/>
              </a:rPr>
              <a:t>Poisson</a:t>
            </a:r>
          </a:p>
          <a:p>
            <a:r>
              <a:rPr lang="en-US" dirty="0">
                <a:ea typeface="ＭＳ Ｐゴシック" charset="-128"/>
              </a:rPr>
              <a:t>Exponential</a:t>
            </a:r>
          </a:p>
          <a:p>
            <a:r>
              <a:rPr lang="en-US" dirty="0">
                <a:ea typeface="ＭＳ Ｐゴシック" charset="-128"/>
              </a:rPr>
              <a:t>We will use these models to “count” failures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RADS Calculator results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8649526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70</a:t>
            </a:fld>
            <a:endParaRPr lang="en-US" dirty="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LOSP Update with RADS Calculator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For EDG failure to start, select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Demand Probability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altLang="ja-JP" dirty="0">
              <a:ea typeface="ＭＳ Ｐゴシック" charset="-128"/>
            </a:endParaRPr>
          </a:p>
          <a:p>
            <a:r>
              <a:rPr lang="en-US" dirty="0">
                <a:ea typeface="ＭＳ Ｐゴシック" charset="-128"/>
              </a:rPr>
              <a:t>Enter data</a:t>
            </a:r>
          </a:p>
          <a:p>
            <a:pPr lvl="1"/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Number of Failures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altLang="ja-JP" dirty="0">
              <a:ea typeface="ＭＳ Ｐゴシック" charset="-128"/>
            </a:endParaRPr>
          </a:p>
          <a:p>
            <a:pPr lvl="1"/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Number of Demands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altLang="ja-JP" dirty="0">
              <a:ea typeface="ＭＳ Ｐゴシック" charset="-128"/>
            </a:endParaRPr>
          </a:p>
          <a:p>
            <a:r>
              <a:rPr lang="en-US" dirty="0">
                <a:ea typeface="ＭＳ Ｐゴシック" charset="-128"/>
              </a:rPr>
              <a:t>Select beta prior and enter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a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(alpha) and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b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(beta)</a:t>
            </a:r>
          </a:p>
          <a:p>
            <a:r>
              <a:rPr lang="en-US" dirty="0">
                <a:ea typeface="ＭＳ Ｐゴシック" charset="-128"/>
              </a:rPr>
              <a:t>Press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Calculate Bayes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dirty="0">
              <a:ea typeface="ＭＳ Ｐゴシック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71</a:t>
            </a:fld>
            <a:endParaRPr 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EDG FTS Update with RADS Calculator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93" y="1572790"/>
            <a:ext cx="8506626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72</a:t>
            </a:fld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7772400" cy="1362075"/>
          </a:xfrm>
        </p:spPr>
        <p:txBody>
          <a:bodyPr/>
          <a:lstStyle/>
          <a:p>
            <a:r>
              <a:rPr lang="en-US" sz="4400" dirty="0" err="1"/>
              <a:t>Noninformative</a:t>
            </a:r>
            <a:r>
              <a:rPr lang="en-US" sz="4400" dirty="0"/>
              <a:t> PRIORS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73</a:t>
            </a:fld>
            <a:endParaRPr lang="en-US" dirty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Noninformative (Formal) Prior Distributions</a:t>
            </a: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45463" cy="41163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ea typeface="ＭＳ Ｐゴシック" charset="-128"/>
              </a:rPr>
              <a:t>The original intent of </a:t>
            </a:r>
            <a:r>
              <a:rPr lang="ja-JP" altLang="en-US">
                <a:ea typeface="ＭＳ Ｐゴシック" charset="-128"/>
              </a:rPr>
              <a:t>“</a:t>
            </a:r>
            <a:r>
              <a:rPr lang="en-US" altLang="ja-JP" b="1">
                <a:ea typeface="ＭＳ Ｐゴシック" charset="-128"/>
              </a:rPr>
              <a:t>noninformative</a:t>
            </a:r>
            <a:r>
              <a:rPr lang="ja-JP" altLang="en-US">
                <a:ea typeface="ＭＳ Ｐゴシック" charset="-128"/>
              </a:rPr>
              <a:t>”</a:t>
            </a:r>
            <a:r>
              <a:rPr lang="en-US" altLang="ja-JP">
                <a:ea typeface="ＭＳ Ｐゴシック" charset="-128"/>
              </a:rPr>
              <a:t> priors was to answer question</a:t>
            </a:r>
          </a:p>
          <a:p>
            <a:pPr lvl="1">
              <a:lnSpc>
                <a:spcPct val="90000"/>
              </a:lnSpc>
            </a:pPr>
            <a:r>
              <a:rPr lang="en-US">
                <a:ea typeface="ＭＳ Ｐゴシック" charset="-128"/>
              </a:rPr>
              <a:t>How do we find a prior representing complete ignorance?</a:t>
            </a:r>
          </a:p>
          <a:p>
            <a:pPr>
              <a:lnSpc>
                <a:spcPct val="90000"/>
              </a:lnSpc>
            </a:pPr>
            <a:r>
              <a:rPr lang="en-US">
                <a:ea typeface="ＭＳ Ｐゴシック" charset="-128"/>
              </a:rPr>
              <a:t>Rev. Bayes suggested a </a:t>
            </a:r>
            <a:r>
              <a:rPr lang="en-US" b="1">
                <a:ea typeface="ＭＳ Ｐゴシック" charset="-128"/>
              </a:rPr>
              <a:t>uniform</a:t>
            </a:r>
            <a:r>
              <a:rPr lang="en-US">
                <a:ea typeface="ＭＳ Ｐゴシック" charset="-128"/>
              </a:rPr>
              <a:t> prior</a:t>
            </a:r>
          </a:p>
          <a:p>
            <a:pPr lvl="1">
              <a:lnSpc>
                <a:spcPct val="90000"/>
              </a:lnSpc>
            </a:pPr>
            <a:r>
              <a:rPr lang="en-US">
                <a:ea typeface="ＭＳ Ｐゴシック" charset="-128"/>
              </a:rPr>
              <a:t>Laplace used this in his activities with great success</a:t>
            </a:r>
          </a:p>
          <a:p>
            <a:pPr lvl="1">
              <a:lnSpc>
                <a:spcPct val="90000"/>
              </a:lnSpc>
            </a:pPr>
            <a:r>
              <a:rPr lang="en-US">
                <a:ea typeface="ＭＳ Ｐゴシック" charset="-128"/>
              </a:rPr>
              <a:t>But, there are philosophical/mathematical problems with this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74</a:t>
            </a:fld>
            <a:endParaRPr lang="en-US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Noninformative (Formal) Prior Distributions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Sir Harold Jeffreys suggested a prior that was </a:t>
            </a:r>
            <a:r>
              <a:rPr lang="en-US" sz="2000" dirty="0">
                <a:sym typeface="Symbol" pitchFamily="18" charset="2"/>
              </a:rPr>
              <a:t>invariant to changes in</a:t>
            </a:r>
          </a:p>
          <a:p>
            <a:pPr lvl="1"/>
            <a:r>
              <a:rPr lang="en-US" sz="2000" dirty="0"/>
              <a:t>Scale</a:t>
            </a:r>
          </a:p>
          <a:p>
            <a:pPr lvl="1"/>
            <a:r>
              <a:rPr lang="en-US" sz="2000" dirty="0"/>
              <a:t>Location</a:t>
            </a:r>
          </a:p>
          <a:p>
            <a:r>
              <a:rPr lang="en-US" sz="2000" dirty="0"/>
              <a:t>Consequently, so-called </a:t>
            </a:r>
            <a:r>
              <a:rPr lang="ja-JP" altLang="en-US" sz="2000" dirty="0"/>
              <a:t>“</a:t>
            </a:r>
            <a:r>
              <a:rPr lang="en-US" altLang="ja-JP" sz="2000" dirty="0"/>
              <a:t>noninformative</a:t>
            </a:r>
            <a:r>
              <a:rPr lang="ja-JP" altLang="en-US" sz="2000" dirty="0"/>
              <a:t>”</a:t>
            </a:r>
            <a:r>
              <a:rPr lang="en-US" altLang="ja-JP" sz="2000" dirty="0"/>
              <a:t> prior is typically not uniform for the parameter of interest</a:t>
            </a:r>
          </a:p>
          <a:p>
            <a:pPr lvl="1"/>
            <a:r>
              <a:rPr lang="en-US" sz="2000" dirty="0"/>
              <a:t>It is uniform (or approximately so) for some transformed parameter</a:t>
            </a:r>
          </a:p>
          <a:p>
            <a:pPr lvl="1"/>
            <a:r>
              <a:rPr lang="en-US" sz="2000" dirty="0"/>
              <a:t>Instead, it depends on the process generating the data</a:t>
            </a:r>
          </a:p>
          <a:p>
            <a:pPr lvl="1"/>
            <a:r>
              <a:rPr lang="en-US" sz="2000" dirty="0"/>
              <a:t>Has property that the Bayes posterior intervals are approximately equal to </a:t>
            </a:r>
            <a:r>
              <a:rPr lang="en-US" sz="2000" dirty="0" err="1"/>
              <a:t>frequentist</a:t>
            </a:r>
            <a:r>
              <a:rPr lang="en-US" sz="2000" dirty="0"/>
              <a:t> confidence intervals (exactly equal for continuous data)</a:t>
            </a:r>
          </a:p>
          <a:p>
            <a:pPr lvl="2"/>
            <a:r>
              <a:rPr lang="en-US" sz="2000" dirty="0"/>
              <a:t>Formal priors </a:t>
            </a:r>
            <a:r>
              <a:rPr lang="ja-JP" altLang="en-US" sz="2000" dirty="0"/>
              <a:t>“</a:t>
            </a:r>
            <a:r>
              <a:rPr lang="en-US" altLang="ja-JP" sz="2000" dirty="0"/>
              <a:t>let the empirical data speak for themselves</a:t>
            </a:r>
            <a:r>
              <a:rPr lang="ja-JP" altLang="en-US" sz="2000" dirty="0"/>
              <a:t>”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75</a:t>
            </a:fld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Noninformative (Formal) Prior Distributions</a:t>
            </a:r>
            <a:endParaRPr lang="en-US" dirty="0"/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Other formal priors have been developed</a:t>
            </a:r>
          </a:p>
          <a:p>
            <a:r>
              <a:rPr lang="en-US" dirty="0"/>
              <a:t>Often used as </a:t>
            </a:r>
            <a:r>
              <a:rPr lang="ja-JP" altLang="en-US" dirty="0"/>
              <a:t>“</a:t>
            </a:r>
            <a:r>
              <a:rPr lang="en-US" altLang="ja-JP" dirty="0"/>
              <a:t>objective</a:t>
            </a:r>
            <a:r>
              <a:rPr lang="ja-JP" altLang="en-US" dirty="0"/>
              <a:t>”</a:t>
            </a:r>
            <a:r>
              <a:rPr lang="en-US" altLang="ja-JP" dirty="0"/>
              <a:t> or reference prior</a:t>
            </a:r>
          </a:p>
          <a:p>
            <a:pPr lvl="1"/>
            <a:r>
              <a:rPr lang="en-US" dirty="0"/>
              <a:t>Also called </a:t>
            </a:r>
            <a:r>
              <a:rPr lang="ja-JP" altLang="en-US" dirty="0"/>
              <a:t>“</a:t>
            </a:r>
            <a:r>
              <a:rPr lang="en-US" altLang="ja-JP" dirty="0"/>
              <a:t>vague</a:t>
            </a:r>
            <a:r>
              <a:rPr lang="ja-JP" altLang="en-US" dirty="0"/>
              <a:t>”</a:t>
            </a:r>
            <a:r>
              <a:rPr lang="en-US" altLang="ja-JP" dirty="0"/>
              <a:t> or </a:t>
            </a:r>
            <a:r>
              <a:rPr lang="ja-JP" altLang="en-US" dirty="0"/>
              <a:t>“</a:t>
            </a:r>
            <a:r>
              <a:rPr lang="en-US" altLang="ja-JP" dirty="0"/>
              <a:t>diffuse</a:t>
            </a:r>
            <a:r>
              <a:rPr lang="ja-JP" altLang="en-US" dirty="0"/>
              <a:t>”</a:t>
            </a:r>
            <a:r>
              <a:rPr lang="en-US" altLang="ja-JP" dirty="0"/>
              <a:t> prior</a:t>
            </a:r>
          </a:p>
          <a:p>
            <a:pPr lvl="1"/>
            <a:r>
              <a:rPr lang="en-US" dirty="0" err="1"/>
              <a:t>Jeffreys</a:t>
            </a:r>
            <a:r>
              <a:rPr lang="en-US" dirty="0"/>
              <a:t> prior is most common choice of formal prior for single-parameter problems</a:t>
            </a:r>
          </a:p>
        </p:txBody>
      </p:sp>
      <p:sp>
        <p:nvSpPr>
          <p:cNvPr id="73733" name="TextBox 4"/>
          <p:cNvSpPr txBox="1">
            <a:spLocks noChangeArrowheads="1"/>
          </p:cNvSpPr>
          <p:nvPr/>
        </p:nvSpPr>
        <p:spPr bwMode="auto">
          <a:xfrm>
            <a:off x="5105400" y="4805516"/>
            <a:ext cx="1752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/>
              <a:t>Sir Harold </a:t>
            </a:r>
            <a:r>
              <a:rPr lang="en-US" sz="1200" dirty="0" err="1"/>
              <a:t>Jeffreys</a:t>
            </a:r>
          </a:p>
          <a:p>
            <a:r>
              <a:rPr lang="en-US" sz="1200" dirty="0"/>
              <a:t>Knight Bachelor for applied mathematics and astronomy. Interestingly, he was a plate tectonics denier.</a:t>
            </a:r>
          </a:p>
        </p:txBody>
      </p:sp>
      <p:pic>
        <p:nvPicPr>
          <p:cNvPr id="14338" name="Picture 2" descr="Harold Jeffreys, Si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918705"/>
            <a:ext cx="1371600" cy="177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76</a:t>
            </a:fld>
            <a:endParaRPr lang="en-US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Jeffreys Prior Distributions</a:t>
            </a:r>
          </a:p>
        </p:txBody>
      </p:sp>
      <p:sp>
        <p:nvSpPr>
          <p:cNvPr id="747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>
                <a:ea typeface="ＭＳ Ｐゴシック" charset="-128"/>
              </a:rPr>
              <a:t>For </a:t>
            </a:r>
            <a:r>
              <a:rPr lang="en-US" sz="2000" b="1" dirty="0">
                <a:ea typeface="ＭＳ Ｐゴシック" charset="-128"/>
              </a:rPr>
              <a:t>binomial</a:t>
            </a:r>
            <a:r>
              <a:rPr lang="en-US" sz="2000" dirty="0">
                <a:ea typeface="ＭＳ Ｐゴシック" charset="-128"/>
              </a:rPr>
              <a:t>(n, p) aleatory model</a:t>
            </a:r>
          </a:p>
          <a:p>
            <a:pPr lvl="1"/>
            <a:r>
              <a:rPr lang="en-US" sz="2000" dirty="0">
                <a:ea typeface="ＭＳ Ｐゴシック" charset="-128"/>
              </a:rPr>
              <a:t>Jeffreys noninformative prior for p is </a:t>
            </a:r>
            <a:r>
              <a:rPr lang="en-US" sz="2000" b="1" dirty="0">
                <a:ea typeface="ＭＳ Ｐゴシック" charset="-128"/>
              </a:rPr>
              <a:t>beta</a:t>
            </a:r>
            <a:r>
              <a:rPr lang="en-US" sz="2000" dirty="0">
                <a:ea typeface="ＭＳ Ｐゴシック" charset="-128"/>
              </a:rPr>
              <a:t>(1/2, 1/2), which is a proper prior (integral equals 1)</a:t>
            </a:r>
          </a:p>
          <a:p>
            <a:r>
              <a:rPr lang="en-US" sz="2000" dirty="0">
                <a:ea typeface="ＭＳ Ｐゴシック" charset="-128"/>
              </a:rPr>
              <a:t>For </a:t>
            </a:r>
            <a:r>
              <a:rPr lang="en-US" sz="2000" b="1" i="0" dirty="0">
                <a:ea typeface="ＭＳ Ｐゴシック" charset="-128"/>
              </a:rPr>
              <a:t>Poisson</a:t>
            </a:r>
            <a:r>
              <a:rPr lang="en-US" sz="2000" dirty="0">
                <a:ea typeface="ＭＳ Ｐゴシック" charset="-128"/>
              </a:rPr>
              <a:t>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t) aleatory model</a:t>
            </a:r>
          </a:p>
          <a:p>
            <a:pPr lvl="1"/>
            <a:r>
              <a:rPr lang="en-US" sz="2000" dirty="0" err="1">
                <a:ea typeface="ＭＳ Ｐゴシック" charset="-128"/>
              </a:rPr>
              <a:t>Jeffreys</a:t>
            </a:r>
            <a:r>
              <a:rPr lang="en-US" sz="2000" dirty="0">
                <a:ea typeface="ＭＳ Ｐゴシック" charset="-128"/>
              </a:rPr>
              <a:t> </a:t>
            </a:r>
            <a:r>
              <a:rPr lang="en-US" sz="2000" dirty="0" err="1">
                <a:ea typeface="ＭＳ Ｐゴシック" charset="-128"/>
              </a:rPr>
              <a:t>noninformative</a:t>
            </a:r>
            <a:r>
              <a:rPr lang="en-US" sz="2000" dirty="0">
                <a:ea typeface="ＭＳ Ｐゴシック" charset="-128"/>
              </a:rPr>
              <a:t> prior for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 can be thought of as</a:t>
            </a:r>
          </a:p>
          <a:p>
            <a:pPr lvl="1">
              <a:buFontTx/>
              <a:buNone/>
            </a:pPr>
            <a:r>
              <a:rPr lang="en-US" sz="2000" b="1" i="0" dirty="0">
                <a:ea typeface="ＭＳ Ｐゴシック" charset="-128"/>
              </a:rPr>
              <a:t>	gamma</a:t>
            </a:r>
            <a:r>
              <a:rPr lang="en-US" sz="2000" dirty="0">
                <a:ea typeface="ＭＳ Ｐゴシック" charset="-128"/>
              </a:rPr>
              <a:t>(1/2, 0)  (improper prior, integral diverges)</a:t>
            </a:r>
          </a:p>
          <a:p>
            <a:r>
              <a:rPr lang="en-US" sz="2000" dirty="0">
                <a:ea typeface="ＭＳ Ｐゴシック" charset="-128"/>
              </a:rPr>
              <a:t>For </a:t>
            </a:r>
            <a:r>
              <a:rPr lang="en-US" sz="2000" b="1" i="0" dirty="0">
                <a:ea typeface="ＭＳ Ｐゴシック" charset="-128"/>
              </a:rPr>
              <a:t>exponential</a:t>
            </a:r>
            <a:r>
              <a:rPr lang="en-US" sz="2000" dirty="0">
                <a:ea typeface="ＭＳ Ｐゴシック" charset="-128"/>
              </a:rPr>
              <a:t>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) aleatory model</a:t>
            </a:r>
          </a:p>
          <a:p>
            <a:pPr lvl="1"/>
            <a:r>
              <a:rPr lang="en-US" sz="2000" dirty="0" err="1">
                <a:ea typeface="ＭＳ Ｐゴシック" charset="-128"/>
              </a:rPr>
              <a:t>Jeffreys</a:t>
            </a:r>
            <a:r>
              <a:rPr lang="en-US" sz="2000" dirty="0">
                <a:ea typeface="ＭＳ Ｐゴシック" charset="-128"/>
              </a:rPr>
              <a:t> </a:t>
            </a:r>
            <a:r>
              <a:rPr lang="en-US" sz="2000" dirty="0" err="1">
                <a:ea typeface="ＭＳ Ｐゴシック" charset="-128"/>
              </a:rPr>
              <a:t>noninformative</a:t>
            </a:r>
            <a:r>
              <a:rPr lang="en-US" sz="2000" dirty="0">
                <a:ea typeface="ＭＳ Ｐゴシック" charset="-128"/>
              </a:rPr>
              <a:t> prior for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 can be thought of as </a:t>
            </a:r>
            <a:r>
              <a:rPr lang="en-US" sz="2000" b="1" i="0" dirty="0">
                <a:ea typeface="ＭＳ Ｐゴシック" charset="-128"/>
              </a:rPr>
              <a:t>gamma</a:t>
            </a:r>
            <a:r>
              <a:rPr lang="en-US" sz="2000" dirty="0">
                <a:ea typeface="ＭＳ Ｐゴシック" charset="-128"/>
              </a:rPr>
              <a:t>(0, 0)  (improper prior, integral diverges)</a:t>
            </a:r>
          </a:p>
          <a:p>
            <a:pPr lvl="1">
              <a:buFontTx/>
              <a:buNone/>
            </a:pPr>
            <a:r>
              <a:rPr lang="en-US" sz="2000" dirty="0">
                <a:ea typeface="ＭＳ Ｐゴシック" charset="-128"/>
              </a:rPr>
              <a:t> </a:t>
            </a:r>
          </a:p>
        </p:txBody>
      </p:sp>
      <p:pic>
        <p:nvPicPr>
          <p:cNvPr id="74756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913" y="4480560"/>
            <a:ext cx="1067356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6156325" y="5969000"/>
            <a:ext cx="2819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Pages B-12 through B-14, 6-14, 6-37, 6-61, 6-62</a:t>
            </a:r>
          </a:p>
        </p:txBody>
      </p:sp>
      <p:pic>
        <p:nvPicPr>
          <p:cNvPr id="7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77</a:t>
            </a:fld>
            <a:endParaRPr 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</a:rPr>
              <a:t>Jeffreys Prior Distributions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cs typeface="Times New Roman" pitchFamily="18" charset="0"/>
              </a:rPr>
              <a:t>Two of these priors look like </a:t>
            </a:r>
          </a:p>
          <a:p>
            <a:endParaRPr lang="en-US">
              <a:ea typeface="ＭＳ Ｐゴシック" charset="-128"/>
              <a:cs typeface="Times New Roman" pitchFamily="18" charset="0"/>
            </a:endParaRPr>
          </a:p>
          <a:p>
            <a:endParaRPr lang="en-US">
              <a:ea typeface="ＭＳ Ｐゴシック" charset="-128"/>
              <a:cs typeface="Times New Roman" pitchFamily="18" charset="0"/>
            </a:endParaRPr>
          </a:p>
          <a:p>
            <a:endParaRPr lang="en-US">
              <a:ea typeface="ＭＳ Ｐゴシック" charset="-128"/>
              <a:cs typeface="Times New Roman" pitchFamily="18" charset="0"/>
            </a:endParaRPr>
          </a:p>
          <a:p>
            <a:endParaRPr lang="en-US">
              <a:ea typeface="ＭＳ Ｐゴシック" charset="-128"/>
              <a:cs typeface="Times New Roman" pitchFamily="18" charset="0"/>
            </a:endParaRPr>
          </a:p>
          <a:p>
            <a:endParaRPr lang="en-US">
              <a:ea typeface="ＭＳ Ｐゴシック" charset="-128"/>
              <a:cs typeface="Times New Roman" pitchFamily="18" charset="0"/>
            </a:endParaRPr>
          </a:p>
          <a:p>
            <a:endParaRPr lang="en-US">
              <a:ea typeface="ＭＳ Ｐゴシック" charset="-128"/>
              <a:cs typeface="Times New Roman" pitchFamily="18" charset="0"/>
            </a:endParaRPr>
          </a:p>
          <a:p>
            <a:endParaRPr lang="en-US">
              <a:ea typeface="ＭＳ Ｐゴシック" charset="-128"/>
              <a:cs typeface="Times New Roman" pitchFamily="18" charset="0"/>
            </a:endParaRPr>
          </a:p>
          <a:p>
            <a:endParaRPr lang="en-US">
              <a:ea typeface="ＭＳ Ｐゴシック" charset="-128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>
                <a:ea typeface="ＭＳ Ｐゴシック" charset="-128"/>
                <a:cs typeface="Times New Roman" pitchFamily="18" charset="0"/>
              </a:rPr>
              <a:t>          gamma(1/2, 0)                                beta(1/2, 1/2)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4124325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31108" y="2281535"/>
            <a:ext cx="2292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Binomial Model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4124325" cy="355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449254" y="2302050"/>
            <a:ext cx="22060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Poisson Model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78</a:t>
            </a:fld>
            <a:endParaRPr lang="en-US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Updating Jeffreys Prior Distributions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ea typeface="ＭＳ Ｐゴシック" charset="-128"/>
              </a:rPr>
              <a:t>For </a:t>
            </a:r>
            <a:r>
              <a:rPr lang="en-US" sz="2000" b="1" dirty="0">
                <a:ea typeface="ＭＳ Ｐゴシック" charset="-128"/>
              </a:rPr>
              <a:t>binomial</a:t>
            </a:r>
            <a:r>
              <a:rPr lang="en-US" sz="2000" dirty="0">
                <a:ea typeface="ＭＳ Ｐゴシック" charset="-128"/>
              </a:rPr>
              <a:t>(n, p) aleatory model</a:t>
            </a:r>
          </a:p>
          <a:p>
            <a:pPr lvl="1"/>
            <a:r>
              <a:rPr lang="en-US" sz="2000" dirty="0">
                <a:ea typeface="ＭＳ Ｐゴシック" charset="-128"/>
              </a:rPr>
              <a:t>Jeffreys noninformative prior for p is </a:t>
            </a:r>
            <a:r>
              <a:rPr lang="en-US" sz="2000" b="1" dirty="0">
                <a:ea typeface="ＭＳ Ｐゴシック" charset="-128"/>
              </a:rPr>
              <a:t>beta</a:t>
            </a:r>
            <a:r>
              <a:rPr lang="en-US" sz="2000" dirty="0">
                <a:ea typeface="ＭＳ Ｐゴシック" charset="-128"/>
              </a:rPr>
              <a:t>(½, ½)</a:t>
            </a:r>
          </a:p>
          <a:p>
            <a:pPr lvl="1"/>
            <a:r>
              <a:rPr lang="en-US" sz="2000" dirty="0">
                <a:ea typeface="ＭＳ Ｐゴシック" charset="-128"/>
              </a:rPr>
              <a:t>Posterior is beta(x + ½, n – x + ½)</a:t>
            </a:r>
          </a:p>
          <a:p>
            <a:r>
              <a:rPr lang="en-US" sz="2000" dirty="0">
                <a:ea typeface="ＭＳ Ｐゴシック" charset="-128"/>
              </a:rPr>
              <a:t>For </a:t>
            </a:r>
            <a:r>
              <a:rPr lang="en-US" sz="2000" b="1" i="0" dirty="0">
                <a:ea typeface="ＭＳ Ｐゴシック" charset="-128"/>
              </a:rPr>
              <a:t>Poisson</a:t>
            </a:r>
            <a:r>
              <a:rPr lang="en-US" sz="2000" dirty="0">
                <a:ea typeface="ＭＳ Ｐゴシック" charset="-128"/>
              </a:rPr>
              <a:t>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t) aleatory model</a:t>
            </a:r>
          </a:p>
          <a:p>
            <a:pPr lvl="1"/>
            <a:r>
              <a:rPr lang="en-US" sz="2000" dirty="0">
                <a:ea typeface="ＭＳ Ｐゴシック" charset="-128"/>
              </a:rPr>
              <a:t>Jeffreys noninformative prior for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 is </a:t>
            </a:r>
            <a:r>
              <a:rPr lang="en-US" sz="2000" b="1" i="0" dirty="0">
                <a:ea typeface="ＭＳ Ｐゴシック" charset="-128"/>
              </a:rPr>
              <a:t>gamma</a:t>
            </a:r>
            <a:r>
              <a:rPr lang="en-US" sz="2000" dirty="0">
                <a:ea typeface="ＭＳ Ｐゴシック" charset="-128"/>
              </a:rPr>
              <a:t>(½, 0)</a:t>
            </a:r>
          </a:p>
          <a:p>
            <a:pPr lvl="1"/>
            <a:r>
              <a:rPr lang="en-US" sz="2000" dirty="0">
                <a:ea typeface="ＭＳ Ｐゴシック" charset="-128"/>
              </a:rPr>
              <a:t>Posterior is gamma(x + ½, t)</a:t>
            </a:r>
          </a:p>
          <a:p>
            <a:r>
              <a:rPr lang="en-US" sz="2000" dirty="0">
                <a:ea typeface="ＭＳ Ｐゴシック" charset="-128"/>
              </a:rPr>
              <a:t>For </a:t>
            </a:r>
            <a:r>
              <a:rPr lang="en-US" sz="2000" b="1" i="0" dirty="0">
                <a:ea typeface="ＭＳ Ｐゴシック" charset="-128"/>
              </a:rPr>
              <a:t>exponential</a:t>
            </a:r>
            <a:r>
              <a:rPr lang="en-US" sz="2000" dirty="0">
                <a:ea typeface="ＭＳ Ｐゴシック" charset="-128"/>
              </a:rPr>
              <a:t>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) aleatory model</a:t>
            </a:r>
          </a:p>
          <a:p>
            <a:pPr lvl="1"/>
            <a:r>
              <a:rPr lang="en-US" sz="2000" dirty="0">
                <a:ea typeface="ＭＳ Ｐゴシック" charset="-128"/>
              </a:rPr>
              <a:t>Jeffreys noninformative prior for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</a:t>
            </a:r>
            <a:r>
              <a:rPr lang="en-US" sz="2000" dirty="0">
                <a:ea typeface="ＭＳ Ｐゴシック" charset="-128"/>
              </a:rPr>
              <a:t> is </a:t>
            </a:r>
            <a:r>
              <a:rPr lang="en-US" sz="2000" b="1" i="0" dirty="0">
                <a:ea typeface="ＭＳ Ｐゴシック" charset="-128"/>
              </a:rPr>
              <a:t>gamma</a:t>
            </a:r>
            <a:r>
              <a:rPr lang="en-US" sz="2000" dirty="0">
                <a:ea typeface="ＭＳ Ｐゴシック" charset="-128"/>
              </a:rPr>
              <a:t>(0, 0)</a:t>
            </a:r>
          </a:p>
          <a:p>
            <a:pPr lvl="1"/>
            <a:r>
              <a:rPr lang="en-US" sz="2000" dirty="0">
                <a:ea typeface="ＭＳ Ｐゴシック" charset="-128"/>
              </a:rPr>
              <a:t>Posterior is gamma(n,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 </a:t>
            </a:r>
            <a:r>
              <a:rPr lang="en-US" sz="2000" dirty="0" err="1">
                <a:ea typeface="ＭＳ Ｐゴシック" charset="-128"/>
                <a:sym typeface="Symbol" pitchFamily="18" charset="2"/>
              </a:rPr>
              <a:t>t</a:t>
            </a:r>
            <a:r>
              <a:rPr lang="en-US" sz="2000" baseline="-25000" dirty="0" err="1">
                <a:ea typeface="ＭＳ Ｐゴシック" charset="-128"/>
                <a:sym typeface="Symbol" pitchFamily="18" charset="2"/>
              </a:rPr>
              <a:t>i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)</a:t>
            </a:r>
            <a:endParaRPr lang="en-US" sz="2000" dirty="0">
              <a:ea typeface="ＭＳ Ｐゴシック" charset="-128"/>
            </a:endParaRP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79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we count?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Examples of Poisson processes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Counting particles such as neutrons or photons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Number of (lit) lights failing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Arrival of customers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Large earthquakes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HTTP requests on a server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Loss of Offsite Power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Examples of Bernoulli (binomial) processes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Tossing a coin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Starting a car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Discrete random walk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Turning on a light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Birth of a child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Launching a rocket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Failures of a EDG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056368" y="6526886"/>
            <a:ext cx="630432" cy="255462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dirty="0"/>
              <a:t>3-</a:t>
            </a:r>
            <a:fld id="{860AC5F2-51D8-471C-933B-D5889ED28E86}" type="slidenum">
              <a:rPr lang="en-US" smtClean="0"/>
              <a:pPr algn="r"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1018387"/>
            <a:ext cx="8126412" cy="757237"/>
          </a:xfrm>
        </p:spPr>
        <p:txBody>
          <a:bodyPr/>
          <a:lstStyle/>
          <a:p>
            <a:r>
              <a:rPr lang="en-US" dirty="0" err="1">
                <a:ea typeface="ＭＳ Ｐゴシック" charset="-128"/>
              </a:rPr>
              <a:t>Jeffreys</a:t>
            </a:r>
            <a:r>
              <a:rPr lang="en-US" dirty="0">
                <a:ea typeface="ＭＳ Ｐゴシック" charset="-128"/>
              </a:rPr>
              <a:t> Prior Distributions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138" y="1552575"/>
            <a:ext cx="8074025" cy="4116388"/>
          </a:xfrm>
        </p:spPr>
        <p:txBody>
          <a:bodyPr/>
          <a:lstStyle/>
          <a:p>
            <a:r>
              <a:rPr lang="en-US">
                <a:ea typeface="ＭＳ Ｐゴシック" charset="-128"/>
                <a:cs typeface="Times New Roman" pitchFamily="18" charset="0"/>
              </a:rPr>
              <a:t>Let us compare results from these priors to frequentist confidence intervals</a:t>
            </a:r>
          </a:p>
        </p:txBody>
      </p:sp>
      <p:pic>
        <p:nvPicPr>
          <p:cNvPr id="77828" name="Picture 7" descr="CIandJeffPos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1600200"/>
            <a:ext cx="6477000" cy="4999038"/>
          </a:xfr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80</a:t>
            </a:fld>
            <a:endParaRPr lang="en-US" dirty="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DSW to Update Jeffreys Prior Distributions</a:t>
            </a:r>
            <a:endParaRPr lang="en-US" dirty="0"/>
          </a:p>
        </p:txBody>
      </p:sp>
      <p:sp>
        <p:nvSpPr>
          <p:cNvPr id="7885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5613" y="1861750"/>
            <a:ext cx="8231187" cy="4524375"/>
          </a:xfrm>
        </p:spPr>
        <p:txBody>
          <a:bodyPr/>
          <a:lstStyle/>
          <a:p>
            <a:r>
              <a:rPr lang="en-US" dirty="0"/>
              <a:t>Select appropriate tab (e.g., Bayes-Binomial)</a:t>
            </a:r>
          </a:p>
          <a:p>
            <a:r>
              <a:rPr lang="en-US" dirty="0"/>
              <a:t>Enter observed data (e.g., 1 failure in 75 demands)</a:t>
            </a:r>
          </a:p>
          <a:p>
            <a:r>
              <a:rPr lang="en-US" dirty="0"/>
              <a:t>Read off posterior from column labeled </a:t>
            </a:r>
            <a:r>
              <a:rPr lang="ja-JP" altLang="en-US" dirty="0"/>
              <a:t>“</a:t>
            </a:r>
            <a:r>
              <a:rPr lang="en-US" altLang="ja-JP" dirty="0" err="1"/>
              <a:t>Jeffreys</a:t>
            </a:r>
            <a:r>
              <a:rPr lang="ja-JP" altLang="en-US" dirty="0"/>
              <a:t>”</a:t>
            </a:r>
            <a:endParaRPr lang="en-US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00400"/>
            <a:ext cx="123825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348037"/>
            <a:ext cx="54102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81</a:t>
            </a:fld>
            <a:endParaRPr lang="en-US" dirty="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RADS Calculator to Update Jeffreys Prior Distributions</a:t>
            </a:r>
            <a:endParaRPr lang="en-US" dirty="0"/>
          </a:p>
        </p:txBody>
      </p:sp>
      <p:sp>
        <p:nvSpPr>
          <p:cNvPr id="808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5613" y="1881485"/>
            <a:ext cx="8231187" cy="4524375"/>
          </a:xfrm>
        </p:spPr>
        <p:txBody>
          <a:bodyPr/>
          <a:lstStyle/>
          <a:p>
            <a:r>
              <a:rPr lang="en-US" dirty="0"/>
              <a:t>Select </a:t>
            </a:r>
            <a:r>
              <a:rPr lang="ja-JP" altLang="en-US" dirty="0"/>
              <a:t>“</a:t>
            </a:r>
            <a:r>
              <a:rPr lang="en-US" altLang="ja-JP" dirty="0" err="1"/>
              <a:t>Jeffreys</a:t>
            </a:r>
            <a:r>
              <a:rPr lang="en-US" altLang="ja-JP" dirty="0"/>
              <a:t> noninformative</a:t>
            </a:r>
            <a:r>
              <a:rPr lang="ja-JP" altLang="en-US" dirty="0"/>
              <a:t>”</a:t>
            </a:r>
            <a:r>
              <a:rPr lang="en-US" altLang="ja-JP" dirty="0"/>
              <a:t> as prior distribution</a:t>
            </a:r>
          </a:p>
          <a:p>
            <a:r>
              <a:rPr lang="en-US" dirty="0"/>
              <a:t>Enter observed data</a:t>
            </a:r>
          </a:p>
          <a:p>
            <a:r>
              <a:rPr lang="en-US" dirty="0"/>
              <a:t>Press </a:t>
            </a:r>
            <a:r>
              <a:rPr lang="en-US" altLang="en-US" dirty="0"/>
              <a:t>“</a:t>
            </a:r>
            <a:r>
              <a:rPr lang="en-US" dirty="0"/>
              <a:t>Calculate Bayes</a:t>
            </a:r>
            <a:r>
              <a:rPr lang="en-US" altLang="en-US" dirty="0"/>
              <a:t>”</a:t>
            </a:r>
            <a:endParaRPr lang="en-US" dirty="0"/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82</a:t>
            </a:fld>
            <a:endParaRPr lang="en-US" dirty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Versus Prior Distribution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 amount of data increases, prior becomes less important</a:t>
            </a:r>
          </a:p>
        </p:txBody>
      </p:sp>
      <p:pic>
        <p:nvPicPr>
          <p:cNvPr id="8397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981199"/>
            <a:ext cx="5715000" cy="40605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3973" name="Text Box 6"/>
          <p:cNvSpPr txBox="1">
            <a:spLocks noChangeArrowheads="1"/>
          </p:cNvSpPr>
          <p:nvPr/>
        </p:nvSpPr>
        <p:spPr bwMode="auto">
          <a:xfrm>
            <a:off x="685800" y="5410200"/>
            <a:ext cx="17129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Arial" pitchFamily="34" charset="0"/>
              </a:rPr>
              <a:t>Siu and Kelly, 1998</a:t>
            </a:r>
          </a:p>
        </p:txBody>
      </p:sp>
      <p:sp>
        <p:nvSpPr>
          <p:cNvPr id="3" name="Rectangular Callout 2"/>
          <p:cNvSpPr/>
          <p:nvPr/>
        </p:nvSpPr>
        <p:spPr bwMode="auto">
          <a:xfrm>
            <a:off x="533399" y="3733800"/>
            <a:ext cx="1639887" cy="338475"/>
          </a:xfrm>
          <a:prstGeom prst="wedgeRectCallout">
            <a:avLst>
              <a:gd name="adj1" fmla="val 155080"/>
              <a:gd name="adj2" fmla="val 248993"/>
            </a:avLst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Gamma (1/2,0)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83</a:t>
            </a:fld>
            <a:endParaRPr lang="en-US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Constrained Noninformative (CNI) Prior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Recall that Jeffreys prior for binomial likelihood is beta(½, ½)</a:t>
            </a:r>
          </a:p>
          <a:p>
            <a:pPr lvl="1"/>
            <a:r>
              <a:rPr lang="en-US" dirty="0"/>
              <a:t>The prior mean is 0.5 (quite large if a failure prob.)</a:t>
            </a:r>
          </a:p>
          <a:p>
            <a:r>
              <a:rPr lang="en-US" dirty="0"/>
              <a:t>With sparse data, prior mean can influence results too much</a:t>
            </a:r>
          </a:p>
          <a:p>
            <a:r>
              <a:rPr lang="en-US" dirty="0"/>
              <a:t>To overcome this, can use prior which has specified mean, but is close to Jeffreys prior otherwise</a:t>
            </a:r>
          </a:p>
          <a:p>
            <a:pPr lvl="1"/>
            <a:r>
              <a:rPr lang="en-US" dirty="0"/>
              <a:t>Specified mean might be industry average value</a:t>
            </a:r>
          </a:p>
          <a:p>
            <a:r>
              <a:rPr lang="en-US" dirty="0"/>
              <a:t>Result is called </a:t>
            </a:r>
            <a:r>
              <a:rPr lang="ja-JP" altLang="en-US" dirty="0"/>
              <a:t>“</a:t>
            </a:r>
            <a:r>
              <a:rPr lang="en-US" altLang="ja-JP" dirty="0"/>
              <a:t>constrained noninformative</a:t>
            </a:r>
            <a:r>
              <a:rPr lang="ja-JP" altLang="en-US" dirty="0"/>
              <a:t>”</a:t>
            </a:r>
            <a:r>
              <a:rPr lang="en-US" altLang="ja-JP" dirty="0"/>
              <a:t> (CNI) prior</a:t>
            </a:r>
            <a:endParaRPr lang="en-US" dirty="0"/>
          </a:p>
        </p:txBody>
      </p:sp>
      <p:pic>
        <p:nvPicPr>
          <p:cNvPr id="84997" name="Picture 4" descr="Jayne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5105400"/>
            <a:ext cx="10731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Picture 5" descr="CoryMugSho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5105400"/>
            <a:ext cx="1311275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9" name="Picture 6" descr="Shannon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105400"/>
            <a:ext cx="9429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00" name="TextBox 7"/>
          <p:cNvSpPr txBox="1">
            <a:spLocks noChangeArrowheads="1"/>
          </p:cNvSpPr>
          <p:nvPr/>
        </p:nvSpPr>
        <p:spPr bwMode="auto">
          <a:xfrm>
            <a:off x="838200" y="5257800"/>
            <a:ext cx="304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Left to right:  Claude Shannon, Edward Jaynes, Corwin Atwood</a:t>
            </a:r>
          </a:p>
        </p:txBody>
      </p:sp>
      <p:pic>
        <p:nvPicPr>
          <p:cNvPr id="9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84</a:t>
            </a:fld>
            <a:endParaRPr lang="en-US" dirty="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Constrained Noninformative Prior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Cannot be written in form of standard distribution for case of binomial likelihood</a:t>
            </a:r>
          </a:p>
          <a:p>
            <a:pPr lvl="1"/>
            <a:r>
              <a:rPr lang="en-US" sz="2000" dirty="0"/>
              <a:t>Approximated well by beta distribution with </a:t>
            </a:r>
            <a:r>
              <a:rPr lang="el-GR" sz="2000" dirty="0"/>
              <a:t>α</a:t>
            </a:r>
            <a:r>
              <a:rPr lang="en-US" sz="2000" dirty="0"/>
              <a:t> = 0.5</a:t>
            </a:r>
          </a:p>
          <a:p>
            <a:pPr lvl="2"/>
            <a:r>
              <a:rPr lang="en-US" sz="2000" dirty="0"/>
              <a:t>See Table C.8 in HOPE for precise values of </a:t>
            </a:r>
            <a:r>
              <a:rPr lang="el-GR" sz="2000" dirty="0"/>
              <a:t>α</a:t>
            </a:r>
            <a:endParaRPr lang="en-US" sz="2000" dirty="0"/>
          </a:p>
          <a:p>
            <a:pPr lvl="1"/>
            <a:r>
              <a:rPr lang="en-US" sz="2000" dirty="0"/>
              <a:t>For the beta, the mean = </a:t>
            </a:r>
            <a:r>
              <a:rPr lang="el-GR" sz="2000" dirty="0"/>
              <a:t>α</a:t>
            </a:r>
            <a:r>
              <a:rPr lang="en-US" sz="2000" dirty="0"/>
              <a:t> / (</a:t>
            </a:r>
            <a:r>
              <a:rPr lang="el-GR" sz="2000" dirty="0"/>
              <a:t>α</a:t>
            </a:r>
            <a:r>
              <a:rPr lang="en-US" sz="2000" dirty="0"/>
              <a:t> + </a:t>
            </a:r>
            <a:r>
              <a:rPr lang="el-GR" sz="2000" dirty="0"/>
              <a:t>β</a:t>
            </a:r>
            <a:r>
              <a:rPr lang="en-US" sz="2000" dirty="0"/>
              <a:t>), </a:t>
            </a:r>
            <a:r>
              <a:rPr lang="el-GR" sz="2000" dirty="0"/>
              <a:t>β</a:t>
            </a:r>
            <a:r>
              <a:rPr lang="en-US" sz="2000" dirty="0"/>
              <a:t> can be found to be</a:t>
            </a:r>
          </a:p>
          <a:p>
            <a:pPr lvl="2">
              <a:buNone/>
            </a:pPr>
            <a:r>
              <a:rPr lang="el-GR" sz="2000" dirty="0"/>
              <a:t>β</a:t>
            </a:r>
            <a:r>
              <a:rPr lang="en-US" sz="2000" dirty="0"/>
              <a:t> = </a:t>
            </a:r>
            <a:r>
              <a:rPr lang="el-GR" sz="2000" dirty="0"/>
              <a:t>α</a:t>
            </a:r>
            <a:r>
              <a:rPr lang="en-US" sz="2000" dirty="0"/>
              <a:t>(1-mean)/mean </a:t>
            </a:r>
          </a:p>
          <a:p>
            <a:r>
              <a:rPr lang="en-US" sz="2000" dirty="0"/>
              <a:t>For Poisson likelihood, CNI prior is gamma(½, 1/(2*mean</a:t>
            </a:r>
            <a:r>
              <a:rPr lang="en-US" sz="2000" dirty="0">
                <a:sym typeface="Symbol" pitchFamily="18" charset="2"/>
              </a:rPr>
              <a:t>))</a:t>
            </a:r>
          </a:p>
          <a:p>
            <a:r>
              <a:rPr lang="en-US" sz="2000" dirty="0">
                <a:sym typeface="Symbol" pitchFamily="18" charset="2"/>
              </a:rPr>
              <a:t>For exponential likelihood, cannot define CNI prior, as it is not proper, therefore cannot have finite mean</a:t>
            </a:r>
          </a:p>
          <a:p>
            <a:pPr lvl="1"/>
            <a:r>
              <a:rPr lang="en-US" sz="2000" dirty="0">
                <a:sym typeface="Symbol" pitchFamily="18" charset="2"/>
              </a:rPr>
              <a:t>Alternative is maximum entropy prior, which is</a:t>
            </a:r>
          </a:p>
          <a:p>
            <a:pPr lvl="2"/>
            <a:r>
              <a:rPr lang="en-US" sz="2000" dirty="0">
                <a:sym typeface="Symbol" pitchFamily="18" charset="2"/>
              </a:rPr>
              <a:t>Gamma(1, 1/mean)</a:t>
            </a:r>
          </a:p>
          <a:p>
            <a:pPr lvl="2"/>
            <a:r>
              <a:rPr lang="en-US" sz="2000" dirty="0">
                <a:sym typeface="Symbol" pitchFamily="18" charset="2"/>
              </a:rPr>
              <a:t>This is an exponential distribution</a:t>
            </a: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85</a:t>
            </a:fld>
            <a:endParaRPr lang="en-US" dirty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Updating CNI Prior with DSW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45463" cy="4116388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dirty="0">
                <a:ea typeface="ＭＳ Ｐゴシック" charset="-128"/>
                <a:sym typeface="Symbol" pitchFamily="18" charset="2"/>
              </a:rPr>
              <a:t>Is conjugate for Poisson and binomial data</a:t>
            </a:r>
          </a:p>
          <a:p>
            <a:pPr>
              <a:lnSpc>
                <a:spcPct val="75000"/>
              </a:lnSpc>
            </a:pPr>
            <a:r>
              <a:rPr lang="en-US" dirty="0">
                <a:ea typeface="ＭＳ Ｐゴシック" charset="-128"/>
                <a:sym typeface="Symbol" pitchFamily="18" charset="2"/>
              </a:rPr>
              <a:t>Enter specified mean value</a:t>
            </a:r>
          </a:p>
          <a:p>
            <a:pPr>
              <a:lnSpc>
                <a:spcPct val="75000"/>
              </a:lnSpc>
            </a:pPr>
            <a:r>
              <a:rPr lang="en-US" dirty="0">
                <a:ea typeface="ＭＳ Ｐゴシック" charset="-128"/>
                <a:sym typeface="Symbol" pitchFamily="18" charset="2"/>
              </a:rPr>
              <a:t>Enter data observed</a:t>
            </a:r>
          </a:p>
          <a:p>
            <a:pPr>
              <a:lnSpc>
                <a:spcPct val="75000"/>
              </a:lnSpc>
            </a:pPr>
            <a:r>
              <a:rPr lang="en-US" dirty="0">
                <a:ea typeface="ＭＳ Ｐゴシック" charset="-128"/>
                <a:sym typeface="Symbol" pitchFamily="18" charset="2"/>
              </a:rPr>
              <a:t>Read off posterior results in column labeled </a:t>
            </a:r>
            <a:r>
              <a:rPr lang="ja-JP" altLang="en-US" dirty="0">
                <a:ea typeface="ＭＳ Ｐゴシック" charset="-128"/>
                <a:sym typeface="Symbol" pitchFamily="18" charset="2"/>
              </a:rPr>
              <a:t>“</a:t>
            </a:r>
            <a:r>
              <a:rPr lang="en-US" altLang="ja-JP" dirty="0">
                <a:ea typeface="ＭＳ Ｐゴシック" charset="-128"/>
                <a:sym typeface="Symbol" pitchFamily="18" charset="2"/>
              </a:rPr>
              <a:t>CNI</a:t>
            </a:r>
            <a:r>
              <a:rPr lang="ja-JP" altLang="en-US" dirty="0">
                <a:ea typeface="ＭＳ Ｐゴシック" charset="-128"/>
                <a:sym typeface="Symbol" pitchFamily="18" charset="2"/>
              </a:rPr>
              <a:t>”</a:t>
            </a:r>
            <a:endParaRPr lang="en-US" altLang="ja-JP" dirty="0">
              <a:ea typeface="ＭＳ Ｐゴシック" charset="-128"/>
              <a:sym typeface="Symbol" pitchFamily="18" charset="2"/>
            </a:endParaRPr>
          </a:p>
          <a:p>
            <a:pPr>
              <a:lnSpc>
                <a:spcPct val="75000"/>
              </a:lnSpc>
            </a:pPr>
            <a:r>
              <a:rPr lang="en-US" dirty="0">
                <a:ea typeface="ＭＳ Ｐゴシック" charset="-128"/>
                <a:sym typeface="Symbol" pitchFamily="18" charset="2"/>
              </a:rPr>
              <a:t>Example:  assume mean probability of EDG failure to start is thought to be 0.01</a:t>
            </a:r>
          </a:p>
          <a:p>
            <a:pPr lvl="1">
              <a:lnSpc>
                <a:spcPct val="75000"/>
              </a:lnSpc>
            </a:pPr>
            <a:r>
              <a:rPr lang="en-US" dirty="0">
                <a:ea typeface="ＭＳ Ｐゴシック" charset="-128"/>
                <a:sym typeface="Symbol" pitchFamily="18" charset="2"/>
              </a:rPr>
              <a:t>Take this as mean of CNI prior and update with 1 failure in 75 demands</a:t>
            </a: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86</a:t>
            </a:fld>
            <a:endParaRPr lang="en-US" dirty="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Updating CNI Prior with DSW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74915"/>
            <a:ext cx="4572000" cy="295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1447800" y="3036277"/>
            <a:ext cx="1524000" cy="685800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968368"/>
            <a:ext cx="13335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39000" y="3491244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n-lt"/>
              </a:rPr>
              <a:t>Results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481513"/>
            <a:ext cx="4510087" cy="1589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87</a:t>
            </a:fld>
            <a:endParaRPr lang="en-US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Updating CNI Prior with RADS Calculator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45463" cy="4116388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>
                <a:ea typeface="ＭＳ Ｐゴシック" charset="-128"/>
                <a:sym typeface="Symbol" pitchFamily="18" charset="2"/>
              </a:rPr>
              <a:t>Input parameters of beta or gamma CNI prior, as appropriate</a:t>
            </a:r>
          </a:p>
          <a:p>
            <a:pPr>
              <a:lnSpc>
                <a:spcPct val="75000"/>
              </a:lnSpc>
            </a:pPr>
            <a:r>
              <a:rPr lang="en-US">
                <a:ea typeface="ＭＳ Ｐゴシック" charset="-128"/>
                <a:sym typeface="Symbol" pitchFamily="18" charset="2"/>
              </a:rPr>
              <a:t>Press </a:t>
            </a:r>
            <a:r>
              <a:rPr lang="ja-JP" altLang="en-US">
                <a:ea typeface="ＭＳ Ｐゴシック" charset="-128"/>
                <a:sym typeface="Symbol" pitchFamily="18" charset="2"/>
              </a:rPr>
              <a:t>“</a:t>
            </a:r>
            <a:r>
              <a:rPr lang="en-US" altLang="ja-JP">
                <a:ea typeface="ＭＳ Ｐゴシック" charset="-128"/>
                <a:sym typeface="Symbol" pitchFamily="18" charset="2"/>
              </a:rPr>
              <a:t>Calculate Bayes</a:t>
            </a:r>
            <a:r>
              <a:rPr lang="ja-JP" altLang="en-US">
                <a:ea typeface="ＭＳ Ｐゴシック" charset="-128"/>
                <a:sym typeface="Symbol" pitchFamily="18" charset="2"/>
              </a:rPr>
              <a:t>”</a:t>
            </a:r>
            <a:endParaRPr lang="en-US">
              <a:ea typeface="ＭＳ Ｐゴシック" charset="-128"/>
              <a:sym typeface="Symbol" pitchFamily="18" charset="2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88</a:t>
            </a:fld>
            <a:endParaRPr lang="en-US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71600"/>
            <a:ext cx="7772400" cy="1362075"/>
          </a:xfrm>
        </p:spPr>
        <p:txBody>
          <a:bodyPr/>
          <a:lstStyle/>
          <a:p>
            <a:r>
              <a:rPr lang="en-US" dirty="0"/>
              <a:t>Nonconjugate Priors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89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“roadmap” (from NASA/SP-2009-569)</a:t>
            </a:r>
          </a:p>
        </p:txBody>
      </p:sp>
      <p:pic>
        <p:nvPicPr>
          <p:cNvPr id="197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050" y="1541543"/>
            <a:ext cx="8382311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Nonconjugate Priors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5000"/>
              </a:lnSpc>
            </a:pPr>
            <a:r>
              <a:rPr lang="en-US" sz="2000" dirty="0">
                <a:ea typeface="ＭＳ Ｐゴシック" charset="-128"/>
              </a:rPr>
              <a:t>For each aleatory model, there is </a:t>
            </a:r>
            <a:r>
              <a:rPr lang="en-US" sz="2000" b="1" dirty="0">
                <a:ea typeface="ＭＳ Ｐゴシック" charset="-128"/>
              </a:rPr>
              <a:t>at most </a:t>
            </a:r>
            <a:r>
              <a:rPr lang="en-US" sz="2000" dirty="0">
                <a:ea typeface="ＭＳ Ｐゴシック" charset="-128"/>
              </a:rPr>
              <a:t>one conjugate prior type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ea typeface="ＭＳ Ｐゴシック" charset="-128"/>
              </a:rPr>
              <a:t>All other distributional forms are nonconjugate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ea typeface="ＭＳ Ｐゴシック" charset="-128"/>
              </a:rPr>
              <a:t>Integral in denominator of Bayes’</a:t>
            </a:r>
            <a:r>
              <a:rPr lang="en-US" altLang="ja-JP" sz="2000" dirty="0">
                <a:ea typeface="ＭＳ Ｐゴシック" charset="-128"/>
              </a:rPr>
              <a:t>  Theorem must be done numerically</a:t>
            </a:r>
          </a:p>
          <a:p>
            <a:pPr>
              <a:lnSpc>
                <a:spcPct val="75000"/>
              </a:lnSpc>
            </a:pPr>
            <a:r>
              <a:rPr lang="en-US" sz="2000" dirty="0">
                <a:ea typeface="ＭＳ Ｐゴシック" charset="-128"/>
              </a:rPr>
              <a:t>Most common nonconjugate prior in PRA is lognormal distribution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ea typeface="ＭＳ Ｐゴシック" charset="-128"/>
              </a:rPr>
              <a:t>Originally used in WASH-1400 to represent plant-to-plant variability in parameter values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ea typeface="ＭＳ Ｐゴシック" charset="-128"/>
              </a:rPr>
              <a:t>Very convenient when uncertainty spans several orders of magnitude</a:t>
            </a:r>
          </a:p>
          <a:p>
            <a:pPr lvl="1">
              <a:lnSpc>
                <a:spcPct val="75000"/>
              </a:lnSpc>
            </a:pPr>
            <a:r>
              <a:rPr lang="en-US" sz="2000" dirty="0">
                <a:ea typeface="ＭＳ Ｐゴシック" charset="-128"/>
              </a:rPr>
              <a:t>Useful in expert elicitation (e.g., seismic PRA, NUREG-1829)</a:t>
            </a:r>
          </a:p>
          <a:p>
            <a:pPr lvl="2">
              <a:lnSpc>
                <a:spcPct val="75000"/>
              </a:lnSpc>
            </a:pPr>
            <a:r>
              <a:rPr lang="en-US" sz="2000" dirty="0">
                <a:ea typeface="ＭＳ Ｐゴシック" charset="-128"/>
              </a:rPr>
              <a:t>Elicit median and upper bound, 5</a:t>
            </a:r>
            <a:r>
              <a:rPr lang="en-US" sz="2000" baseline="30000" dirty="0">
                <a:ea typeface="ＭＳ Ｐゴシック" charset="-128"/>
              </a:rPr>
              <a:t>th</a:t>
            </a:r>
            <a:r>
              <a:rPr lang="en-US" sz="2000" dirty="0">
                <a:ea typeface="ＭＳ Ｐゴシック" charset="-128"/>
              </a:rPr>
              <a:t> and 95</a:t>
            </a:r>
            <a:r>
              <a:rPr lang="en-US" sz="2000" baseline="30000" dirty="0">
                <a:ea typeface="ＭＳ Ｐゴシック" charset="-128"/>
              </a:rPr>
              <a:t>th</a:t>
            </a:r>
            <a:r>
              <a:rPr lang="en-US" sz="2000" dirty="0">
                <a:ea typeface="ＭＳ Ｐゴシック" charset="-128"/>
              </a:rPr>
              <a:t> percentiles, etc.</a:t>
            </a: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90</a:t>
            </a:fld>
            <a:endParaRPr lang="en-US" dirty="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Nonconjugate Prior Distributions – The Concept</a:t>
            </a:r>
          </a:p>
        </p:txBody>
      </p:sp>
      <p:sp>
        <p:nvSpPr>
          <p:cNvPr id="9318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Generic databases often express uncertainty in terms of lognormal distribution</a:t>
            </a:r>
          </a:p>
          <a:p>
            <a:r>
              <a:rPr lang="en-US" dirty="0">
                <a:ea typeface="ＭＳ Ｐゴシック" charset="-128"/>
              </a:rPr>
              <a:t>Experts often provide order-of-magnitude estimates, represented well by lognormal distribution</a:t>
            </a:r>
          </a:p>
          <a:p>
            <a:r>
              <a:rPr lang="en-US" dirty="0">
                <a:ea typeface="ＭＳ Ｐゴシック" charset="-128"/>
              </a:rPr>
              <a:t>For these or other reasons, we may prefer a nonconjugate prior</a:t>
            </a:r>
          </a:p>
          <a:p>
            <a:r>
              <a:rPr lang="en-US" dirty="0">
                <a:ea typeface="ＭＳ Ｐゴシック" charset="-128"/>
              </a:rPr>
              <a:t>When prior is not conjugate</a:t>
            </a:r>
          </a:p>
          <a:p>
            <a:pPr lvl="1"/>
            <a:r>
              <a:rPr lang="en-US" dirty="0">
                <a:ea typeface="ＭＳ Ｐゴシック" charset="-128"/>
              </a:rPr>
              <a:t>Posterior distribution must be found by numerical integration.  Will use online RADS calculator.</a:t>
            </a:r>
          </a:p>
        </p:txBody>
      </p:sp>
      <p:pic>
        <p:nvPicPr>
          <p:cNvPr id="93188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4953000"/>
            <a:ext cx="1004888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419600" y="5715000"/>
            <a:ext cx="4340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Pages 6-16 through 6-20, 6-39 through 6-43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91</a:t>
            </a:fld>
            <a:endParaRPr lang="en-US" dirty="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Lognormal Distribution</a:t>
            </a:r>
          </a:p>
        </p:txBody>
      </p:sp>
      <p:sp>
        <p:nvSpPr>
          <p:cNvPr id="94211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65000"/>
              </a:lnSpc>
            </a:pPr>
            <a:r>
              <a:rPr lang="en-US">
                <a:ea typeface="ＭＳ Ｐゴシック" charset="-128"/>
              </a:rPr>
              <a:t>Definition of a lognormal distribution:</a:t>
            </a:r>
          </a:p>
          <a:p>
            <a:pPr lvl="1">
              <a:lnSpc>
                <a:spcPct val="65000"/>
              </a:lnSpc>
            </a:pPr>
            <a:r>
              <a:rPr lang="en-US">
                <a:ea typeface="ＭＳ Ｐゴシック" charset="-128"/>
              </a:rPr>
              <a:t>X is </a:t>
            </a:r>
            <a:r>
              <a:rPr lang="en-US" b="1" i="0">
                <a:ea typeface="ＭＳ Ｐゴシック" charset="-128"/>
              </a:rPr>
              <a:t>lognormal</a:t>
            </a:r>
            <a:r>
              <a:rPr lang="en-US">
                <a:ea typeface="ＭＳ Ｐゴシック" charset="-128"/>
              </a:rPr>
              <a:t>(μ, σ</a:t>
            </a:r>
            <a:r>
              <a:rPr lang="en-US" baseline="30000">
                <a:ea typeface="ＭＳ Ｐゴシック" charset="-128"/>
              </a:rPr>
              <a:t>2</a:t>
            </a:r>
            <a:r>
              <a:rPr lang="en-US">
                <a:ea typeface="ＭＳ Ｐゴシック" charset="-128"/>
              </a:rPr>
              <a:t>) if ln(X) is </a:t>
            </a:r>
            <a:r>
              <a:rPr lang="en-US" b="1" i="0">
                <a:ea typeface="ＭＳ Ｐゴシック" charset="-128"/>
              </a:rPr>
              <a:t>normal</a:t>
            </a:r>
            <a:r>
              <a:rPr lang="en-US">
                <a:ea typeface="ＭＳ Ｐゴシック" charset="-128"/>
              </a:rPr>
              <a:t>(μ, σ</a:t>
            </a:r>
            <a:r>
              <a:rPr lang="en-US" baseline="30000">
                <a:ea typeface="ＭＳ Ｐゴシック" charset="-128"/>
              </a:rPr>
              <a:t>2</a:t>
            </a:r>
            <a:r>
              <a:rPr lang="en-US">
                <a:ea typeface="ＭＳ Ｐゴシック" charset="-128"/>
              </a:rPr>
              <a:t>)</a:t>
            </a:r>
          </a:p>
          <a:p>
            <a:pPr>
              <a:lnSpc>
                <a:spcPct val="65000"/>
              </a:lnSpc>
            </a:pPr>
            <a:r>
              <a:rPr lang="en-US">
                <a:ea typeface="ＭＳ Ｐゴシック" charset="-128"/>
              </a:rPr>
              <a:t>Will encounter lognormal distribution in various areas of risk assessment</a:t>
            </a:r>
          </a:p>
          <a:p>
            <a:pPr lvl="1">
              <a:lnSpc>
                <a:spcPct val="65000"/>
              </a:lnSpc>
            </a:pPr>
            <a:r>
              <a:rPr lang="en-US" b="1">
                <a:ea typeface="ＭＳ Ｐゴシック" charset="-128"/>
              </a:rPr>
              <a:t>Often used</a:t>
            </a:r>
            <a:r>
              <a:rPr lang="en-US">
                <a:ea typeface="ＭＳ Ｐゴシック" charset="-128"/>
              </a:rPr>
              <a:t> as a prior distribution in PRA, even though it is </a:t>
            </a:r>
            <a:r>
              <a:rPr lang="en-US" b="1">
                <a:ea typeface="ＭＳ Ｐゴシック" charset="-128"/>
              </a:rPr>
              <a:t>not conjugate</a:t>
            </a:r>
          </a:p>
          <a:p>
            <a:pPr lvl="1">
              <a:lnSpc>
                <a:spcPct val="65000"/>
              </a:lnSpc>
            </a:pPr>
            <a:r>
              <a:rPr lang="en-US">
                <a:ea typeface="ＭＳ Ｐゴシック" charset="-128"/>
              </a:rPr>
              <a:t>Sometimes used as likelihood function (e.g., LOSP recovery time)</a:t>
            </a:r>
          </a:p>
          <a:p>
            <a:pPr lvl="2">
              <a:lnSpc>
                <a:spcPct val="65000"/>
              </a:lnSpc>
            </a:pPr>
            <a:r>
              <a:rPr lang="en-US">
                <a:ea typeface="ＭＳ Ｐゴシック" charset="-128"/>
              </a:rPr>
              <a:t>Covered in P-501 and P-502 courses</a:t>
            </a:r>
          </a:p>
          <a:p>
            <a:pPr lvl="1">
              <a:lnSpc>
                <a:spcPct val="65000"/>
              </a:lnSpc>
            </a:pPr>
            <a:r>
              <a:rPr lang="en-US">
                <a:ea typeface="ＭＳ Ｐゴシック" charset="-128"/>
              </a:rPr>
              <a:t>Often used to model hazard (earthquake frequency) and fragility (probability of seismic failure) in seismic PRA</a:t>
            </a:r>
          </a:p>
        </p:txBody>
      </p:sp>
      <p:pic>
        <p:nvPicPr>
          <p:cNvPr id="94212" name="Picture 4" descr="HOPE Book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105400"/>
            <a:ext cx="9413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419600" y="5867400"/>
            <a:ext cx="1831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Pages A-16, A-17</a:t>
            </a:r>
          </a:p>
        </p:txBody>
      </p:sp>
      <p:sp>
        <p:nvSpPr>
          <p:cNvPr id="94214" name="Rectangle 7"/>
          <p:cNvSpPr>
            <a:spLocks noChangeArrowheads="1"/>
          </p:cNvSpPr>
          <p:nvPr/>
        </p:nvSpPr>
        <p:spPr bwMode="auto">
          <a:xfrm>
            <a:off x="430530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4215" name="Rectangle 9"/>
          <p:cNvSpPr>
            <a:spLocks noChangeArrowheads="1"/>
          </p:cNvSpPr>
          <p:nvPr/>
        </p:nvSpPr>
        <p:spPr bwMode="auto">
          <a:xfrm>
            <a:off x="4300538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421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0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89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92</a:t>
            </a:fld>
            <a:endParaRPr lang="en-US" dirty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21037" y="1026233"/>
            <a:ext cx="8126412" cy="757237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Facts About the Lognormal Distribution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4049" y="1859670"/>
            <a:ext cx="7078662" cy="4116388"/>
          </a:xfrm>
        </p:spPr>
        <p:txBody>
          <a:bodyPr/>
          <a:lstStyle/>
          <a:p>
            <a:r>
              <a:rPr lang="en-US" sz="2000" dirty="0">
                <a:ea typeface="ＭＳ Ｐゴシック" charset="-128"/>
              </a:rPr>
              <a:t>Median of X is </a:t>
            </a:r>
            <a:r>
              <a:rPr lang="en-US" sz="2000" dirty="0" err="1">
                <a:ea typeface="ＭＳ Ｐゴシック" charset="-128"/>
              </a:rPr>
              <a:t>e</a:t>
            </a:r>
            <a:r>
              <a:rPr lang="en-US" sz="2000" baseline="30000" dirty="0" err="1">
                <a:ea typeface="ＭＳ Ｐゴシック" charset="-128"/>
              </a:rPr>
              <a:t>μ</a:t>
            </a:r>
            <a:r>
              <a:rPr lang="en-US" sz="2000" baseline="30000" dirty="0">
                <a:ea typeface="ＭＳ Ｐゴシック" charset="-128"/>
              </a:rPr>
              <a:t> </a:t>
            </a:r>
            <a:r>
              <a:rPr lang="en-US" sz="2000" dirty="0">
                <a:ea typeface="ＭＳ Ｐゴシック" charset="-128"/>
              </a:rPr>
              <a:t>		Mean of X is </a:t>
            </a:r>
            <a:r>
              <a:rPr lang="en-US" sz="2000" dirty="0" err="1">
                <a:ea typeface="ＭＳ Ｐゴシック" charset="-128"/>
              </a:rPr>
              <a:t>exp</a:t>
            </a:r>
            <a:r>
              <a:rPr lang="en-US" sz="2000" dirty="0">
                <a:ea typeface="ＭＳ Ｐゴシック" charset="-128"/>
              </a:rPr>
              <a:t>[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 + (½)</a:t>
            </a:r>
            <a:r>
              <a:rPr lang="en-US" sz="2000" baseline="30000" dirty="0">
                <a:ea typeface="ＭＳ Ｐゴシック" charset="-128"/>
                <a:sym typeface="Symbol" pitchFamily="18" charset="2"/>
              </a:rPr>
              <a:t>2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]</a:t>
            </a:r>
          </a:p>
          <a:p>
            <a:r>
              <a:rPr lang="en-US" sz="2000" dirty="0">
                <a:ea typeface="ＭＳ Ｐゴシック" charset="-128"/>
              </a:rPr>
              <a:t>Variance of X is (mean)</a:t>
            </a:r>
            <a:r>
              <a:rPr lang="en-US" sz="2000" baseline="30000" dirty="0">
                <a:ea typeface="ＭＳ Ｐゴシック" charset="-128"/>
              </a:rPr>
              <a:t>2</a:t>
            </a:r>
            <a:r>
              <a:rPr lang="en-US" sz="2000" dirty="0">
                <a:ea typeface="ＭＳ Ｐゴシック" charset="-128"/>
              </a:rPr>
              <a:t>[exp(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</a:t>
            </a:r>
            <a:r>
              <a:rPr lang="en-US" sz="2000" baseline="30000" dirty="0">
                <a:ea typeface="ＭＳ Ｐゴシック" charset="-128"/>
                <a:sym typeface="Symbol" pitchFamily="18" charset="2"/>
              </a:rPr>
              <a:t>2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) – 1]</a:t>
            </a:r>
            <a:endParaRPr lang="en-US" sz="2000" baseline="30000" dirty="0">
              <a:ea typeface="ＭＳ Ｐゴシック" charset="-128"/>
              <a:sym typeface="Symbol" pitchFamily="18" charset="2"/>
            </a:endParaRPr>
          </a:p>
          <a:p>
            <a:r>
              <a:rPr lang="en-US" sz="2000" dirty="0">
                <a:ea typeface="ＭＳ Ｐゴシック" charset="-128"/>
              </a:rPr>
              <a:t>Error factor (EF) is defined as e</a:t>
            </a:r>
            <a:r>
              <a:rPr lang="en-US" sz="2000" baseline="30000" dirty="0">
                <a:ea typeface="ＭＳ Ｐゴシック" charset="-128"/>
              </a:rPr>
              <a:t>1.645σ</a:t>
            </a:r>
          </a:p>
          <a:p>
            <a:r>
              <a:rPr lang="en-US" sz="2000" dirty="0">
                <a:ea typeface="ＭＳ Ｐゴシック" charset="-128"/>
              </a:rPr>
              <a:t>Other ways to write EF (applies only to lognormal)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</a:rPr>
              <a:t>EF = 95</a:t>
            </a:r>
            <a:r>
              <a:rPr lang="en-US" sz="2000" baseline="30000" dirty="0">
                <a:ea typeface="ＭＳ Ｐゴシック" charset="-128"/>
              </a:rPr>
              <a:t>th</a:t>
            </a:r>
            <a:r>
              <a:rPr lang="en-US" sz="2000" dirty="0">
                <a:ea typeface="ＭＳ Ｐゴシック" charset="-128"/>
              </a:rPr>
              <a:t>/50</a:t>
            </a:r>
            <a:r>
              <a:rPr lang="en-US" sz="2000" baseline="30000" dirty="0">
                <a:ea typeface="ＭＳ Ｐゴシック" charset="-128"/>
              </a:rPr>
              <a:t>th</a:t>
            </a:r>
            <a:r>
              <a:rPr lang="en-US" sz="2000" dirty="0">
                <a:ea typeface="ＭＳ Ｐゴシック" charset="-128"/>
              </a:rPr>
              <a:t> = 50</a:t>
            </a:r>
            <a:r>
              <a:rPr lang="en-US" sz="2000" baseline="30000" dirty="0">
                <a:ea typeface="ＭＳ Ｐゴシック" charset="-128"/>
              </a:rPr>
              <a:t>th</a:t>
            </a:r>
            <a:r>
              <a:rPr lang="en-US" sz="2000" dirty="0">
                <a:ea typeface="ＭＳ Ｐゴシック" charset="-128"/>
              </a:rPr>
              <a:t>/5</a:t>
            </a:r>
            <a:r>
              <a:rPr lang="en-US" sz="2000" baseline="30000" dirty="0">
                <a:ea typeface="ＭＳ Ｐゴシック" charset="-128"/>
              </a:rPr>
              <a:t>th</a:t>
            </a:r>
            <a:r>
              <a:rPr lang="en-US" sz="2000" dirty="0">
                <a:ea typeface="ＭＳ Ｐゴシック" charset="-128"/>
              </a:rPr>
              <a:t> = (95</a:t>
            </a:r>
            <a:r>
              <a:rPr lang="en-US" sz="2000" baseline="30000" dirty="0">
                <a:ea typeface="ＭＳ Ｐゴシック" charset="-128"/>
              </a:rPr>
              <a:t>th</a:t>
            </a:r>
            <a:r>
              <a:rPr lang="en-US" sz="2000" dirty="0">
                <a:ea typeface="ＭＳ Ｐゴシック" charset="-128"/>
              </a:rPr>
              <a:t>/5</a:t>
            </a:r>
            <a:r>
              <a:rPr lang="en-US" sz="2000" baseline="30000" dirty="0">
                <a:ea typeface="ＭＳ Ｐゴシック" charset="-128"/>
              </a:rPr>
              <a:t>th</a:t>
            </a:r>
            <a:r>
              <a:rPr lang="en-US" sz="2000" dirty="0">
                <a:ea typeface="ＭＳ Ｐゴシック" charset="-128"/>
              </a:rPr>
              <a:t>)</a:t>
            </a:r>
            <a:r>
              <a:rPr lang="en-US" sz="2000" baseline="30000" dirty="0">
                <a:ea typeface="ＭＳ Ｐゴシック" charset="-128"/>
              </a:rPr>
              <a:t>1/2</a:t>
            </a:r>
          </a:p>
          <a:p>
            <a:r>
              <a:rPr lang="en-US" sz="2000" dirty="0">
                <a:ea typeface="ＭＳ Ｐゴシック" charset="-128"/>
              </a:rPr>
              <a:t> Probability</a:t>
            </a:r>
          </a:p>
          <a:p>
            <a:pPr>
              <a:buFontTx/>
              <a:buNone/>
            </a:pPr>
            <a:r>
              <a:rPr lang="en-US" sz="2000" dirty="0">
                <a:ea typeface="ＭＳ Ｐゴシック" charset="-128"/>
              </a:rPr>
              <a:t>	 </a:t>
            </a:r>
          </a:p>
          <a:p>
            <a:pPr>
              <a:buFontTx/>
              <a:buNone/>
            </a:pPr>
            <a:r>
              <a:rPr lang="en-US" sz="2000" dirty="0">
                <a:ea typeface="ＭＳ Ｐゴシック" charset="-128"/>
                <a:cs typeface="Times New Roman" pitchFamily="18" charset="0"/>
              </a:rPr>
              <a:t>	where </a:t>
            </a:r>
            <a:r>
              <a:rPr lang="en-US" sz="2000" i="0" dirty="0">
                <a:ea typeface="ＭＳ Ｐゴシック" charset="-128"/>
                <a:cs typeface="Times New Roman" pitchFamily="18" charset="0"/>
              </a:rPr>
              <a:t>Ф</a:t>
            </a:r>
            <a:r>
              <a:rPr lang="en-US" sz="2000" dirty="0">
                <a:ea typeface="ＭＳ Ｐゴシック" charset="-128"/>
                <a:cs typeface="Times New Roman" pitchFamily="18" charset="0"/>
              </a:rPr>
              <a:t> is tabulated in HOPE, Appendix C</a:t>
            </a:r>
            <a:endParaRPr lang="en-US" sz="2000" dirty="0">
              <a:ea typeface="ＭＳ Ｐゴシック" charset="-128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</a:rPr>
              <a:t>Can also use =LOGNORMDIST(x,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, ) in Excel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</a:rPr>
              <a:t>or                  =NORMDIST(LN(x), </a:t>
            </a:r>
            <a:r>
              <a:rPr lang="en-US" sz="2000" dirty="0">
                <a:ea typeface="ＭＳ Ｐゴシック" charset="-128"/>
                <a:sym typeface="Symbol" pitchFamily="18" charset="2"/>
              </a:rPr>
              <a:t>, , TRUE)</a:t>
            </a:r>
          </a:p>
          <a:p>
            <a:r>
              <a:rPr lang="en-US" sz="2000" dirty="0">
                <a:ea typeface="ＭＳ Ｐゴシック" charset="-128"/>
                <a:sym typeface="Symbol" pitchFamily="18" charset="2"/>
              </a:rPr>
              <a:t>Percentile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ea typeface="ＭＳ Ｐゴシック" charset="-128"/>
                <a:sym typeface="Symbol" pitchFamily="18" charset="2"/>
              </a:rPr>
              <a:t>Can use =LOGINV(p, , ) in Excel</a:t>
            </a:r>
          </a:p>
        </p:txBody>
      </p:sp>
      <p:graphicFrame>
        <p:nvGraphicFramePr>
          <p:cNvPr id="10242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43882358"/>
              </p:ext>
            </p:extLst>
          </p:nvPr>
        </p:nvGraphicFramePr>
        <p:xfrm>
          <a:off x="2266264" y="3616238"/>
          <a:ext cx="231140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Equation" r:id="rId4" imgW="1587500" imgH="431800" progId="Equation.3">
                  <p:embed/>
                </p:oleObj>
              </mc:Choice>
              <mc:Fallback>
                <p:oleObj name="Equation" r:id="rId4" imgW="15875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264" y="3616238"/>
                        <a:ext cx="2311400" cy="60801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93</a:t>
            </a:fld>
            <a:endParaRPr lang="en-US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Lognormal Distribution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dirty="0">
                <a:ea typeface="ＭＳ Ｐゴシック" charset="-128"/>
                <a:cs typeface="Times New Roman" pitchFamily="18" charset="0"/>
              </a:rPr>
              <a:t>Lognormal distribution is determined (in general) by </a:t>
            </a:r>
            <a:r>
              <a:rPr lang="en-US" b="1" dirty="0">
                <a:ea typeface="ＭＳ Ｐゴシック" charset="-128"/>
                <a:cs typeface="Times New Roman" pitchFamily="18" charset="0"/>
              </a:rPr>
              <a:t>any two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of</a:t>
            </a:r>
          </a:p>
          <a:p>
            <a:pPr lvl="1"/>
            <a:r>
              <a:rPr lang="en-US" dirty="0">
                <a:ea typeface="ＭＳ Ｐゴシック" charset="-128"/>
                <a:cs typeface="Times New Roman" pitchFamily="18" charset="0"/>
              </a:rPr>
              <a:t>μ </a:t>
            </a:r>
          </a:p>
          <a:p>
            <a:pPr lvl="1"/>
            <a:r>
              <a:rPr lang="en-US" dirty="0">
                <a:ea typeface="ＭＳ Ｐゴシック" charset="-128"/>
                <a:cs typeface="Times New Roman" pitchFamily="18" charset="0"/>
              </a:rPr>
              <a:t>σ</a:t>
            </a:r>
            <a:r>
              <a:rPr lang="en-US" baseline="30000" dirty="0">
                <a:ea typeface="ＭＳ Ｐゴシック" charset="-128"/>
                <a:cs typeface="Times New Roman" pitchFamily="18" charset="0"/>
              </a:rPr>
              <a:t>2</a:t>
            </a:r>
            <a:r>
              <a:rPr lang="en-US" dirty="0">
                <a:ea typeface="ＭＳ Ｐゴシック" charset="-128"/>
                <a:cs typeface="Times New Roman" pitchFamily="18" charset="0"/>
              </a:rPr>
              <a:t> </a:t>
            </a:r>
          </a:p>
          <a:p>
            <a:pPr lvl="1"/>
            <a:r>
              <a:rPr lang="en-US" dirty="0">
                <a:ea typeface="ＭＳ Ｐゴシック" charset="-128"/>
                <a:cs typeface="Times New Roman" pitchFamily="18" charset="0"/>
              </a:rPr>
              <a:t>median</a:t>
            </a:r>
          </a:p>
          <a:p>
            <a:pPr lvl="1"/>
            <a:r>
              <a:rPr lang="en-US" dirty="0">
                <a:ea typeface="ＭＳ Ｐゴシック" charset="-128"/>
                <a:cs typeface="Times New Roman" pitchFamily="18" charset="0"/>
              </a:rPr>
              <a:t>mean</a:t>
            </a:r>
          </a:p>
          <a:p>
            <a:pPr lvl="1"/>
            <a:r>
              <a:rPr lang="en-US" dirty="0">
                <a:ea typeface="ＭＳ Ｐゴシック" charset="-128"/>
                <a:cs typeface="Times New Roman" pitchFamily="18" charset="0"/>
              </a:rPr>
              <a:t>variance</a:t>
            </a:r>
          </a:p>
          <a:p>
            <a:pPr lvl="1"/>
            <a:r>
              <a:rPr lang="en-US" dirty="0">
                <a:ea typeface="ＭＳ Ｐゴシック" charset="-128"/>
                <a:cs typeface="Times New Roman" pitchFamily="18" charset="0"/>
              </a:rPr>
              <a:t>EF</a:t>
            </a:r>
            <a:r>
              <a:rPr lang="en-US" dirty="0">
                <a:ea typeface="ＭＳ Ｐゴシック" charset="-128"/>
              </a:rPr>
              <a:t> or upper percentile</a:t>
            </a:r>
          </a:p>
          <a:p>
            <a:r>
              <a:rPr lang="en-US" dirty="0">
                <a:ea typeface="ＭＳ Ｐゴシック" charset="-128"/>
                <a:sym typeface="Symbol" pitchFamily="18" charset="2"/>
              </a:rPr>
              <a:t>SAPHIRE uses mean and EF</a:t>
            </a:r>
          </a:p>
          <a:p>
            <a:pPr lvl="1"/>
            <a:endParaRPr lang="en-US" dirty="0">
              <a:ea typeface="ＭＳ Ｐゴシック" charset="-128"/>
            </a:endParaRPr>
          </a:p>
        </p:txBody>
      </p:sp>
      <p:sp>
        <p:nvSpPr>
          <p:cNvPr id="95236" name="Rectangle 6"/>
          <p:cNvSpPr>
            <a:spLocks noChangeArrowheads="1"/>
          </p:cNvSpPr>
          <p:nvPr/>
        </p:nvSpPr>
        <p:spPr bwMode="auto">
          <a:xfrm>
            <a:off x="430530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5237" name="Rectangle 8"/>
          <p:cNvSpPr>
            <a:spLocks noChangeArrowheads="1"/>
          </p:cNvSpPr>
          <p:nvPr/>
        </p:nvSpPr>
        <p:spPr bwMode="auto">
          <a:xfrm>
            <a:off x="4300538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5238" name="Rectangle 11"/>
          <p:cNvSpPr>
            <a:spLocks noChangeArrowheads="1"/>
          </p:cNvSpPr>
          <p:nvPr/>
        </p:nvSpPr>
        <p:spPr bwMode="auto">
          <a:xfrm>
            <a:off x="417195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523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255" y="4395677"/>
            <a:ext cx="5314950" cy="118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V="1">
            <a:off x="3595105" y="5277640"/>
            <a:ext cx="1905000" cy="1143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94</a:t>
            </a:fld>
            <a:endParaRPr lang="en-US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Lognormal Distribution in DSW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Parameterized using μ and σ </a:t>
            </a:r>
          </a:p>
          <a:p>
            <a:r>
              <a:rPr lang="en-US" dirty="0"/>
              <a:t>Sheet also includes “lognormal calculator” when given</a:t>
            </a:r>
          </a:p>
          <a:p>
            <a:pPr lvl="1"/>
            <a:r>
              <a:rPr lang="en-US" dirty="0"/>
              <a:t>Mean &amp; EF</a:t>
            </a:r>
          </a:p>
          <a:p>
            <a:pPr lvl="1"/>
            <a:r>
              <a:rPr lang="en-US" dirty="0"/>
              <a:t>Median &amp; EF</a:t>
            </a:r>
          </a:p>
          <a:p>
            <a:pPr lvl="1"/>
            <a:r>
              <a:rPr lang="en-US" dirty="0"/>
              <a:t>Mean and standard deviation</a:t>
            </a:r>
          </a:p>
          <a:p>
            <a:pPr lvl="2"/>
            <a:r>
              <a:rPr lang="en-US" dirty="0"/>
              <a:t>These return μ and σ </a:t>
            </a:r>
          </a:p>
          <a:p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343400"/>
            <a:ext cx="44577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590800"/>
            <a:ext cx="2974145" cy="299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61194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2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Updating Lognormal Prior with RADS Calculator</a:t>
            </a:r>
          </a:p>
        </p:txBody>
      </p:sp>
      <p:sp>
        <p:nvSpPr>
          <p:cNvPr id="9625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145463" cy="4116388"/>
          </a:xfrm>
        </p:spPr>
        <p:txBody>
          <a:bodyPr/>
          <a:lstStyle/>
          <a:p>
            <a:r>
              <a:rPr lang="en-US" dirty="0">
                <a:ea typeface="ＭＳ Ｐゴシック" charset="-128"/>
              </a:rPr>
              <a:t>Example:</a:t>
            </a:r>
            <a:r>
              <a:rPr lang="en-US" sz="2000" dirty="0">
                <a:ea typeface="ＭＳ Ｐゴシック" charset="-128"/>
              </a:rPr>
              <a:t>  </a:t>
            </a:r>
            <a:r>
              <a:rPr lang="en-US" dirty="0">
                <a:ea typeface="ＭＳ Ｐゴシック" charset="-128"/>
              </a:rPr>
              <a:t>Interested in failure on demand for standby pump</a:t>
            </a:r>
          </a:p>
          <a:p>
            <a:r>
              <a:rPr lang="en-US" dirty="0">
                <a:ea typeface="ＭＳ Ｐゴシック" charset="-128"/>
              </a:rPr>
              <a:t>Generic database shows p is </a:t>
            </a:r>
            <a:r>
              <a:rPr lang="en-US" b="1" dirty="0">
                <a:ea typeface="ＭＳ Ｐゴシック" charset="-128"/>
              </a:rPr>
              <a:t>lognormal</a:t>
            </a:r>
            <a:r>
              <a:rPr lang="en-US" dirty="0">
                <a:ea typeface="ＭＳ Ｐゴシック" charset="-128"/>
              </a:rPr>
              <a:t> with</a:t>
            </a:r>
          </a:p>
          <a:p>
            <a:pPr lvl="1"/>
            <a:r>
              <a:rPr lang="en-US" dirty="0">
                <a:ea typeface="ＭＳ Ｐゴシック" charset="-128"/>
              </a:rPr>
              <a:t>mean of 0.003</a:t>
            </a:r>
          </a:p>
          <a:p>
            <a:pPr lvl="1"/>
            <a:r>
              <a:rPr lang="en-US" dirty="0">
                <a:ea typeface="ＭＳ Ｐゴシック" charset="-128"/>
              </a:rPr>
              <a:t>error factor of 10</a:t>
            </a:r>
          </a:p>
          <a:p>
            <a:r>
              <a:rPr lang="en-US" dirty="0">
                <a:ea typeface="ＭＳ Ｐゴシック" charset="-128"/>
              </a:rPr>
              <a:t>Observe 0 failures in 36 demands</a:t>
            </a:r>
          </a:p>
          <a:p>
            <a:r>
              <a:rPr lang="en-US" dirty="0">
                <a:ea typeface="ＭＳ Ｐゴシック" charset="-128"/>
              </a:rPr>
              <a:t>What is posterior mean of p?</a:t>
            </a: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96</a:t>
            </a:fld>
            <a:endParaRPr lang="en-US" dirty="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ea typeface="+mj-ea"/>
              </a:rPr>
              <a:t>Updating Lognormal Prior with RADS Calculator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ＭＳ Ｐゴシック" charset="-128"/>
              </a:rPr>
              <a:t>Select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Demand Probability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and enter input data in usual way</a:t>
            </a:r>
          </a:p>
          <a:p>
            <a:r>
              <a:rPr lang="en-US" dirty="0">
                <a:ea typeface="ＭＳ Ｐゴシック" charset="-128"/>
              </a:rPr>
              <a:t>Select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Lognormal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as the prior distribution and enter mean and error factor</a:t>
            </a:r>
          </a:p>
          <a:p>
            <a:r>
              <a:rPr lang="en-US" dirty="0">
                <a:ea typeface="ＭＳ Ｐゴシック" charset="-128"/>
              </a:rPr>
              <a:t>Push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Calculate Bayes</a:t>
            </a:r>
            <a:r>
              <a:rPr lang="ja-JP" altLang="en-US" dirty="0">
                <a:ea typeface="ＭＳ Ｐゴシック" charset="-128"/>
              </a:rPr>
              <a:t>”</a:t>
            </a:r>
            <a:endParaRPr lang="en-US" altLang="ja-JP" dirty="0">
              <a:ea typeface="ＭＳ Ｐゴシック" charset="-128"/>
            </a:endParaRPr>
          </a:p>
          <a:p>
            <a:r>
              <a:rPr lang="en-US" dirty="0">
                <a:ea typeface="ＭＳ Ｐゴシック" charset="-128"/>
              </a:rPr>
              <a:t>Note that posterior distribution is </a:t>
            </a:r>
            <a:r>
              <a:rPr lang="en-US" b="1" dirty="0">
                <a:ea typeface="ＭＳ Ｐゴシック" charset="-128"/>
              </a:rPr>
              <a:t>not</a:t>
            </a:r>
            <a:r>
              <a:rPr lang="en-US" dirty="0">
                <a:ea typeface="ＭＳ Ｐゴシック" charset="-128"/>
              </a:rPr>
              <a:t> lognormal</a:t>
            </a:r>
          </a:p>
        </p:txBody>
      </p:sp>
      <p:pic>
        <p:nvPicPr>
          <p:cNvPr id="5" name="Picture 7" descr="C:\Documents and Settings\Dana Kelly\Local Settings\Temporary Internet Files\Content.IE5\WFRTTRS6\MPj0399577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29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97</a:t>
            </a:fld>
            <a:endParaRPr lang="en-US" dirty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Updating Lognormal Prior with RADS Calculator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10" y="1828799"/>
            <a:ext cx="8011990" cy="341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98</a:t>
            </a:fld>
            <a:endParaRPr lang="en-US" dirty="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Lognormal (cont.)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068" y="1553228"/>
            <a:ext cx="7094275" cy="4433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3-</a:t>
            </a:r>
            <a:fld id="{5F868368-EC15-444D-9EFB-42436E21986C}" type="slidenum">
              <a:rPr lang="en-US" smtClean="0"/>
              <a:pPr/>
              <a:t>99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_Presentation-2016">
  <a:themeElements>
    <a:clrScheme name="INL 2016">
      <a:dk1>
        <a:srgbClr val="000000"/>
      </a:dk1>
      <a:lt1>
        <a:srgbClr val="FFFFFF"/>
      </a:lt1>
      <a:dk2>
        <a:srgbClr val="005875"/>
      </a:dk2>
      <a:lt2>
        <a:srgbClr val="808080"/>
      </a:lt2>
      <a:accent1>
        <a:srgbClr val="7895A4"/>
      </a:accent1>
      <a:accent2>
        <a:srgbClr val="8B9E6C"/>
      </a:accent2>
      <a:accent3>
        <a:srgbClr val="BFB896"/>
      </a:accent3>
      <a:accent4>
        <a:srgbClr val="ECE09C"/>
      </a:accent4>
      <a:accent5>
        <a:srgbClr val="DDDDDD"/>
      </a:accent5>
      <a:accent6>
        <a:srgbClr val="FFFFFF"/>
      </a:accent6>
      <a:hlink>
        <a:srgbClr val="7895A4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tandard_Presentation-2016" id="{AA70F70C-FE74-4105-B56D-A478567CF02D}" vid="{32DB2BA5-14E2-4538-A7F0-90025315B3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C255676BE044408856C5C66FC5842F" ma:contentTypeVersion="0" ma:contentTypeDescription="Create a new document." ma:contentTypeScope="" ma:versionID="6e87924a3c1adc4a425af901172f9f5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6e0e3112098b4d1518554ee266199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0BEE9E-377C-4E91-A7FC-4AE45A2EDF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A4C2D5B-5EF2-4373-B421-BF98377A131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F6FEB2-2A2B-42C0-A0BE-DB6FCB8EBCA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Standard_Presentation-2016</Template>
  <TotalTime>156</TotalTime>
  <Words>4966</Words>
  <Application>Microsoft Macintosh PowerPoint</Application>
  <PresentationFormat>On-screen Show (4:3)</PresentationFormat>
  <Paragraphs>906</Paragraphs>
  <Slides>99</Slides>
  <Notes>81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99</vt:i4>
      </vt:variant>
    </vt:vector>
  </HeadingPairs>
  <TitlesOfParts>
    <vt:vector size="109" baseType="lpstr">
      <vt:lpstr>Arial</vt:lpstr>
      <vt:lpstr>Calibri</vt:lpstr>
      <vt:lpstr>Cambria</vt:lpstr>
      <vt:lpstr>Cambria Math</vt:lpstr>
      <vt:lpstr>Symbol</vt:lpstr>
      <vt:lpstr>Times New Roman</vt:lpstr>
      <vt:lpstr>Wingdings</vt:lpstr>
      <vt:lpstr>Standard_Presentation-2016</vt:lpstr>
      <vt:lpstr>Equation</vt:lpstr>
      <vt:lpstr>Document</vt:lpstr>
      <vt:lpstr>Section 3:  Introduction to Bayesian Inference</vt:lpstr>
      <vt:lpstr>Elementary Bayesian Statistical Inference</vt:lpstr>
      <vt:lpstr>Bayesian Statistical Inference</vt:lpstr>
      <vt:lpstr>Motivation for Bayesian Inference</vt:lpstr>
      <vt:lpstr>Subjective Probability</vt:lpstr>
      <vt:lpstr>Bayesian Parameter Estimation</vt:lpstr>
      <vt:lpstr>Common Aleatory Models in PRA</vt:lpstr>
      <vt:lpstr>What can we count?</vt:lpstr>
      <vt:lpstr>A “roadmap” (from NASA/SP-2009-569)</vt:lpstr>
      <vt:lpstr>Binomial Distribution</vt:lpstr>
      <vt:lpstr>Binomial Distribution:  Functional Form</vt:lpstr>
      <vt:lpstr>Binomial Coefficient</vt:lpstr>
      <vt:lpstr>Binomial Distribution:  Examples</vt:lpstr>
      <vt:lpstr>Binomial Distribution: Summary Measures</vt:lpstr>
      <vt:lpstr>Poisson Distribution</vt:lpstr>
      <vt:lpstr>Poisson Distribution:  Functional Form</vt:lpstr>
      <vt:lpstr>Poisson Distribution:  Examples</vt:lpstr>
      <vt:lpstr>Poisson Distribution:  Summary Measures</vt:lpstr>
      <vt:lpstr>DSW Poisson Example #1</vt:lpstr>
      <vt:lpstr>DSW Poisson Example #2</vt:lpstr>
      <vt:lpstr>Exponential Distribution</vt:lpstr>
      <vt:lpstr>Exponential Distribution:  Genesis</vt:lpstr>
      <vt:lpstr>Exponential Distribution:  Graphs</vt:lpstr>
      <vt:lpstr>Exponential Distribution</vt:lpstr>
      <vt:lpstr>Exponential Distribution: Likelihood Function</vt:lpstr>
      <vt:lpstr>Bayes’ Theorem and Bayesian Parameter Estimation – Discrete Case</vt:lpstr>
      <vt:lpstr>Bayes’ Theorem and Bayesian Parameter Estimation – General Case</vt:lpstr>
      <vt:lpstr>Bayes’ Theorem is Basis for Bayesian Updating of Data</vt:lpstr>
      <vt:lpstr>Probability Distributions Represent Uncertainty</vt:lpstr>
      <vt:lpstr>Bayes’ Theorem and Bayesian Parameter Estimation – General Case</vt:lpstr>
      <vt:lpstr>Historical Use of Bayes Theorem</vt:lpstr>
      <vt:lpstr>Odds?</vt:lpstr>
      <vt:lpstr>Odds?</vt:lpstr>
      <vt:lpstr>Uses of Posterior Distribution</vt:lpstr>
      <vt:lpstr>Prior Distributions</vt:lpstr>
      <vt:lpstr>Discrete Prior Distributions</vt:lpstr>
      <vt:lpstr>Example of Discrete Prior and Posterior</vt:lpstr>
      <vt:lpstr>Conjugate Priors</vt:lpstr>
      <vt:lpstr>Conjugate Priors</vt:lpstr>
      <vt:lpstr>Binomial Likelihood – Beta Conjugate Prior</vt:lpstr>
      <vt:lpstr>Binomial Likelihood – Beta Conjugate Prior</vt:lpstr>
      <vt:lpstr>DSW Binomial-Beta Bayesian Example</vt:lpstr>
      <vt:lpstr>DSW Binomial-Beta Bayesian Example</vt:lpstr>
      <vt:lpstr>Poisson Likelihood – Gamma Conjugate Prior</vt:lpstr>
      <vt:lpstr>Poisson Likelihood – Gamma Conjugate Prior</vt:lpstr>
      <vt:lpstr>Poisson Likelihood – Gamma Conjugate Prior</vt:lpstr>
      <vt:lpstr>DSW Poisson-Gamma Bayesian Example</vt:lpstr>
      <vt:lpstr>DSW Poisson-Gamma Bayesian Example</vt:lpstr>
      <vt:lpstr>Exponential Likelihood – Gamma Conjugate Prior</vt:lpstr>
      <vt:lpstr>DSW Exponential-Gamma Bayesian Example</vt:lpstr>
      <vt:lpstr>DSW Exponential-Gamma Bayesian Example</vt:lpstr>
      <vt:lpstr>DSW Steps for Solving Inference Problems</vt:lpstr>
      <vt:lpstr>LOSP Example</vt:lpstr>
      <vt:lpstr>Prior Distributions for LOSP Example (For Later Reference)</vt:lpstr>
      <vt:lpstr>Prior Density Plots:  LOSP</vt:lpstr>
      <vt:lpstr>Prior Density Plots:  FTS</vt:lpstr>
      <vt:lpstr>Prior Density Plots:  FTR</vt:lpstr>
      <vt:lpstr>LOSP Example Data</vt:lpstr>
      <vt:lpstr>LOSP Frequency Update with DSW</vt:lpstr>
      <vt:lpstr>EDG FTS Update with DSW</vt:lpstr>
      <vt:lpstr>EDG FTR Update with DSW</vt:lpstr>
      <vt:lpstr>Summary of Bayesian Estimates for LOSP Example</vt:lpstr>
      <vt:lpstr>Comparison of Posterior and Prior:  LOSP</vt:lpstr>
      <vt:lpstr>Comparison of Posterior and Prior:  FTS</vt:lpstr>
      <vt:lpstr>Comparison of Posterior and Prior:  FTR</vt:lpstr>
      <vt:lpstr>LOSP Updates with RADS Calculator</vt:lpstr>
      <vt:lpstr>LOSP Updates with RADS Calculator</vt:lpstr>
      <vt:lpstr>LOSP Update with RADS Calculator</vt:lpstr>
      <vt:lpstr>LOSP Update with RADS Calculator</vt:lpstr>
      <vt:lpstr>RADS Calculator results</vt:lpstr>
      <vt:lpstr>LOSP Update with RADS Calculator</vt:lpstr>
      <vt:lpstr>EDG FTS Update with RADS Calculator</vt:lpstr>
      <vt:lpstr>Noninformative PRIORS</vt:lpstr>
      <vt:lpstr>Noninformative (Formal) Prior Distributions</vt:lpstr>
      <vt:lpstr>Noninformative (Formal) Prior Distributions</vt:lpstr>
      <vt:lpstr>Noninformative (Formal) Prior Distributions</vt:lpstr>
      <vt:lpstr>Jeffreys Prior Distributions</vt:lpstr>
      <vt:lpstr>Jeffreys Prior Distributions</vt:lpstr>
      <vt:lpstr>Updating Jeffreys Prior Distributions</vt:lpstr>
      <vt:lpstr>Jeffreys Prior Distributions</vt:lpstr>
      <vt:lpstr>Using DSW to Update Jeffreys Prior Distributions</vt:lpstr>
      <vt:lpstr>Using RADS Calculator to Update Jeffreys Prior Distributions</vt:lpstr>
      <vt:lpstr>Data Versus Prior Distribution</vt:lpstr>
      <vt:lpstr>Constrained Noninformative (CNI) Prior</vt:lpstr>
      <vt:lpstr>Constrained Noninformative Prior</vt:lpstr>
      <vt:lpstr>Updating CNI Prior with DSW</vt:lpstr>
      <vt:lpstr>Updating CNI Prior with DSW</vt:lpstr>
      <vt:lpstr>Updating CNI Prior with RADS Calculator</vt:lpstr>
      <vt:lpstr>Nonconjugate Priors</vt:lpstr>
      <vt:lpstr>Nonconjugate Priors</vt:lpstr>
      <vt:lpstr>Nonconjugate Prior Distributions – The Concept</vt:lpstr>
      <vt:lpstr>Lognormal Distribution</vt:lpstr>
      <vt:lpstr>Facts About the Lognormal Distribution</vt:lpstr>
      <vt:lpstr>Lognormal Distribution</vt:lpstr>
      <vt:lpstr>Lognormal Distribution in DSW</vt:lpstr>
      <vt:lpstr>Updating Lognormal Prior with RADS Calculator</vt:lpstr>
      <vt:lpstr>Updating Lognormal Prior with RADS Calculator</vt:lpstr>
      <vt:lpstr>Updating Lognormal Prior with RADS Calculator</vt:lpstr>
      <vt:lpstr>Lognormal (cont.)</vt:lpstr>
    </vt:vector>
  </TitlesOfParts>
  <Company>INL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L. Combs</dc:creator>
  <cp:lastModifiedBy>Diego Mandelli</cp:lastModifiedBy>
  <cp:revision>19</cp:revision>
  <dcterms:created xsi:type="dcterms:W3CDTF">2016-09-09T18:28:57Z</dcterms:created>
  <dcterms:modified xsi:type="dcterms:W3CDTF">2019-03-14T19:12:54Z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0x01010086C255676BE044408856C5C66FC5842F</vt:lpwstr>
  </property>
</Properties>
</file>