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9"/>
  </p:notesMasterIdLst>
  <p:sldIdLst>
    <p:sldId id="258" r:id="rId5"/>
    <p:sldId id="282" r:id="rId6"/>
    <p:sldId id="281" r:id="rId7"/>
    <p:sldId id="259" r:id="rId8"/>
    <p:sldId id="283" r:id="rId9"/>
    <p:sldId id="265" r:id="rId10"/>
    <p:sldId id="268" r:id="rId11"/>
    <p:sldId id="267" r:id="rId12"/>
    <p:sldId id="269" r:id="rId13"/>
    <p:sldId id="270" r:id="rId14"/>
    <p:sldId id="272" r:id="rId15"/>
    <p:sldId id="287" r:id="rId16"/>
    <p:sldId id="286" r:id="rId17"/>
    <p:sldId id="264" r:id="rId18"/>
    <p:sldId id="284" r:id="rId19"/>
    <p:sldId id="285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3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7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1A19C-1D0E-4D83-B551-B0471FBD46F7}" type="datetimeFigureOut">
              <a:rPr lang="en-US" smtClean="0"/>
              <a:t>4/16/19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339D2-B236-4FBD-871B-8B9723560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2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FB92EA-1AD2-4652-95BF-1A1BAFA82715}" type="slidenum">
              <a:rPr lang="en-US"/>
              <a:pPr/>
              <a:t>1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3727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D94469-E310-46BB-A999-D3D746E45C67}" type="slidenum">
              <a:rPr lang="en-US"/>
              <a:pPr/>
              <a:t>14</a:t>
            </a:fld>
            <a:endParaRPr lang="en-US"/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478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6210C8-8BBD-4B88-818A-6FBA027847DF}" type="slidenum">
              <a:rPr lang="en-US"/>
              <a:pPr/>
              <a:t>17</a:t>
            </a:fld>
            <a:endParaRPr lang="en-US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6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254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20C561-72AC-492F-ABE2-7D07DA5778A1}" type="slidenum">
              <a:rPr lang="en-US"/>
              <a:pPr/>
              <a:t>19</a:t>
            </a:fld>
            <a:endParaRPr lang="en-US"/>
          </a:p>
        </p:txBody>
      </p:sp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55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C5610A-5044-4C83-8C2B-E92586CB4938}" type="slidenum">
              <a:rPr lang="en-US"/>
              <a:pPr/>
              <a:t>20</a:t>
            </a:fld>
            <a:endParaRPr lang="en-US"/>
          </a:p>
        </p:txBody>
      </p:sp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60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873EE9-469A-4EB5-B56C-FD300BFF3107}" type="slidenum">
              <a:rPr lang="en-US"/>
              <a:pPr/>
              <a:t>21</a:t>
            </a:fld>
            <a:endParaRPr lang="en-US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96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4C9A8E-D9C0-4B96-BF85-3942BF9EC8E6}" type="slidenum">
              <a:rPr lang="en-US"/>
              <a:pPr/>
              <a:t>22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62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EA263F-777C-48A6-B270-91EE3804F35E}" type="slidenum">
              <a:rPr lang="en-US"/>
              <a:pPr/>
              <a:t>23</a:t>
            </a:fld>
            <a:endParaRPr lang="en-US"/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08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F9C636-7EA9-42D9-8E2C-A62D7F5DAD70}" type="slidenum">
              <a:rPr lang="en-US"/>
              <a:pPr/>
              <a:t>24</a:t>
            </a:fld>
            <a:endParaRPr lang="en-US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06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9C6A94-277B-4961-92E7-2C609D82D12B}" type="slidenum">
              <a:rPr lang="en-US"/>
              <a:pPr/>
              <a:t>4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77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721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24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302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692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43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Candidate for slide</a:t>
            </a:r>
            <a:r>
              <a:rPr lang="en-US" baseline="0" dirty="0"/>
              <a:t> removal…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6FAF-4420-4631-B70A-E9089FF2FEE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437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D94469-E310-46BB-A999-D3D746E45C67}" type="slidenum">
              <a:rPr lang="en-US"/>
              <a:pPr/>
              <a:t>12</a:t>
            </a:fld>
            <a:endParaRPr lang="en-US"/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108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2425" y="1717001"/>
            <a:ext cx="5797550" cy="430887"/>
          </a:xfrm>
        </p:spPr>
        <p:txBody>
          <a:bodyPr anchor="b"/>
          <a:lstStyle>
            <a:lvl1pPr>
              <a:spcBef>
                <a:spcPct val="40000"/>
              </a:spcBef>
              <a:defRPr sz="3200">
                <a:solidFill>
                  <a:srgbClr val="00587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435" name="Rectangle 1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914650" y="2514600"/>
            <a:ext cx="5775325" cy="762000"/>
          </a:xfrm>
        </p:spPr>
        <p:txBody>
          <a:bodyPr/>
          <a:lstStyle>
            <a:lvl1pPr marL="0" indent="0">
              <a:spcBef>
                <a:spcPct val="20000"/>
              </a:spcBef>
              <a:buFontTx/>
              <a:buNone/>
              <a:defRPr b="1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1" name="Rectangle 124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2914650" y="3436938"/>
            <a:ext cx="5775325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85000"/>
              </a:lnSpc>
              <a:spcBef>
                <a:spcPct val="40000"/>
              </a:spcBef>
              <a:defRPr sz="1600">
                <a:latin typeface="+mn-lt"/>
                <a:ea typeface="+mn-ea"/>
              </a:defRPr>
            </a:lvl1pPr>
          </a:lstStyle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31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39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84"/>
          <p:cNvSpPr>
            <a:spLocks noGrp="1" noChangeArrowheads="1"/>
          </p:cNvSpPr>
          <p:nvPr>
            <p:ph type="ftr" sz="quarter" idx="10"/>
          </p:nvPr>
        </p:nvSpPr>
        <p:spPr>
          <a:xfrm>
            <a:off x="3668712" y="6553200"/>
            <a:ext cx="1804988" cy="122238"/>
          </a:xfr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380904" y="6553200"/>
            <a:ext cx="594821" cy="184666"/>
          </a:xfrm>
          <a:ln/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3-</a:t>
            </a:r>
            <a:fld id="{5F868368-EC15-444D-9EFB-42436E2198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802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8600" cy="452437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98613"/>
            <a:ext cx="4040187" cy="452437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0"/>
          </p:nvPr>
        </p:nvSpPr>
        <p:spPr>
          <a:xfrm>
            <a:off x="3668712" y="6553200"/>
            <a:ext cx="1804988" cy="122238"/>
          </a:xfr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098032" y="6553200"/>
            <a:ext cx="877693" cy="184666"/>
          </a:xfrm>
          <a:ln/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3-</a:t>
            </a:r>
            <a:fld id="{5F868368-EC15-444D-9EFB-42436E2198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7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84"/>
          <p:cNvSpPr>
            <a:spLocks noGrp="1" noChangeArrowheads="1"/>
          </p:cNvSpPr>
          <p:nvPr>
            <p:ph type="ftr" sz="quarter" idx="10"/>
          </p:nvPr>
        </p:nvSpPr>
        <p:spPr>
          <a:xfrm>
            <a:off x="3668712" y="6553200"/>
            <a:ext cx="1804988" cy="122238"/>
          </a:xfr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8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361168" y="6553200"/>
            <a:ext cx="614557" cy="184666"/>
          </a:xfrm>
          <a:ln/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3-</a:t>
            </a:r>
            <a:fld id="{5F868368-EC15-444D-9EFB-42436E2198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31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4"/>
          <p:cNvSpPr>
            <a:spLocks noGrp="1" noChangeArrowheads="1"/>
          </p:cNvSpPr>
          <p:nvPr>
            <p:ph type="ftr" sz="quarter" idx="10"/>
          </p:nvPr>
        </p:nvSpPr>
        <p:spPr>
          <a:xfrm>
            <a:off x="3363033" y="6553200"/>
            <a:ext cx="1804988" cy="122238"/>
          </a:xfr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361168" y="6553200"/>
            <a:ext cx="614557" cy="184666"/>
          </a:xfrm>
          <a:ln/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3-</a:t>
            </a:r>
            <a:fld id="{5F868368-EC15-444D-9EFB-42436E2198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6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9492"/>
            <a:ext cx="3008313" cy="1232859"/>
          </a:xfrm>
        </p:spPr>
        <p:txBody>
          <a:bodyPr anchor="t" anchorCtr="0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39493"/>
            <a:ext cx="5111750" cy="521118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395181"/>
            <a:ext cx="3008313" cy="385549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0"/>
          </p:nvPr>
        </p:nvSpPr>
        <p:spPr>
          <a:xfrm>
            <a:off x="3465513" y="6553200"/>
            <a:ext cx="1804988" cy="122238"/>
          </a:xfr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361168" y="6553200"/>
            <a:ext cx="614557" cy="184666"/>
          </a:xfrm>
          <a:ln/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3-</a:t>
            </a:r>
            <a:fld id="{5F868368-EC15-444D-9EFB-42436E2198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1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98724"/>
            <a:ext cx="5486400" cy="366254"/>
          </a:xfrm>
        </p:spPr>
        <p:txBody>
          <a:bodyPr anchor="t" anchorCtr="0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05469"/>
            <a:ext cx="5486400" cy="3622106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68368-EC15-444D-9EFB-42436E219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78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8" y="538163"/>
            <a:ext cx="8126412" cy="7572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5138" y="1552575"/>
            <a:ext cx="3995737" cy="4116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275" y="1552575"/>
            <a:ext cx="3997325" cy="4116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361168" y="6553200"/>
            <a:ext cx="614557" cy="184666"/>
          </a:xfrm>
          <a:ln/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3-</a:t>
            </a:r>
            <a:fld id="{5F868368-EC15-444D-9EFB-42436E2198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53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31392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1004888"/>
            <a:ext cx="823118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3118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08" name="Rectangle 8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08800" y="6553200"/>
            <a:ext cx="18049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800">
                <a:latin typeface="+mn-lt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109" name="Rectangle 8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5375" y="6553200"/>
            <a:ext cx="2603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800">
                <a:latin typeface="Arial" charset="0"/>
              </a:defRPr>
            </a:lvl1pPr>
          </a:lstStyle>
          <a:p>
            <a:fld id="{5F868368-EC15-444D-9EFB-42436E219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8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5863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  <a:ea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  <a:ea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  <a:ea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 i="1">
          <a:solidFill>
            <a:srgbClr val="003663"/>
          </a:solidFill>
          <a:latin typeface="Arial" charset="0"/>
        </a:defRPr>
      </a:lvl9pPr>
    </p:titleStyle>
    <p:bodyStyle>
      <a:lvl1pPr marL="230188" indent="-230188" algn="l" rtl="0" eaLnBrk="1" fontAlgn="base" hangingPunct="1">
        <a:lnSpc>
          <a:spcPct val="85000"/>
        </a:lnSpc>
        <a:spcBef>
          <a:spcPct val="4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684213" indent="-227013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accent2"/>
        </a:buClr>
        <a:buFont typeface="Times New Roman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accent2"/>
        </a:buClr>
        <a:buFont typeface="Times New Roman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rgbClr val="FF6600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rgbClr val="FF6600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rgbClr val="FF6600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rgbClr val="FF6600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ved=2ahUKEwje45CLg4_hAhXjYt8KHfymDosQjRx6BAgBEAU&amp;url=http%3A%2F%2Fwww.cqeacademy.com%2Fcqe-body-of-knowledge%2Fcontinuous-improvement%2Fquality-control-tools%2Fhistograms%2F&amp;psig=AOvVaw1rW9cHmgKrdpXGkN3owk4H&amp;ust=1553113025455265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Section 3:  Introduction to Markov Chain Monte Carlo Sampling (the Gee in BUGS)</a:t>
            </a:r>
          </a:p>
        </p:txBody>
      </p:sp>
      <p:sp>
        <p:nvSpPr>
          <p:cNvPr id="501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5613" y="1987413"/>
            <a:ext cx="8231187" cy="4524375"/>
          </a:xfrm>
        </p:spPr>
        <p:txBody>
          <a:bodyPr>
            <a:normAutofit/>
          </a:bodyPr>
          <a:lstStyle/>
          <a:p>
            <a:r>
              <a:rPr lang="en-US" dirty="0"/>
              <a:t>Biggest problem in Bayesian inference is denominator of Bayes’ Theorem</a:t>
            </a:r>
          </a:p>
          <a:p>
            <a:pPr lvl="1"/>
            <a:r>
              <a:rPr lang="en-US" dirty="0"/>
              <a:t>Multidimensional integral in multiparameter problems</a:t>
            </a:r>
          </a:p>
          <a:p>
            <a:pPr lvl="1"/>
            <a:r>
              <a:rPr lang="en-US" dirty="0"/>
              <a:t>Very hard to do, BCE</a:t>
            </a:r>
            <a:r>
              <a:rPr lang="en-US" baseline="30000" dirty="0"/>
              <a:t>*</a:t>
            </a:r>
            <a:endParaRPr lang="en-US" dirty="0"/>
          </a:p>
          <a:p>
            <a:pPr lvl="1"/>
            <a:r>
              <a:rPr lang="en-US" dirty="0"/>
              <a:t>Very easy (and cheap!) to do now, but can be hazardous to your health!</a:t>
            </a:r>
          </a:p>
          <a:p>
            <a:r>
              <a:rPr lang="en-US" dirty="0"/>
              <a:t>MCMC sampling works by generating a sample directly from the posterior distribution</a:t>
            </a:r>
          </a:p>
          <a:p>
            <a:pPr lvl="1"/>
            <a:r>
              <a:rPr lang="en-US" dirty="0"/>
              <a:t>MCMC is not medieval mathematics!</a:t>
            </a:r>
            <a:r>
              <a:rPr lang="en-US" baseline="30000" dirty="0">
                <a:latin typeface="Arial" charset="0"/>
              </a:rPr>
              <a:t> </a:t>
            </a:r>
          </a:p>
          <a:p>
            <a:pPr lvl="1">
              <a:buNone/>
            </a:pPr>
            <a:endParaRPr lang="en-US" baseline="30000" dirty="0">
              <a:latin typeface="Arial" charset="0"/>
            </a:endParaRPr>
          </a:p>
          <a:p>
            <a:pPr lvl="1">
              <a:buNone/>
            </a:pPr>
            <a:r>
              <a:rPr lang="en-US" baseline="30000" dirty="0">
                <a:latin typeface="Arial" charset="0"/>
              </a:rPr>
              <a:t>*</a:t>
            </a:r>
            <a:r>
              <a:rPr lang="en-US" sz="1400" dirty="0">
                <a:latin typeface="Arial" charset="0"/>
              </a:rPr>
              <a:t>BCE = Before Computer Era</a:t>
            </a:r>
            <a:endParaRPr lang="en-US" dirty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Metropolis-Hastings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Choosing proposal density</a:t>
            </a:r>
          </a:p>
          <a:p>
            <a:pPr lvl="1"/>
            <a:r>
              <a:rPr lang="en-US" dirty="0"/>
              <a:t>Often use normal distribution</a:t>
            </a:r>
          </a:p>
          <a:p>
            <a:pPr lvl="1"/>
            <a:r>
              <a:rPr lang="en-US" dirty="0"/>
              <a:t>Many other choices exist</a:t>
            </a:r>
          </a:p>
          <a:p>
            <a:pPr lvl="1"/>
            <a:r>
              <a:rPr lang="en-US" dirty="0"/>
              <a:t>Care must be taken in “tuning” the proposal density location and spread as the sampling progresses</a:t>
            </a:r>
          </a:p>
          <a:p>
            <a:r>
              <a:rPr lang="en-US" dirty="0"/>
              <a:t>See paper by </a:t>
            </a:r>
            <a:r>
              <a:rPr lang="en-US" dirty="0" err="1"/>
              <a:t>Chib</a:t>
            </a:r>
            <a:r>
              <a:rPr lang="en-US" dirty="0"/>
              <a:t> and Greenberg (Understanding Metropolis-Hastings) in References folder for more details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47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Slice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Metropolis-Hastings sampling can be very inefficient if the rejection rate for moves is too high</a:t>
            </a:r>
          </a:p>
          <a:p>
            <a:r>
              <a:rPr lang="en-US" dirty="0"/>
              <a:t>Various alternatives have been proposed</a:t>
            </a:r>
          </a:p>
          <a:p>
            <a:r>
              <a:rPr lang="en-US" dirty="0"/>
              <a:t>OpenBUGS makes much use of “slice sampling”</a:t>
            </a:r>
          </a:p>
          <a:p>
            <a:pPr lvl="1"/>
            <a:r>
              <a:rPr lang="en-US" dirty="0"/>
              <a:t>See paper by Radford Neal in References folder for all the details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Gibbs Sampling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was introduced by </a:t>
            </a:r>
            <a:r>
              <a:rPr lang="en-US" dirty="0" err="1"/>
              <a:t>Geman</a:t>
            </a:r>
            <a:r>
              <a:rPr lang="en-US" dirty="0"/>
              <a:t> and </a:t>
            </a:r>
            <a:r>
              <a:rPr lang="en-US" dirty="0" err="1"/>
              <a:t>Geman</a:t>
            </a:r>
            <a:r>
              <a:rPr lang="en-US" dirty="0"/>
              <a:t> (1984) </a:t>
            </a:r>
          </a:p>
          <a:p>
            <a:endParaRPr lang="en-US" dirty="0"/>
          </a:p>
          <a:p>
            <a:r>
              <a:rPr lang="en-US" dirty="0"/>
              <a:t>Gibbs sampling is attractive because it can sample from high-dimensional distributions</a:t>
            </a:r>
          </a:p>
          <a:p>
            <a:endParaRPr lang="en-US" dirty="0"/>
          </a:p>
          <a:p>
            <a:r>
              <a:rPr lang="en-US" dirty="0"/>
              <a:t>The main idea is to break the problem of sampling from the high-dimensional joint distribution into a series of samples from low-dimensional conditional distributions</a:t>
            </a:r>
          </a:p>
          <a:p>
            <a:pPr lvl="1"/>
            <a:r>
              <a:rPr lang="en-US" dirty="0"/>
              <a:t>No rejection is required (see Metropolis-Hastings sampler)</a:t>
            </a:r>
          </a:p>
          <a:p>
            <a:endParaRPr lang="en-US" dirty="0"/>
          </a:p>
          <a:p>
            <a:r>
              <a:rPr lang="en-US" dirty="0"/>
              <a:t>This sampler proceeds by:</a:t>
            </a:r>
          </a:p>
          <a:p>
            <a:pPr lvl="1"/>
            <a:r>
              <a:rPr lang="en-US" dirty="0"/>
              <a:t>Splitting the state vector into a number of components, and,</a:t>
            </a:r>
          </a:p>
          <a:p>
            <a:pPr lvl="1"/>
            <a:r>
              <a:rPr lang="en-US" dirty="0"/>
              <a:t>Updating each in turn by a series of Gibbs transition 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150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689AB-1326-2F48-910F-7E7508224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Gibbs Sampling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0250A-62A8-174A-9EF7-21E03DA67D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14095F-B91C-9B4B-BB6B-01541099E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613" y="1598613"/>
            <a:ext cx="8520112" cy="4524375"/>
          </a:xfrm>
        </p:spPr>
        <p:txBody>
          <a:bodyPr/>
          <a:lstStyle/>
          <a:p>
            <a:r>
              <a:rPr lang="en-US" dirty="0"/>
              <a:t>Let </a:t>
            </a:r>
            <a:r>
              <a:rPr lang="en-US" i="1" dirty="0" err="1"/>
              <a:t>x</a:t>
            </a:r>
            <a:r>
              <a:rPr lang="en-US" i="1" baseline="-25000" dirty="0" err="1"/>
              <a:t>t</a:t>
            </a:r>
            <a:r>
              <a:rPr lang="en-US" dirty="0"/>
              <a:t> be an </a:t>
            </a:r>
            <a:r>
              <a:rPr lang="en-US" i="1" dirty="0"/>
              <a:t>n</a:t>
            </a:r>
            <a:r>
              <a:rPr lang="en-US" dirty="0"/>
              <a:t>-dimensional vector: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=[x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t,1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t,2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t,n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en-US" dirty="0"/>
          </a:p>
          <a:p>
            <a:r>
              <a:rPr lang="en-US" dirty="0"/>
              <a:t>Rather than 1 sample from p-dimensional joint, we make 1-dimensional samples</a:t>
            </a:r>
          </a:p>
          <a:p>
            <a:r>
              <a:rPr lang="en-US" dirty="0"/>
              <a:t>Algorithm:</a:t>
            </a:r>
          </a:p>
          <a:p>
            <a:endParaRPr lang="en-US" dirty="0"/>
          </a:p>
          <a:p>
            <a:pPr marL="454025" lvl="1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Initialize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=[x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0,1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0,2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0,n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en-US" baseline="-25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4025" lvl="1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Repeat for t = 1, 2, … , N </a:t>
            </a: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Sample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t,1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from p(x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|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t-1,2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t-1,3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t-1,n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  <a:sym typeface="Symbol"/>
            </a:endParaRP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Sample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t,n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from p(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|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t-1,1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t-1,2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t-1,n-1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915987" lvl="2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5987" lvl="2" indent="0">
              <a:buNone/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=[x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t,1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t,n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en-US" baseline="-25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5987" lvl="2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values {x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2555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Extensions to Gibbs Sampling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Gibbs sampling requires knowing all conditional distributions</a:t>
            </a:r>
          </a:p>
          <a:p>
            <a:r>
              <a:rPr lang="en-US" dirty="0"/>
              <a:t>Adaptive rejection sampling is more general form of Gibbs sampling</a:t>
            </a:r>
          </a:p>
          <a:p>
            <a:pPr lvl="1"/>
            <a:r>
              <a:rPr lang="en-US" dirty="0"/>
              <a:t>Only requires function proportional to conditional distribution</a:t>
            </a:r>
          </a:p>
          <a:p>
            <a:pPr lvl="2"/>
            <a:r>
              <a:rPr lang="en-US" dirty="0"/>
              <a:t>Works when conditional density is log-concave</a:t>
            </a:r>
          </a:p>
          <a:p>
            <a:pPr lvl="2"/>
            <a:r>
              <a:rPr lang="en-US" dirty="0"/>
              <a:t>Widely used in </a:t>
            </a:r>
            <a:r>
              <a:rPr lang="en-US" dirty="0" err="1"/>
              <a:t>OpenBUGS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52881-0A00-2B46-9E96-1B2FF1816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 of MCMC Iterations in 2-Dimensions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9D004-2AE9-F145-B43D-A86B1E7DE7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1F5AA0E-FCBB-3D49-BCA5-347A0B2C8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613" y="1598613"/>
            <a:ext cx="8113034" cy="1925423"/>
          </a:xfrm>
        </p:spPr>
        <p:txBody>
          <a:bodyPr>
            <a:normAutofit/>
          </a:bodyPr>
          <a:lstStyle/>
          <a:p>
            <a:r>
              <a:rPr lang="en-US" dirty="0"/>
              <a:t>Metropolis-Hastings Algorithm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AFF6E7-A808-C947-8091-4C9E21784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4245"/>
            <a:ext cx="9144000" cy="26837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63481B-2705-2C4E-8A40-FDDF785F61C3}"/>
              </a:ext>
            </a:extLst>
          </p:cNvPr>
          <p:cNvSpPr txBox="1"/>
          <p:nvPr/>
        </p:nvSpPr>
        <p:spPr>
          <a:xfrm>
            <a:off x="567777" y="6214646"/>
            <a:ext cx="800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A. Gelman, J. B. Carlin, H. S. Stern, D. B. Dunson, A. </a:t>
            </a:r>
            <a:r>
              <a:rPr lang="en-US" sz="1400" dirty="0" err="1"/>
              <a:t>Vehtari</a:t>
            </a:r>
            <a:r>
              <a:rPr lang="en-US" sz="1400" dirty="0"/>
              <a:t>, D. B. Rubin, “Bayesian Data Analysis (3</a:t>
            </a:r>
            <a:r>
              <a:rPr lang="en-US" sz="1400" baseline="30000" dirty="0"/>
              <a:t>rd</a:t>
            </a:r>
            <a:r>
              <a:rPr lang="en-US" sz="1400" dirty="0"/>
              <a:t> edition)”, Taylor &amp; Francis, Chapman &amp; Hall/CRC Interdisciplinary Statistics (2013)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44C77-2214-8E46-813F-10674FC93CDA}"/>
              </a:ext>
            </a:extLst>
          </p:cNvPr>
          <p:cNvSpPr txBox="1"/>
          <p:nvPr/>
        </p:nvSpPr>
        <p:spPr>
          <a:xfrm>
            <a:off x="455613" y="2407054"/>
            <a:ext cx="2105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Initial path for 5 chains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D785E9-0498-EF4F-81A3-8BA2461CA703}"/>
              </a:ext>
            </a:extLst>
          </p:cNvPr>
          <p:cNvSpPr txBox="1"/>
          <p:nvPr/>
        </p:nvSpPr>
        <p:spPr>
          <a:xfrm>
            <a:off x="3518597" y="2407053"/>
            <a:ext cx="2105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Final path for 5 chains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232B5B-4C2A-DE46-9190-67354AF9D87B}"/>
              </a:ext>
            </a:extLst>
          </p:cNvPr>
          <p:cNvSpPr txBox="1"/>
          <p:nvPr/>
        </p:nvSpPr>
        <p:spPr>
          <a:xfrm>
            <a:off x="6751106" y="2407052"/>
            <a:ext cx="2105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Set of points </a:t>
            </a:r>
            <a:r>
              <a:rPr lang="en-US" sz="1400" dirty="0" err="1"/>
              <a:t>X</a:t>
            </a:r>
            <a:r>
              <a:rPr lang="en-US" sz="1400" baseline="-25000" dirty="0" err="1"/>
              <a:t>t</a:t>
            </a:r>
            <a:endParaRPr lang="en-US" sz="1400" baseline="-25000" dirty="0"/>
          </a:p>
        </p:txBody>
      </p:sp>
    </p:spTree>
    <p:extLst>
      <p:ext uri="{BB962C8B-B14F-4D97-AF65-F5344CB8AC3E}">
        <p14:creationId xmlns:p14="http://schemas.microsoft.com/office/powerpoint/2010/main" val="3486665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EABEE-605B-6F4D-ADCA-2F624F380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 of MCMC Iterations in 2-Dimensions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9851C-3C8F-8A41-93D3-CC23B54C05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9DD8D8-F3EA-DE46-BF50-B5381C5E0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63631"/>
            <a:ext cx="9144000" cy="2785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AB7494-BF8B-C941-9C5D-6EAC2B1285E3}"/>
              </a:ext>
            </a:extLst>
          </p:cNvPr>
          <p:cNvSpPr txBox="1"/>
          <p:nvPr/>
        </p:nvSpPr>
        <p:spPr>
          <a:xfrm>
            <a:off x="567777" y="6214646"/>
            <a:ext cx="800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A. Gelman, J. B. Carlin, H. S. Stern, D. B. Dunson, A. </a:t>
            </a:r>
            <a:r>
              <a:rPr lang="en-US" sz="1400" dirty="0" err="1"/>
              <a:t>Vehtari</a:t>
            </a:r>
            <a:r>
              <a:rPr lang="en-US" sz="1400" dirty="0"/>
              <a:t>, D. B. Rubin, “Bayesian Data Analysis (3</a:t>
            </a:r>
            <a:r>
              <a:rPr lang="en-US" sz="1400" baseline="30000" dirty="0"/>
              <a:t>rd</a:t>
            </a:r>
            <a:r>
              <a:rPr lang="en-US" sz="1400" dirty="0"/>
              <a:t> edition)”, Taylor &amp; Francis, Chapman &amp; Hall/CRC Interdisciplinary Statistics (2013)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BA3717-9636-DE49-B2BA-894006D1B1E5}"/>
              </a:ext>
            </a:extLst>
          </p:cNvPr>
          <p:cNvSpPr txBox="1"/>
          <p:nvPr/>
        </p:nvSpPr>
        <p:spPr>
          <a:xfrm>
            <a:off x="455613" y="2407054"/>
            <a:ext cx="2105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Initial path for 4 chains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B527F1-9147-CA43-96A4-4FC50DD8C0F2}"/>
              </a:ext>
            </a:extLst>
          </p:cNvPr>
          <p:cNvSpPr txBox="1"/>
          <p:nvPr/>
        </p:nvSpPr>
        <p:spPr>
          <a:xfrm>
            <a:off x="3518597" y="2407053"/>
            <a:ext cx="2105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Final path </a:t>
            </a:r>
            <a:r>
              <a:rPr lang="en-US" sz="1400"/>
              <a:t>for 4 </a:t>
            </a:r>
            <a:r>
              <a:rPr lang="en-US" sz="1400" dirty="0"/>
              <a:t>chains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F89C23-29FB-8049-A5CA-8D15D656381F}"/>
              </a:ext>
            </a:extLst>
          </p:cNvPr>
          <p:cNvSpPr txBox="1"/>
          <p:nvPr/>
        </p:nvSpPr>
        <p:spPr>
          <a:xfrm>
            <a:off x="6751106" y="2407052"/>
            <a:ext cx="2105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Set of points </a:t>
            </a:r>
            <a:r>
              <a:rPr lang="en-US" sz="1400" dirty="0" err="1"/>
              <a:t>X</a:t>
            </a:r>
            <a:r>
              <a:rPr lang="en-US" sz="1400" baseline="-25000" dirty="0" err="1"/>
              <a:t>t</a:t>
            </a:r>
            <a:endParaRPr lang="en-US" sz="1400" baseline="-25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9A56EE7-EECA-9E47-B39B-CEB015772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613" y="1598613"/>
            <a:ext cx="8113034" cy="1925423"/>
          </a:xfrm>
        </p:spPr>
        <p:txBody>
          <a:bodyPr>
            <a:normAutofit/>
          </a:bodyPr>
          <a:lstStyle/>
          <a:p>
            <a:r>
              <a:rPr lang="en-US" dirty="0"/>
              <a:t>Gibbs Algorithm</a:t>
            </a:r>
          </a:p>
        </p:txBody>
      </p:sp>
    </p:spTree>
    <p:extLst>
      <p:ext uri="{BB962C8B-B14F-4D97-AF65-F5344CB8AC3E}">
        <p14:creationId xmlns:p14="http://schemas.microsoft.com/office/powerpoint/2010/main" val="1905731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Issues for MCMC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MCMC is both art and science</a:t>
            </a:r>
          </a:p>
          <a:p>
            <a:r>
              <a:rPr lang="en-US" sz="2000" dirty="0"/>
              <a:t>Must choose initial values for sampling</a:t>
            </a:r>
          </a:p>
          <a:p>
            <a:pPr lvl="1"/>
            <a:r>
              <a:rPr lang="en-US" sz="2000" dirty="0"/>
              <a:t>Best to pick value where posterior density is large</a:t>
            </a:r>
          </a:p>
          <a:p>
            <a:pPr lvl="2"/>
            <a:r>
              <a:rPr lang="en-US" sz="2000" dirty="0"/>
              <a:t>MLEs often a good choice, if available</a:t>
            </a:r>
          </a:p>
          <a:p>
            <a:pPr lvl="1"/>
            <a:r>
              <a:rPr lang="en-US" sz="2000" dirty="0"/>
              <a:t>Usually not an issue except for very complicated models</a:t>
            </a:r>
          </a:p>
          <a:p>
            <a:pPr lvl="2"/>
            <a:r>
              <a:rPr lang="en-US" sz="2000" dirty="0"/>
              <a:t>Less complicated models will usually converge quickly even with poor estimates</a:t>
            </a:r>
          </a:p>
          <a:p>
            <a:r>
              <a:rPr lang="en-US" sz="2000" dirty="0"/>
              <a:t>Samples values are dependent, measured by autocorrelation</a:t>
            </a:r>
          </a:p>
          <a:p>
            <a:pPr lvl="1"/>
            <a:r>
              <a:rPr lang="en-US" sz="2000" dirty="0"/>
              <a:t>Dependence should decrease as distance between values (lag) increases</a:t>
            </a:r>
          </a:p>
          <a:p>
            <a:pPr lvl="1"/>
            <a:r>
              <a:rPr lang="en-US" sz="2000" dirty="0"/>
              <a:t>High lag autocorrelation can mean chains not exploring full range of posterior distribution</a:t>
            </a:r>
          </a:p>
          <a:p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Issues for MCMC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tell when Markov chain has converged</a:t>
            </a:r>
          </a:p>
          <a:p>
            <a:pPr lvl="1"/>
            <a:r>
              <a:rPr lang="en-US" dirty="0"/>
              <a:t>How many samples needed for burn in?</a:t>
            </a:r>
          </a:p>
          <a:p>
            <a:pPr lvl="1"/>
            <a:r>
              <a:rPr lang="en-US" dirty="0"/>
              <a:t>Has sampler obtained good coverage of posterior?</a:t>
            </a:r>
          </a:p>
          <a:p>
            <a:pPr lvl="1"/>
            <a:r>
              <a:rPr lang="en-US" dirty="0"/>
              <a:t>How many samples needed for desired precision?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Many Samples for Burn In?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Run multiple chains, starting at different points</a:t>
            </a:r>
          </a:p>
          <a:p>
            <a:r>
              <a:rPr lang="en-US" sz="2000" dirty="0"/>
              <a:t>Look for good mixing of chains</a:t>
            </a:r>
          </a:p>
          <a:p>
            <a:pPr lvl="1"/>
            <a:r>
              <a:rPr lang="en-US" sz="2000" dirty="0"/>
              <a:t>Poor mixing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Good mixing</a:t>
            </a:r>
          </a:p>
        </p:txBody>
      </p:sp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514600"/>
            <a:ext cx="5362575" cy="1600200"/>
          </a:xfrm>
          <a:prstGeom prst="rect">
            <a:avLst/>
          </a:prstGeom>
          <a:noFill/>
        </p:spPr>
      </p:pic>
      <p:pic>
        <p:nvPicPr>
          <p:cNvPr id="134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419600"/>
            <a:ext cx="5305425" cy="16764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8FC24-6393-6949-8769-08C618084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613" y="1004888"/>
            <a:ext cx="8231187" cy="366254"/>
          </a:xfrm>
        </p:spPr>
        <p:txBody>
          <a:bodyPr/>
          <a:lstStyle/>
          <a:p>
            <a:r>
              <a:rPr lang="en-US" dirty="0"/>
              <a:t>Basic Premises: Monte-Carlo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6055F-A85C-694C-8AC6-E902E8137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613" y="1598613"/>
            <a:ext cx="8231187" cy="400080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Objective: evaluate the mean value of a stochastic variable X by drawing </a:t>
            </a:r>
            <a:r>
              <a:rPr lang="en-US" i="1" dirty="0"/>
              <a:t>N</a:t>
            </a:r>
            <a:r>
              <a:rPr lang="en-US" dirty="0"/>
              <a:t> samples {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, n = 1,…,</a:t>
            </a:r>
            <a:r>
              <a:rPr lang="en-US" i="1" dirty="0"/>
              <a:t>N </a:t>
            </a:r>
            <a:r>
              <a:rPr lang="en-US" dirty="0"/>
              <a:t>} from the probabilistic distribution of X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Mean of X (i.e., E[X]):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Each sample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baseline="-25000" dirty="0"/>
              <a:t> </a:t>
            </a:r>
            <a:r>
              <a:rPr lang="en-US" dirty="0"/>
              <a:t>is independent from the rest of samples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Sometimes drawing samples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baseline="-25000" dirty="0"/>
              <a:t>  </a:t>
            </a:r>
            <a:r>
              <a:rPr lang="en-US" dirty="0"/>
              <a:t>is not feasible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E60A98-C294-374D-B611-F2C09AA939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00E6118-BE27-744B-A344-C6DB8F0E04AB}"/>
                  </a:ext>
                </a:extLst>
              </p:cNvPr>
              <p:cNvSpPr txBox="1"/>
              <p:nvPr/>
            </p:nvSpPr>
            <p:spPr>
              <a:xfrm>
                <a:off x="1630227" y="3209580"/>
                <a:ext cx="4267140" cy="7788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00E6118-BE27-744B-A344-C6DB8F0E04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227" y="3209580"/>
                <a:ext cx="4267140" cy="778868"/>
              </a:xfrm>
              <a:prstGeom prst="rect">
                <a:avLst/>
              </a:prstGeom>
              <a:blipFill>
                <a:blip r:embed="rId2"/>
                <a:stretch>
                  <a:fillRect t="-111290" b="-17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1163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Coverage of Posterior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Run multiple chains, starting at widely dispersed points in the parameter space</a:t>
            </a:r>
          </a:p>
          <a:p>
            <a:r>
              <a:rPr lang="en-US" dirty="0"/>
              <a:t>Look for good mixing of chains</a:t>
            </a:r>
          </a:p>
          <a:p>
            <a:r>
              <a:rPr lang="en-US" dirty="0"/>
              <a:t>Can check to see if plot of autocorrelation vs. lag approaches 0 as lag increases</a:t>
            </a:r>
          </a:p>
          <a:p>
            <a:pPr lvl="1"/>
            <a:r>
              <a:rPr lang="en-US" dirty="0"/>
              <a:t>Good: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Less good: </a:t>
            </a:r>
          </a:p>
        </p:txBody>
      </p:sp>
      <p:pic>
        <p:nvPicPr>
          <p:cNvPr id="2457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7400" y="2979600"/>
            <a:ext cx="25120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7400" y="4730400"/>
            <a:ext cx="28670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1141688"/>
            <a:ext cx="8231187" cy="377026"/>
          </a:xfrm>
        </p:spPr>
        <p:txBody>
          <a:bodyPr/>
          <a:lstStyle/>
          <a:p>
            <a:r>
              <a:rPr lang="en-US" dirty="0"/>
              <a:t>How Many Samples After Convergence?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400"/>
            <a:ext cx="8145463" cy="4116388"/>
          </a:xfrm>
        </p:spPr>
        <p:txBody>
          <a:bodyPr/>
          <a:lstStyle/>
          <a:p>
            <a:r>
              <a:rPr lang="en-US" dirty="0"/>
              <a:t>OpenBUGS manual suggests running until Monte Carlo error is 5% or less of sample standard deviation for each parameter</a:t>
            </a:r>
          </a:p>
          <a:p>
            <a:r>
              <a:rPr lang="en-US" dirty="0"/>
              <a:t>None of the three aspects of convergence tends to be a problem for typical risk assessment models</a:t>
            </a:r>
          </a:p>
          <a:p>
            <a:pPr lvl="1"/>
            <a:r>
              <a:rPr lang="en-US" dirty="0"/>
              <a:t>But do not forget about it!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1170488"/>
            <a:ext cx="8231187" cy="377026"/>
          </a:xfrm>
        </p:spPr>
        <p:txBody>
          <a:bodyPr/>
          <a:lstStyle/>
          <a:p>
            <a:r>
              <a:rPr lang="en-US" dirty="0"/>
              <a:t>Convergence Diagnostics - BGR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764213"/>
            <a:ext cx="8231187" cy="4524375"/>
          </a:xfrm>
        </p:spPr>
        <p:txBody>
          <a:bodyPr/>
          <a:lstStyle/>
          <a:p>
            <a:r>
              <a:rPr lang="en-US" dirty="0"/>
              <a:t>Brooks-Gelman-Rubin (BGR) statistic is implemented in OpenBUGS</a:t>
            </a:r>
          </a:p>
          <a:p>
            <a:pPr lvl="1"/>
            <a:r>
              <a:rPr lang="en-US" dirty="0"/>
              <a:t>Overview</a:t>
            </a:r>
          </a:p>
          <a:p>
            <a:pPr lvl="2"/>
            <a:r>
              <a:rPr lang="en-US" dirty="0"/>
              <a:t>Compares between-chain variance to within-chain variance</a:t>
            </a:r>
          </a:p>
          <a:p>
            <a:pPr lvl="3"/>
            <a:r>
              <a:rPr lang="en-US" dirty="0"/>
              <a:t>If chains have converged, all should have same within-chain variance</a:t>
            </a:r>
          </a:p>
          <a:p>
            <a:pPr lvl="3"/>
            <a:r>
              <a:rPr lang="en-US" dirty="0"/>
              <a:t>BGR </a:t>
            </a:r>
            <a:r>
              <a:rPr lang="en-US" dirty="0">
                <a:sym typeface="Symbol" pitchFamily="18" charset="2"/>
              </a:rPr>
              <a:t> 1 indicates convergence</a:t>
            </a:r>
          </a:p>
          <a:p>
            <a:pPr lvl="2"/>
            <a:r>
              <a:rPr lang="en-US" dirty="0">
                <a:sym typeface="Symbol" pitchFamily="18" charset="2"/>
              </a:rPr>
              <a:t>Must run at least 2 chains to calculate BGR statistic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1134488"/>
            <a:ext cx="8231187" cy="377026"/>
          </a:xfrm>
        </p:spPr>
        <p:txBody>
          <a:bodyPr/>
          <a:lstStyle/>
          <a:p>
            <a:r>
              <a:rPr lang="en-US" dirty="0"/>
              <a:t>Convergence Diagnostics - BGR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728213"/>
            <a:ext cx="8231187" cy="452437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en-US" dirty="0"/>
              <a:t>Details</a:t>
            </a:r>
          </a:p>
          <a:p>
            <a:pPr lvl="1">
              <a:lnSpc>
                <a:spcPct val="75000"/>
              </a:lnSpc>
            </a:pPr>
            <a:r>
              <a:rPr lang="en-US" dirty="0"/>
              <a:t>Between-chain estimate is </a:t>
            </a:r>
            <a:r>
              <a:rPr lang="en-US" dirty="0">
                <a:solidFill>
                  <a:srgbClr val="008000"/>
                </a:solidFill>
              </a:rPr>
              <a:t>green</a:t>
            </a:r>
            <a:endParaRPr lang="en-US" dirty="0"/>
          </a:p>
          <a:p>
            <a:pPr lvl="1">
              <a:lnSpc>
                <a:spcPct val="75000"/>
              </a:lnSpc>
            </a:pPr>
            <a:r>
              <a:rPr lang="en-US" dirty="0"/>
              <a:t>Within-chain estimate is </a:t>
            </a:r>
            <a:r>
              <a:rPr lang="en-US" dirty="0">
                <a:solidFill>
                  <a:schemeClr val="accent2"/>
                </a:solidFill>
              </a:rPr>
              <a:t>blue</a:t>
            </a:r>
            <a:endParaRPr lang="en-US" dirty="0"/>
          </a:p>
          <a:p>
            <a:pPr lvl="1">
              <a:lnSpc>
                <a:spcPct val="75000"/>
              </a:lnSpc>
            </a:pPr>
            <a:r>
              <a:rPr lang="en-US" dirty="0"/>
              <a:t>Ratio (between/within) is </a:t>
            </a:r>
            <a:r>
              <a:rPr lang="en-US" dirty="0">
                <a:solidFill>
                  <a:srgbClr val="FF0000"/>
                </a:solidFill>
              </a:rPr>
              <a:t>red</a:t>
            </a:r>
            <a:endParaRPr lang="en-US" dirty="0"/>
          </a:p>
          <a:p>
            <a:pPr lvl="2">
              <a:lnSpc>
                <a:spcPct val="75000"/>
              </a:lnSpc>
            </a:pPr>
            <a:r>
              <a:rPr lang="en-US" dirty="0"/>
              <a:t>Ratio expected to start out &gt; 1 and converge to 1</a:t>
            </a:r>
          </a:p>
          <a:p>
            <a:pPr lvl="3">
              <a:lnSpc>
                <a:spcPct val="75000"/>
              </a:lnSpc>
            </a:pPr>
            <a:r>
              <a:rPr lang="en-US" dirty="0"/>
              <a:t>Rule of thumb:  R &lt; 1.2 for convergence</a:t>
            </a:r>
          </a:p>
          <a:p>
            <a:pPr lvl="2">
              <a:lnSpc>
                <a:spcPct val="75000"/>
              </a:lnSpc>
            </a:pPr>
            <a:r>
              <a:rPr lang="en-US" dirty="0"/>
              <a:t>Also want between-chain and within-chain estimates to be stable</a:t>
            </a:r>
          </a:p>
          <a:p>
            <a:pPr lvl="2">
              <a:lnSpc>
                <a:spcPct val="75000"/>
              </a:lnSpc>
            </a:pPr>
            <a:r>
              <a:rPr lang="en-US" dirty="0"/>
              <a:t>Right-click on BGR graph, then </a:t>
            </a:r>
            <a:r>
              <a:rPr lang="en-US"/>
              <a:t>select Data to see </a:t>
            </a:r>
            <a:r>
              <a:rPr lang="en-US" dirty="0"/>
              <a:t>values of 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76988" y="970163"/>
            <a:ext cx="8126412" cy="757237"/>
          </a:xfrm>
        </p:spPr>
        <p:txBody>
          <a:bodyPr/>
          <a:lstStyle/>
          <a:p>
            <a:r>
              <a:rPr lang="en-US" dirty="0"/>
              <a:t>Convergence Diagnostics - BGR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938" y="1984575"/>
            <a:ext cx="3995737" cy="4116388"/>
          </a:xfrm>
        </p:spPr>
        <p:txBody>
          <a:bodyPr/>
          <a:lstStyle/>
          <a:p>
            <a:r>
              <a:rPr lang="en-US" dirty="0"/>
              <a:t>Example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Indicates convergence</a:t>
            </a:r>
          </a:p>
          <a:p>
            <a:endParaRPr lang="en-US" dirty="0"/>
          </a:p>
        </p:txBody>
      </p:sp>
      <p:graphicFrame>
        <p:nvGraphicFramePr>
          <p:cNvPr id="20173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04126913"/>
              </p:ext>
            </p:extLst>
          </p:nvPr>
        </p:nvGraphicFramePr>
        <p:xfrm>
          <a:off x="3421800" y="2436260"/>
          <a:ext cx="5181600" cy="2592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r:id="rId4" imgW="2520000" imgH="1260000" progId="">
                  <p:embed/>
                </p:oleObj>
              </mc:Choice>
              <mc:Fallback>
                <p:oleObj r:id="rId4" imgW="2520000" imgH="126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800" y="2436260"/>
                        <a:ext cx="5181600" cy="2592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D867A-A92B-B543-B5B4-149B7C7B6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613" y="1004888"/>
            <a:ext cx="8231187" cy="366254"/>
          </a:xfrm>
        </p:spPr>
        <p:txBody>
          <a:bodyPr/>
          <a:lstStyle/>
          <a:p>
            <a:r>
              <a:rPr lang="en-US" dirty="0"/>
              <a:t>Basic Premises: Markov Chains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E5C44-6C56-DF4E-906E-12D545A97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613" y="1598613"/>
            <a:ext cx="8231187" cy="62060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Example: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P</a:t>
            </a:r>
            <a:r>
              <a:rPr lang="en-US" baseline="-25000" dirty="0"/>
              <a:t>A</a:t>
            </a:r>
            <a:r>
              <a:rPr lang="en-US" dirty="0"/>
              <a:t>(∞), P</a:t>
            </a:r>
            <a:r>
              <a:rPr lang="en-US" baseline="-25000" dirty="0"/>
              <a:t>B</a:t>
            </a:r>
            <a:r>
              <a:rPr lang="en-US" dirty="0"/>
              <a:t>(∞) and P</a:t>
            </a:r>
            <a:r>
              <a:rPr lang="en-US" baseline="-25000" dirty="0"/>
              <a:t>C</a:t>
            </a:r>
            <a:r>
              <a:rPr lang="en-US" dirty="0"/>
              <a:t>(∞) are steady-state probabilities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</a:t>
            </a:r>
            <a:r>
              <a:rPr lang="en-US" baseline="-25000" dirty="0"/>
              <a:t>A</a:t>
            </a:r>
            <a:r>
              <a:rPr lang="en-US" dirty="0"/>
              <a:t>(∞), P</a:t>
            </a:r>
            <a:r>
              <a:rPr lang="en-US" baseline="-25000" dirty="0"/>
              <a:t>B</a:t>
            </a:r>
            <a:r>
              <a:rPr lang="en-US" dirty="0"/>
              <a:t>(∞) and P</a:t>
            </a:r>
            <a:r>
              <a:rPr lang="en-US" baseline="-25000" dirty="0"/>
              <a:t>C</a:t>
            </a:r>
            <a:r>
              <a:rPr lang="en-US" dirty="0"/>
              <a:t>(∞) do not depend on P</a:t>
            </a:r>
            <a:r>
              <a:rPr lang="en-US" baseline="-25000" dirty="0"/>
              <a:t>A</a:t>
            </a:r>
            <a:r>
              <a:rPr lang="en-US" dirty="0"/>
              <a:t>(0), P</a:t>
            </a:r>
            <a:r>
              <a:rPr lang="en-US" baseline="-25000" dirty="0"/>
              <a:t>B</a:t>
            </a:r>
            <a:r>
              <a:rPr lang="en-US" dirty="0"/>
              <a:t>(0) and P</a:t>
            </a:r>
            <a:r>
              <a:rPr lang="en-US" baseline="-25000" dirty="0"/>
              <a:t>C</a:t>
            </a:r>
            <a:r>
              <a:rPr lang="en-US" dirty="0"/>
              <a:t>(0)	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</a:t>
            </a:r>
            <a:r>
              <a:rPr lang="en-US" baseline="-25000" dirty="0"/>
              <a:t>A</a:t>
            </a:r>
            <a:r>
              <a:rPr lang="en-US" dirty="0"/>
              <a:t>(∞), P</a:t>
            </a:r>
            <a:r>
              <a:rPr lang="en-US" baseline="-25000" dirty="0"/>
              <a:t>A</a:t>
            </a:r>
            <a:r>
              <a:rPr lang="en-US" dirty="0"/>
              <a:t>(∞) and P</a:t>
            </a:r>
            <a:r>
              <a:rPr lang="en-US" baseline="-25000" dirty="0"/>
              <a:t>A</a:t>
            </a:r>
            <a:r>
              <a:rPr lang="en-US" dirty="0"/>
              <a:t>(∞) “forget” the initial state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0D6F6-D6C1-4B4B-915C-4535DF1F3F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EE40E5D-AF12-3341-86FB-1334570E96BC}"/>
              </a:ext>
            </a:extLst>
          </p:cNvPr>
          <p:cNvCxnSpPr>
            <a:cxnSpLocks/>
          </p:cNvCxnSpPr>
          <p:nvPr/>
        </p:nvCxnSpPr>
        <p:spPr bwMode="auto">
          <a:xfrm flipV="1">
            <a:off x="4571206" y="2250041"/>
            <a:ext cx="0" cy="184421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F49FFEF-EAAB-C04F-ADDC-6B8D5A1C661B}"/>
              </a:ext>
            </a:extLst>
          </p:cNvPr>
          <p:cNvCxnSpPr>
            <a:cxnSpLocks/>
          </p:cNvCxnSpPr>
          <p:nvPr/>
        </p:nvCxnSpPr>
        <p:spPr bwMode="auto">
          <a:xfrm>
            <a:off x="4571206" y="4094253"/>
            <a:ext cx="267299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D999938-D9DB-F146-A867-E3FA6DEF5385}"/>
              </a:ext>
            </a:extLst>
          </p:cNvPr>
          <p:cNvSpPr/>
          <p:nvPr/>
        </p:nvSpPr>
        <p:spPr bwMode="auto">
          <a:xfrm>
            <a:off x="1076753" y="2097863"/>
            <a:ext cx="842481" cy="842481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A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8A0D52-783E-AE44-A46B-86DD2457BA86}"/>
              </a:ext>
            </a:extLst>
          </p:cNvPr>
          <p:cNvSpPr/>
          <p:nvPr/>
        </p:nvSpPr>
        <p:spPr bwMode="auto">
          <a:xfrm>
            <a:off x="1077782" y="3453908"/>
            <a:ext cx="842481" cy="842481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</a:t>
            </a:r>
          </a:p>
        </p:txBody>
      </p:sp>
      <p:cxnSp>
        <p:nvCxnSpPr>
          <p:cNvPr id="13" name="Curved Connector 12">
            <a:extLst>
              <a:ext uri="{FF2B5EF4-FFF2-40B4-BE49-F238E27FC236}">
                <a16:creationId xmlns:a16="http://schemas.microsoft.com/office/drawing/2014/main" id="{AD05E1F7-8BD9-364E-982E-146942B7FF14}"/>
              </a:ext>
            </a:extLst>
          </p:cNvPr>
          <p:cNvCxnSpPr>
            <a:stCxn id="10" idx="2"/>
            <a:endCxn id="11" idx="2"/>
          </p:cNvCxnSpPr>
          <p:nvPr/>
        </p:nvCxnSpPr>
        <p:spPr bwMode="auto">
          <a:xfrm rot="10800000" flipH="1" flipV="1">
            <a:off x="1076752" y="2519103"/>
            <a:ext cx="1029" cy="1356045"/>
          </a:xfrm>
          <a:prstGeom prst="curvedConnector3">
            <a:avLst>
              <a:gd name="adj1" fmla="val -2221574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EC699D09-7F8F-7442-A27C-E6BB70E22295}"/>
              </a:ext>
            </a:extLst>
          </p:cNvPr>
          <p:cNvCxnSpPr>
            <a:cxnSpLocks/>
            <a:stCxn id="11" idx="6"/>
            <a:endCxn id="29" idx="4"/>
          </p:cNvCxnSpPr>
          <p:nvPr/>
        </p:nvCxnSpPr>
        <p:spPr bwMode="auto">
          <a:xfrm flipV="1">
            <a:off x="1920263" y="3594862"/>
            <a:ext cx="816164" cy="280287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F0F65F-25AF-8F4B-B8CB-32A3F0847D4E}"/>
              </a:ext>
            </a:extLst>
          </p:cNvPr>
          <p:cNvSpPr txBox="1"/>
          <p:nvPr/>
        </p:nvSpPr>
        <p:spPr>
          <a:xfrm>
            <a:off x="4014643" y="203455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P(t)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7C2D9-64AF-A74F-A5E8-B94BAA774A37}"/>
              </a:ext>
            </a:extLst>
          </p:cNvPr>
          <p:cNvSpPr txBox="1"/>
          <p:nvPr/>
        </p:nvSpPr>
        <p:spPr>
          <a:xfrm>
            <a:off x="7239848" y="4094253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312214C1-6D45-694C-AFC5-2AE86B19626B}"/>
              </a:ext>
            </a:extLst>
          </p:cNvPr>
          <p:cNvSpPr/>
          <p:nvPr/>
        </p:nvSpPr>
        <p:spPr bwMode="auto">
          <a:xfrm>
            <a:off x="4582274" y="2648433"/>
            <a:ext cx="2578814" cy="658279"/>
          </a:xfrm>
          <a:custGeom>
            <a:avLst/>
            <a:gdLst>
              <a:gd name="connsiteX0" fmla="*/ 0 w 2578814"/>
              <a:gd name="connsiteY0" fmla="*/ 0 h 400692"/>
              <a:gd name="connsiteX1" fmla="*/ 339047 w 2578814"/>
              <a:gd name="connsiteY1" fmla="*/ 226032 h 400692"/>
              <a:gd name="connsiteX2" fmla="*/ 1335641 w 2578814"/>
              <a:gd name="connsiteY2" fmla="*/ 369870 h 400692"/>
              <a:gd name="connsiteX3" fmla="*/ 2578814 w 2578814"/>
              <a:gd name="connsiteY3" fmla="*/ 400692 h 40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814" h="400692">
                <a:moveTo>
                  <a:pt x="0" y="0"/>
                </a:moveTo>
                <a:cubicBezTo>
                  <a:pt x="58220" y="82193"/>
                  <a:pt x="116440" y="164387"/>
                  <a:pt x="339047" y="226032"/>
                </a:cubicBezTo>
                <a:cubicBezTo>
                  <a:pt x="561654" y="287677"/>
                  <a:pt x="962347" y="340760"/>
                  <a:pt x="1335641" y="369870"/>
                </a:cubicBezTo>
                <a:cubicBezTo>
                  <a:pt x="1708935" y="398980"/>
                  <a:pt x="2143874" y="399836"/>
                  <a:pt x="2578814" y="400692"/>
                </a:cubicBezTo>
              </a:path>
            </a:pathLst>
          </a:custGeom>
          <a:noFill/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5E4BA02-A353-6743-9EB2-2B922B3C40A2}"/>
              </a:ext>
            </a:extLst>
          </p:cNvPr>
          <p:cNvSpPr/>
          <p:nvPr/>
        </p:nvSpPr>
        <p:spPr bwMode="auto">
          <a:xfrm flipV="1">
            <a:off x="4582274" y="3768901"/>
            <a:ext cx="2578814" cy="240319"/>
          </a:xfrm>
          <a:custGeom>
            <a:avLst/>
            <a:gdLst>
              <a:gd name="connsiteX0" fmla="*/ 0 w 2578814"/>
              <a:gd name="connsiteY0" fmla="*/ 0 h 400692"/>
              <a:gd name="connsiteX1" fmla="*/ 339047 w 2578814"/>
              <a:gd name="connsiteY1" fmla="*/ 226032 h 400692"/>
              <a:gd name="connsiteX2" fmla="*/ 1335641 w 2578814"/>
              <a:gd name="connsiteY2" fmla="*/ 369870 h 400692"/>
              <a:gd name="connsiteX3" fmla="*/ 2578814 w 2578814"/>
              <a:gd name="connsiteY3" fmla="*/ 400692 h 40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814" h="400692">
                <a:moveTo>
                  <a:pt x="0" y="0"/>
                </a:moveTo>
                <a:cubicBezTo>
                  <a:pt x="58220" y="82193"/>
                  <a:pt x="116440" y="164387"/>
                  <a:pt x="339047" y="226032"/>
                </a:cubicBezTo>
                <a:cubicBezTo>
                  <a:pt x="561654" y="287677"/>
                  <a:pt x="962347" y="340760"/>
                  <a:pt x="1335641" y="369870"/>
                </a:cubicBezTo>
                <a:cubicBezTo>
                  <a:pt x="1708935" y="398980"/>
                  <a:pt x="2143874" y="399836"/>
                  <a:pt x="2578814" y="400692"/>
                </a:cubicBezTo>
              </a:path>
            </a:pathLst>
          </a:cu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719793-BB0A-BD42-A51E-7D9477682146}"/>
              </a:ext>
            </a:extLst>
          </p:cNvPr>
          <p:cNvSpPr txBox="1"/>
          <p:nvPr/>
        </p:nvSpPr>
        <p:spPr>
          <a:xfrm>
            <a:off x="3853984" y="2464766"/>
            <a:ext cx="706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A</a:t>
            </a:r>
            <a:r>
              <a:rPr lang="en-US" dirty="0"/>
              <a:t>(0)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0859B52-0B54-BF46-B43E-A2C508CD2411}"/>
              </a:ext>
            </a:extLst>
          </p:cNvPr>
          <p:cNvSpPr txBox="1"/>
          <p:nvPr/>
        </p:nvSpPr>
        <p:spPr>
          <a:xfrm>
            <a:off x="3865051" y="375420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B</a:t>
            </a:r>
            <a:r>
              <a:rPr lang="en-US" dirty="0"/>
              <a:t>(0)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3522ABF-CA5B-5D42-B67B-2E03DF0F4859}"/>
              </a:ext>
            </a:extLst>
          </p:cNvPr>
          <p:cNvSpPr txBox="1"/>
          <p:nvPr/>
        </p:nvSpPr>
        <p:spPr>
          <a:xfrm>
            <a:off x="7187867" y="3102680"/>
            <a:ext cx="7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A</a:t>
            </a:r>
            <a:r>
              <a:rPr lang="en-US" dirty="0"/>
              <a:t>(∞)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51A441-9124-0144-8751-3314CA008CE7}"/>
              </a:ext>
            </a:extLst>
          </p:cNvPr>
          <p:cNvSpPr txBox="1"/>
          <p:nvPr/>
        </p:nvSpPr>
        <p:spPr>
          <a:xfrm>
            <a:off x="7188551" y="3594862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B</a:t>
            </a:r>
            <a:r>
              <a:rPr lang="en-US" dirty="0"/>
              <a:t>(∞)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2891000-7090-5A40-96E7-F9B935552910}"/>
              </a:ext>
            </a:extLst>
          </p:cNvPr>
          <p:cNvSpPr/>
          <p:nvPr/>
        </p:nvSpPr>
        <p:spPr bwMode="auto">
          <a:xfrm>
            <a:off x="2315186" y="2752381"/>
            <a:ext cx="842481" cy="84248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</a:t>
            </a:r>
          </a:p>
        </p:txBody>
      </p:sp>
      <p:cxnSp>
        <p:nvCxnSpPr>
          <p:cNvPr id="31" name="Curved Connector 30">
            <a:extLst>
              <a:ext uri="{FF2B5EF4-FFF2-40B4-BE49-F238E27FC236}">
                <a16:creationId xmlns:a16="http://schemas.microsoft.com/office/drawing/2014/main" id="{7282CE82-CE42-F640-A5B4-32D8F7063502}"/>
              </a:ext>
            </a:extLst>
          </p:cNvPr>
          <p:cNvCxnSpPr>
            <a:cxnSpLocks/>
            <a:stCxn id="10" idx="6"/>
            <a:endCxn id="29" idx="0"/>
          </p:cNvCxnSpPr>
          <p:nvPr/>
        </p:nvCxnSpPr>
        <p:spPr bwMode="auto">
          <a:xfrm>
            <a:off x="1919234" y="2519104"/>
            <a:ext cx="817193" cy="233277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62EC075-E4D5-B24A-A6CE-82B87BB0BFFC}"/>
              </a:ext>
            </a:extLst>
          </p:cNvPr>
          <p:cNvSpPr txBox="1"/>
          <p:nvPr/>
        </p:nvSpPr>
        <p:spPr>
          <a:xfrm>
            <a:off x="3860599" y="3436973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C</a:t>
            </a:r>
            <a:r>
              <a:rPr lang="en-US" dirty="0"/>
              <a:t>(0)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9662A70F-B16B-A044-81E5-7877B208373F}"/>
              </a:ext>
            </a:extLst>
          </p:cNvPr>
          <p:cNvSpPr/>
          <p:nvPr/>
        </p:nvSpPr>
        <p:spPr bwMode="auto">
          <a:xfrm flipV="1">
            <a:off x="4571206" y="3520661"/>
            <a:ext cx="2578814" cy="148402"/>
          </a:xfrm>
          <a:custGeom>
            <a:avLst/>
            <a:gdLst>
              <a:gd name="connsiteX0" fmla="*/ 0 w 2578814"/>
              <a:gd name="connsiteY0" fmla="*/ 0 h 400692"/>
              <a:gd name="connsiteX1" fmla="*/ 339047 w 2578814"/>
              <a:gd name="connsiteY1" fmla="*/ 226032 h 400692"/>
              <a:gd name="connsiteX2" fmla="*/ 1335641 w 2578814"/>
              <a:gd name="connsiteY2" fmla="*/ 369870 h 400692"/>
              <a:gd name="connsiteX3" fmla="*/ 2578814 w 2578814"/>
              <a:gd name="connsiteY3" fmla="*/ 400692 h 40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814" h="400692">
                <a:moveTo>
                  <a:pt x="0" y="0"/>
                </a:moveTo>
                <a:cubicBezTo>
                  <a:pt x="58220" y="82193"/>
                  <a:pt x="116440" y="164387"/>
                  <a:pt x="339047" y="226032"/>
                </a:cubicBezTo>
                <a:cubicBezTo>
                  <a:pt x="561654" y="287677"/>
                  <a:pt x="962347" y="340760"/>
                  <a:pt x="1335641" y="369870"/>
                </a:cubicBezTo>
                <a:cubicBezTo>
                  <a:pt x="1708935" y="398980"/>
                  <a:pt x="2143874" y="399836"/>
                  <a:pt x="2578814" y="400692"/>
                </a:cubicBezTo>
              </a:path>
            </a:pathLst>
          </a:custGeom>
          <a:noFill/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8B85F70-5B61-8141-8E42-8EB2DA8C647D}"/>
              </a:ext>
            </a:extLst>
          </p:cNvPr>
          <p:cNvSpPr txBox="1"/>
          <p:nvPr/>
        </p:nvSpPr>
        <p:spPr>
          <a:xfrm>
            <a:off x="7187867" y="3334328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baseline="-25000" dirty="0"/>
              <a:t>C</a:t>
            </a:r>
            <a:r>
              <a:rPr lang="en-US" dirty="0"/>
              <a:t>(∞)</a:t>
            </a:r>
          </a:p>
        </p:txBody>
      </p:sp>
      <p:cxnSp>
        <p:nvCxnSpPr>
          <p:cNvPr id="54" name="Curved Connector 53">
            <a:extLst>
              <a:ext uri="{FF2B5EF4-FFF2-40B4-BE49-F238E27FC236}">
                <a16:creationId xmlns:a16="http://schemas.microsoft.com/office/drawing/2014/main" id="{E06319A2-E831-0241-BE7E-99A091105CB5}"/>
              </a:ext>
            </a:extLst>
          </p:cNvPr>
          <p:cNvCxnSpPr>
            <a:cxnSpLocks/>
            <a:stCxn id="11" idx="0"/>
            <a:endCxn id="10" idx="4"/>
          </p:cNvCxnSpPr>
          <p:nvPr/>
        </p:nvCxnSpPr>
        <p:spPr bwMode="auto">
          <a:xfrm rot="16200000" flipV="1">
            <a:off x="1241727" y="3196611"/>
            <a:ext cx="513564" cy="102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Curved Connector 61">
            <a:extLst>
              <a:ext uri="{FF2B5EF4-FFF2-40B4-BE49-F238E27FC236}">
                <a16:creationId xmlns:a16="http://schemas.microsoft.com/office/drawing/2014/main" id="{E9FB97AA-59AE-6041-AABB-225398A45B1B}"/>
              </a:ext>
            </a:extLst>
          </p:cNvPr>
          <p:cNvCxnSpPr>
            <a:cxnSpLocks/>
            <a:stCxn id="29" idx="2"/>
            <a:endCxn id="11" idx="7"/>
          </p:cNvCxnSpPr>
          <p:nvPr/>
        </p:nvCxnSpPr>
        <p:spPr bwMode="auto">
          <a:xfrm rot="10800000" flipV="1">
            <a:off x="1796886" y="3173622"/>
            <a:ext cx="518301" cy="403664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Curved Connector 65">
            <a:extLst>
              <a:ext uri="{FF2B5EF4-FFF2-40B4-BE49-F238E27FC236}">
                <a16:creationId xmlns:a16="http://schemas.microsoft.com/office/drawing/2014/main" id="{7B78C52F-E8C6-4A4B-ADF2-EB3983E06D50}"/>
              </a:ext>
            </a:extLst>
          </p:cNvPr>
          <p:cNvCxnSpPr>
            <a:cxnSpLocks/>
            <a:endCxn id="10" idx="5"/>
          </p:cNvCxnSpPr>
          <p:nvPr/>
        </p:nvCxnSpPr>
        <p:spPr bwMode="auto">
          <a:xfrm rot="10800000">
            <a:off x="1795857" y="2816967"/>
            <a:ext cx="494281" cy="355181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91134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Premise of MCMC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598613"/>
            <a:ext cx="8431533" cy="4524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MCMC: perform Monte-Carlo sampling from a </a:t>
            </a:r>
            <a:r>
              <a:rPr lang="en-US" u="sng" dirty="0"/>
              <a:t>continuous</a:t>
            </a:r>
            <a:r>
              <a:rPr lang="en-US" dirty="0"/>
              <a:t> Markov chain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Chain converges to joint posterior distribution</a:t>
            </a:r>
          </a:p>
          <a:p>
            <a:pPr>
              <a:lnSpc>
                <a:spcPct val="90000"/>
              </a:lnSpc>
            </a:pPr>
            <a:r>
              <a:rPr lang="en-US" dirty="0"/>
              <a:t>MCMC approach: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Sequence of random variables X</a:t>
            </a:r>
            <a:r>
              <a:rPr lang="en-US" baseline="-25000" dirty="0"/>
              <a:t>o</a:t>
            </a:r>
            <a:r>
              <a:rPr lang="en-US" dirty="0"/>
              <a:t>, X</a:t>
            </a:r>
            <a:r>
              <a:rPr lang="en-US" baseline="-25000" dirty="0"/>
              <a:t>1</a:t>
            </a:r>
            <a:r>
              <a:rPr lang="en-US" dirty="0"/>
              <a:t>, X</a:t>
            </a:r>
            <a:r>
              <a:rPr lang="en-US" baseline="-25000" dirty="0"/>
              <a:t>2</a:t>
            </a:r>
            <a:r>
              <a:rPr lang="en-US" dirty="0"/>
              <a:t>, …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Next sample X</a:t>
            </a:r>
            <a:r>
              <a:rPr lang="en-US" baseline="-25000" dirty="0"/>
              <a:t>t+1</a:t>
            </a:r>
            <a:r>
              <a:rPr lang="en-US" dirty="0"/>
              <a:t> depends only on </a:t>
            </a:r>
            <a:r>
              <a:rPr lang="en-US" dirty="0" err="1"/>
              <a:t>X</a:t>
            </a:r>
            <a:r>
              <a:rPr lang="en-US" baseline="-25000" dirty="0" err="1"/>
              <a:t>t</a:t>
            </a:r>
            <a:r>
              <a:rPr lang="en-US" dirty="0"/>
              <a:t> (Markov property)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X</a:t>
            </a:r>
            <a:r>
              <a:rPr lang="en-US" baseline="-25000" dirty="0"/>
              <a:t>t+1</a:t>
            </a:r>
            <a:r>
              <a:rPr lang="en-US" dirty="0"/>
              <a:t>  is sampled from the transition kernel P(X</a:t>
            </a:r>
            <a:r>
              <a:rPr lang="en-US" baseline="-25000" dirty="0"/>
              <a:t>t+1</a:t>
            </a:r>
            <a:r>
              <a:rPr lang="en-US" dirty="0"/>
              <a:t> | </a:t>
            </a:r>
            <a:r>
              <a:rPr lang="en-US" dirty="0" err="1"/>
              <a:t>X</a:t>
            </a:r>
            <a:r>
              <a:rPr lang="en-US" baseline="-25000" dirty="0" err="1"/>
              <a:t>t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After enough “time” (burn-in period), samples converge to stationary distribution (under certain regularity conditions)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Chain “forgets” its initial state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Stationary distribution is posterior distribution of interest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Consider samples when convergence is reached (i.e., after “burn-in”) 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Various methods exist to construct the P(X</a:t>
            </a:r>
            <a:r>
              <a:rPr lang="en-US" baseline="-25000" dirty="0"/>
              <a:t>t+1</a:t>
            </a:r>
            <a:r>
              <a:rPr lang="en-US" dirty="0"/>
              <a:t> | </a:t>
            </a:r>
            <a:r>
              <a:rPr lang="en-US" dirty="0" err="1"/>
              <a:t>X</a:t>
            </a:r>
            <a:r>
              <a:rPr lang="en-US" baseline="-25000" dirty="0" err="1"/>
              <a:t>t</a:t>
            </a:r>
            <a:r>
              <a:rPr lang="en-US" dirty="0"/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73ADA-23CC-924C-AA6A-A220A19D1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Premise of MCMC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F3734-2F16-9D4C-815A-696C189EB1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29DDA3-5F81-7948-9242-9D0AA96BC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73" y="2723295"/>
            <a:ext cx="7208675" cy="312981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1FE0930-5B84-D143-994C-9B2B2DCD0E8E}"/>
              </a:ext>
            </a:extLst>
          </p:cNvPr>
          <p:cNvSpPr/>
          <p:nvPr/>
        </p:nvSpPr>
        <p:spPr>
          <a:xfrm>
            <a:off x="1458132" y="1803736"/>
            <a:ext cx="4035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X</a:t>
            </a:r>
            <a:r>
              <a:rPr lang="en-US" baseline="-25000" dirty="0"/>
              <a:t>o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X</a:t>
            </a:r>
            <a:r>
              <a:rPr lang="en-US" baseline="-25000" dirty="0"/>
              <a:t>2</a:t>
            </a:r>
            <a:r>
              <a:rPr lang="en-US" dirty="0">
                <a:sym typeface="Wingdings" pitchFamily="2" charset="2"/>
              </a:rPr>
              <a:t> …</a:t>
            </a:r>
            <a:r>
              <a:rPr lang="en-US" dirty="0"/>
              <a:t> </a:t>
            </a:r>
            <a:r>
              <a:rPr lang="en-US" dirty="0" err="1"/>
              <a:t>X</a:t>
            </a:r>
            <a:r>
              <a:rPr lang="en-US" baseline="-25000" dirty="0" err="1"/>
              <a:t>t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X</a:t>
            </a:r>
            <a:r>
              <a:rPr lang="en-US" baseline="-25000" dirty="0"/>
              <a:t>t+1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…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X</a:t>
            </a:r>
            <a:r>
              <a:rPr lang="en-US" baseline="-25000" dirty="0"/>
              <a:t>N</a:t>
            </a:r>
            <a:endParaRPr lang="en-US" dirty="0"/>
          </a:p>
        </p:txBody>
      </p:sp>
      <p:pic>
        <p:nvPicPr>
          <p:cNvPr id="4098" name="Picture 2" descr="Image result for distribution histogram,">
            <a:hlinkClick r:id="rId3"/>
            <a:extLst>
              <a:ext uri="{FF2B5EF4-FFF2-40B4-BE49-F238E27FC236}">
                <a16:creationId xmlns:a16="http://schemas.microsoft.com/office/drawing/2014/main" id="{6FC4B231-89FB-AA43-B20D-0F70EA4B7D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2" t="6727" r="968" b="13504"/>
          <a:stretch/>
        </p:blipFill>
        <p:spPr bwMode="auto">
          <a:xfrm rot="5400000">
            <a:off x="7365951" y="3117569"/>
            <a:ext cx="956421" cy="86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7">
            <a:extLst>
              <a:ext uri="{FF2B5EF4-FFF2-40B4-BE49-F238E27FC236}">
                <a16:creationId xmlns:a16="http://schemas.microsoft.com/office/drawing/2014/main" id="{9CE2D3D8-CA74-C449-B306-ED0E6E7747B7}"/>
              </a:ext>
            </a:extLst>
          </p:cNvPr>
          <p:cNvSpPr/>
          <p:nvPr/>
        </p:nvSpPr>
        <p:spPr bwMode="auto">
          <a:xfrm>
            <a:off x="585627" y="2590457"/>
            <a:ext cx="1063387" cy="377026"/>
          </a:xfrm>
          <a:prstGeom prst="borderCallout1">
            <a:avLst>
              <a:gd name="adj1" fmla="val 48726"/>
              <a:gd name="adj2" fmla="val 103743"/>
              <a:gd name="adj3" fmla="val 112500"/>
              <a:gd name="adj4" fmla="val 160699"/>
            </a:avLst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Burn in</a:t>
            </a:r>
          </a:p>
        </p:txBody>
      </p:sp>
      <p:sp>
        <p:nvSpPr>
          <p:cNvPr id="11" name="Line Callout 1 10">
            <a:extLst>
              <a:ext uri="{FF2B5EF4-FFF2-40B4-BE49-F238E27FC236}">
                <a16:creationId xmlns:a16="http://schemas.microsoft.com/office/drawing/2014/main" id="{C56CC5FB-124D-C345-8817-843674E56E24}"/>
              </a:ext>
            </a:extLst>
          </p:cNvPr>
          <p:cNvSpPr/>
          <p:nvPr/>
        </p:nvSpPr>
        <p:spPr bwMode="auto">
          <a:xfrm>
            <a:off x="6365756" y="2025352"/>
            <a:ext cx="1587094" cy="598185"/>
          </a:xfrm>
          <a:prstGeom prst="borderCallout1">
            <a:avLst>
              <a:gd name="adj1" fmla="val 111402"/>
              <a:gd name="adj2" fmla="val 84420"/>
              <a:gd name="adj3" fmla="val 178976"/>
              <a:gd name="adj4" fmla="val 93269"/>
            </a:avLst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Posterior distribution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5047B3-80F9-8C4E-9120-032A3C42F959}"/>
              </a:ext>
            </a:extLst>
          </p:cNvPr>
          <p:cNvSpPr txBox="1"/>
          <p:nvPr/>
        </p:nvSpPr>
        <p:spPr>
          <a:xfrm>
            <a:off x="1117320" y="5912149"/>
            <a:ext cx="7407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W.R. </a:t>
            </a:r>
            <a:r>
              <a:rPr lang="en-US" sz="1400" dirty="0" err="1"/>
              <a:t>Gilks</a:t>
            </a:r>
            <a:r>
              <a:rPr lang="en-US" sz="1400" dirty="0"/>
              <a:t>, S. Richardson, D. </a:t>
            </a:r>
            <a:r>
              <a:rPr lang="en-US" sz="1400" dirty="0" err="1"/>
              <a:t>Spiegelhalter</a:t>
            </a:r>
            <a:r>
              <a:rPr lang="en-US" sz="1400" dirty="0"/>
              <a:t>, “Markov Chain Monte-Carlo in Practice”, Taylor &amp; Francis, Chapman &amp; Hall/CRC Interdisciplinary Statistics (1996)</a:t>
            </a:r>
          </a:p>
        </p:txBody>
      </p:sp>
    </p:spTree>
    <p:extLst>
      <p:ext uri="{BB962C8B-B14F-4D97-AF65-F5344CB8AC3E}">
        <p14:creationId xmlns:p14="http://schemas.microsoft.com/office/powerpoint/2010/main" val="2089418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Metropolis-Hastings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3" y="1598613"/>
            <a:ext cx="8231187" cy="3096677"/>
          </a:xfrm>
        </p:spPr>
        <p:txBody>
          <a:bodyPr/>
          <a:lstStyle/>
          <a:p>
            <a:r>
              <a:rPr lang="en-US" dirty="0"/>
              <a:t>The sequence: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is generated at each iteration </a:t>
            </a:r>
            <a:r>
              <a:rPr lang="en-US" i="1" dirty="0"/>
              <a:t>t</a:t>
            </a:r>
            <a:r>
              <a:rPr lang="en-US" dirty="0"/>
              <a:t> by sampling a candidate point </a:t>
            </a:r>
            <a:r>
              <a:rPr lang="en-US" i="1" dirty="0"/>
              <a:t>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Y is sampled from a proposal distribution </a:t>
            </a:r>
            <a:r>
              <a:rPr lang="en-US" i="1" dirty="0"/>
              <a:t>q(Y| </a:t>
            </a:r>
            <a:r>
              <a:rPr lang="en-US" i="1" dirty="0" err="1"/>
              <a:t>X</a:t>
            </a:r>
            <a:r>
              <a:rPr lang="en-US" i="1" baseline="-25000" dirty="0" err="1"/>
              <a:t>t</a:t>
            </a:r>
            <a:r>
              <a:rPr lang="en-US" i="1" dirty="0"/>
              <a:t>)</a:t>
            </a:r>
          </a:p>
          <a:p>
            <a:pPr lvl="1"/>
            <a:r>
              <a:rPr lang="en-US" dirty="0"/>
              <a:t>Typically </a:t>
            </a:r>
            <a:r>
              <a:rPr lang="en-US" i="1" dirty="0"/>
              <a:t>q(Y| </a:t>
            </a:r>
            <a:r>
              <a:rPr lang="en-US" i="1" dirty="0" err="1"/>
              <a:t>X</a:t>
            </a:r>
            <a:r>
              <a:rPr lang="en-US" i="1" baseline="-25000" dirty="0" err="1"/>
              <a:t>t</a:t>
            </a:r>
            <a:r>
              <a:rPr lang="en-US" i="1" dirty="0"/>
              <a:t>)</a:t>
            </a:r>
            <a:r>
              <a:rPr lang="en-US" dirty="0"/>
              <a:t> is a multivariate normal</a:t>
            </a:r>
          </a:p>
          <a:p>
            <a:pPr lvl="1"/>
            <a:endParaRPr lang="en-US" dirty="0"/>
          </a:p>
          <a:p>
            <a:r>
              <a:rPr lang="en-US" dirty="0"/>
              <a:t>Y is accepted with probability: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If accepted, X</a:t>
            </a:r>
            <a:r>
              <a:rPr lang="en-US" baseline="-25000" dirty="0"/>
              <a:t>t+1</a:t>
            </a:r>
            <a:r>
              <a:rPr lang="en-US" dirty="0"/>
              <a:t>=Y ; otherwise X</a:t>
            </a:r>
            <a:r>
              <a:rPr lang="en-US" baseline="-25000" dirty="0"/>
              <a:t>t+1</a:t>
            </a:r>
            <a:r>
              <a:rPr lang="en-US" dirty="0"/>
              <a:t>= </a:t>
            </a:r>
            <a:r>
              <a:rPr lang="en-US" dirty="0" err="1"/>
              <a:t>X</a:t>
            </a:r>
            <a:r>
              <a:rPr lang="en-US" baseline="-25000" dirty="0" err="1"/>
              <a:t>t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3F7924-0587-6147-ACFD-9E9AD9F8B21F}"/>
              </a:ext>
            </a:extLst>
          </p:cNvPr>
          <p:cNvSpPr/>
          <p:nvPr/>
        </p:nvSpPr>
        <p:spPr>
          <a:xfrm>
            <a:off x="2146500" y="1916752"/>
            <a:ext cx="4467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r>
              <a:rPr lang="en-US" sz="2000" baseline="-25000" dirty="0"/>
              <a:t>o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sz="2000" dirty="0"/>
              <a:t>X</a:t>
            </a:r>
            <a:r>
              <a:rPr lang="en-US" sz="2000" baseline="-25000" dirty="0"/>
              <a:t>1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sz="2000" dirty="0"/>
              <a:t>X</a:t>
            </a:r>
            <a:r>
              <a:rPr lang="en-US" sz="2000" baseline="-25000" dirty="0"/>
              <a:t>2</a:t>
            </a:r>
            <a:r>
              <a:rPr lang="en-US" sz="2000" dirty="0">
                <a:sym typeface="Wingdings" pitchFamily="2" charset="2"/>
              </a:rPr>
              <a:t> …</a:t>
            </a:r>
            <a:r>
              <a:rPr lang="en-US" sz="2000" dirty="0"/>
              <a:t> </a:t>
            </a:r>
            <a:r>
              <a:rPr lang="en-US" sz="2000" dirty="0" err="1"/>
              <a:t>X</a:t>
            </a:r>
            <a:r>
              <a:rPr lang="en-US" sz="2000" baseline="-25000" dirty="0" err="1"/>
              <a:t>t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/>
              <a:t>X</a:t>
            </a:r>
            <a:r>
              <a:rPr lang="en-US" sz="2000" baseline="-25000" dirty="0"/>
              <a:t>t+1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sz="2000" dirty="0"/>
              <a:t>…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sz="2000" dirty="0"/>
              <a:t> X</a:t>
            </a:r>
            <a:r>
              <a:rPr lang="en-US" sz="2000" baseline="-25000" dirty="0"/>
              <a:t>N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92E569D-D50F-F14E-8B2B-C7CB3D90D84F}"/>
                  </a:ext>
                </a:extLst>
              </p:cNvPr>
              <p:cNvSpPr txBox="1"/>
              <p:nvPr/>
            </p:nvSpPr>
            <p:spPr>
              <a:xfrm>
                <a:off x="2878883" y="4702254"/>
                <a:ext cx="3384645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𝑌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𝑚𝑖𝑛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𝑌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𝑌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|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92E569D-D50F-F14E-8B2B-C7CB3D90D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883" y="4702254"/>
                <a:ext cx="3384645" cy="622350"/>
              </a:xfrm>
              <a:prstGeom prst="rect">
                <a:avLst/>
              </a:prstGeom>
              <a:blipFill>
                <a:blip r:embed="rId3"/>
                <a:stretch>
                  <a:fillRect l="-749" b="-1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3818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Metropolis-Hastings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Algorithm:</a:t>
            </a:r>
          </a:p>
          <a:p>
            <a:endParaRPr lang="en-US" dirty="0"/>
          </a:p>
          <a:p>
            <a:pPr marL="454025" lvl="1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Initialize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  <a:p>
            <a:pPr marL="454025" lvl="1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Repeat for t = 1, 2, …, N </a:t>
            </a: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Sample y from q(x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t+1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|x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) </a:t>
            </a: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Sample u from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unif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(0,1)</a:t>
            </a: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If u </a:t>
            </a:r>
            <a:r>
              <a:rPr lang="en-US" u="sng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&lt;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 </a:t>
            </a:r>
            <a:r>
              <a:rPr lang="el-GR" dirty="0">
                <a:latin typeface="Courier New" panose="02070309020205020404" pitchFamily="49" charset="0"/>
                <a:cs typeface="Courier New" panose="02070309020205020404" pitchFamily="49" charset="0"/>
                <a:sym typeface="Symbol"/>
              </a:rPr>
              <a:t>α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,y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</a:p>
          <a:p>
            <a:pPr marL="1314450" lvl="3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Set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t+1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y</a:t>
            </a:r>
          </a:p>
          <a:p>
            <a:pPr marL="915987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pPr marL="1314450" lvl="3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Set 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t+1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endParaRPr lang="en-US" baseline="-25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14450" lvl="3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Return values {x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,x</a:t>
            </a:r>
            <a:r>
              <a:rPr lang="en-US" baseline="-25000" dirty="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,…,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baseline="-25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58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Metropolis-Hastings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3" y="1598613"/>
            <a:ext cx="8520112" cy="4524375"/>
          </a:xfrm>
        </p:spPr>
        <p:txBody>
          <a:bodyPr/>
          <a:lstStyle/>
          <a:p>
            <a:r>
              <a:rPr lang="en-US" dirty="0"/>
              <a:t>Some remarks about </a:t>
            </a:r>
            <a:r>
              <a:rPr lang="el-GR" dirty="0">
                <a:latin typeface="Times New Roman"/>
                <a:cs typeface="Times New Roman"/>
              </a:rPr>
              <a:t>α</a:t>
            </a:r>
            <a:r>
              <a:rPr lang="en-US" dirty="0">
                <a:cs typeface="Times New Roman"/>
              </a:rPr>
              <a:t>(x, y):</a:t>
            </a:r>
          </a:p>
          <a:p>
            <a:pPr lvl="1"/>
            <a:r>
              <a:rPr lang="en-US" dirty="0"/>
              <a:t>Don’t need to know </a:t>
            </a:r>
            <a:r>
              <a:rPr lang="en-US" dirty="0">
                <a:sym typeface="Symbol"/>
              </a:rPr>
              <a:t>()</a:t>
            </a:r>
          </a:p>
          <a:p>
            <a:pPr lvl="2"/>
            <a:r>
              <a:rPr lang="en-US" dirty="0">
                <a:sym typeface="Symbol"/>
              </a:rPr>
              <a:t>Appears in both numerator and denominator</a:t>
            </a:r>
          </a:p>
          <a:p>
            <a:pPr lvl="1"/>
            <a:r>
              <a:rPr lang="en-US" dirty="0">
                <a:sym typeface="Symbol"/>
              </a:rPr>
              <a:t>Depends on proposal density </a:t>
            </a:r>
          </a:p>
          <a:p>
            <a:pPr lvl="1"/>
            <a:r>
              <a:rPr lang="en-US" dirty="0">
                <a:sym typeface="Symbol"/>
              </a:rPr>
              <a:t>If candidate value is rejected, chain stays at current value</a:t>
            </a:r>
          </a:p>
          <a:p>
            <a:pPr lvl="1"/>
            <a:r>
              <a:rPr lang="en-US" dirty="0">
                <a:sym typeface="Symbol"/>
              </a:rPr>
              <a:t>If proposal density is symmetric, probability of move reduces to (y)/(x)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F349D3-69BC-0849-A65F-7B78A486F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860" y="3829978"/>
            <a:ext cx="6251825" cy="26199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CCF959-6F82-564A-98B9-B72A369B1237}"/>
              </a:ext>
            </a:extLst>
          </p:cNvPr>
          <p:cNvSpPr txBox="1"/>
          <p:nvPr/>
        </p:nvSpPr>
        <p:spPr>
          <a:xfrm>
            <a:off x="1140431" y="6383923"/>
            <a:ext cx="7407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W.R. </a:t>
            </a:r>
            <a:r>
              <a:rPr lang="en-US" sz="1400" dirty="0" err="1"/>
              <a:t>Gilks</a:t>
            </a:r>
            <a:r>
              <a:rPr lang="en-US" sz="1400" dirty="0"/>
              <a:t>, S. Richardson, D. </a:t>
            </a:r>
            <a:r>
              <a:rPr lang="en-US" sz="1400" dirty="0" err="1"/>
              <a:t>Spiegelhalter</a:t>
            </a:r>
            <a:r>
              <a:rPr lang="en-US" sz="1400" dirty="0"/>
              <a:t>, “Markov Chain Monte-Carlo in Practice”, Taylor &amp; Francis, Chapman &amp; Hall/CRC Interdisciplinary Statistics (1996)</a:t>
            </a:r>
          </a:p>
        </p:txBody>
      </p:sp>
    </p:spTree>
    <p:extLst>
      <p:ext uri="{BB962C8B-B14F-4D97-AF65-F5344CB8AC3E}">
        <p14:creationId xmlns:p14="http://schemas.microsoft.com/office/powerpoint/2010/main" val="2978766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Metropolis-Hastings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Conditions for convergence (regularity conditions)</a:t>
            </a:r>
          </a:p>
          <a:p>
            <a:pPr lvl="1"/>
            <a:r>
              <a:rPr lang="en-US" dirty="0"/>
              <a:t>Markov chain must be irreducible and </a:t>
            </a:r>
            <a:r>
              <a:rPr lang="en-US" dirty="0" err="1"/>
              <a:t>aperiodic</a:t>
            </a:r>
            <a:endParaRPr lang="en-US" dirty="0"/>
          </a:p>
          <a:p>
            <a:pPr lvl="2"/>
            <a:r>
              <a:rPr lang="en-US" dirty="0"/>
              <a:t>Must be able to move from x to y in finite number of steps with nonzero probability</a:t>
            </a:r>
          </a:p>
          <a:p>
            <a:pPr lvl="2"/>
            <a:r>
              <a:rPr lang="en-US" dirty="0"/>
              <a:t>Number of moves required is not a multiple of some integer</a:t>
            </a:r>
          </a:p>
          <a:p>
            <a:pPr lvl="1"/>
            <a:r>
              <a:rPr lang="en-US" dirty="0"/>
              <a:t>Conditions satisfied if proposal density is nonzero on same support as </a:t>
            </a:r>
            <a:r>
              <a:rPr lang="en-US" dirty="0">
                <a:sym typeface="Symbol"/>
              </a:rPr>
              <a:t>()</a:t>
            </a:r>
          </a:p>
          <a:p>
            <a:pPr lvl="1"/>
            <a:r>
              <a:rPr lang="en-US" dirty="0">
                <a:sym typeface="Symbol"/>
              </a:rPr>
              <a:t>Usually also satisfied by density with restricted support</a:t>
            </a:r>
          </a:p>
          <a:p>
            <a:pPr lvl="2"/>
            <a:r>
              <a:rPr lang="en-US" dirty="0">
                <a:sym typeface="Symbol"/>
              </a:rPr>
              <a:t>Uniform distribution around current point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3-</a:t>
            </a:r>
            <a:fld id="{5F868368-EC15-444D-9EFB-42436E21986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7491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_Presentation-2016">
  <a:themeElements>
    <a:clrScheme name="INL 2016">
      <a:dk1>
        <a:srgbClr val="000000"/>
      </a:dk1>
      <a:lt1>
        <a:srgbClr val="FFFFFF"/>
      </a:lt1>
      <a:dk2>
        <a:srgbClr val="005875"/>
      </a:dk2>
      <a:lt2>
        <a:srgbClr val="808080"/>
      </a:lt2>
      <a:accent1>
        <a:srgbClr val="7895A4"/>
      </a:accent1>
      <a:accent2>
        <a:srgbClr val="8B9E6C"/>
      </a:accent2>
      <a:accent3>
        <a:srgbClr val="BFB896"/>
      </a:accent3>
      <a:accent4>
        <a:srgbClr val="ECE09C"/>
      </a:accent4>
      <a:accent5>
        <a:srgbClr val="DDDDDD"/>
      </a:accent5>
      <a:accent6>
        <a:srgbClr val="FFFFFF"/>
      </a:accent6>
      <a:hlink>
        <a:srgbClr val="7895A4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tandard_Presentation-2016" id="{AA70F70C-FE74-4105-B56D-A478567CF02D}" vid="{32DB2BA5-14E2-4538-A7F0-90025315B3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C255676BE044408856C5C66FC5842F" ma:contentTypeVersion="0" ma:contentTypeDescription="Create a new document." ma:contentTypeScope="" ma:versionID="6e87924a3c1adc4a425af901172f9f5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6e0e3112098b4d1518554ee266199a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4C2D5B-5EF2-4373-B421-BF98377A13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F6FEB2-2A2B-42C0-A0BE-DB6FCB8EBCAE}">
  <ds:schemaRefs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E0BEE9E-377C-4E91-A7FC-4AE45A2EDF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Standard_Presentation-2016</Template>
  <TotalTime>680</TotalTime>
  <Words>1554</Words>
  <Application>Microsoft Macintosh PowerPoint</Application>
  <PresentationFormat>On-screen Show (4:3)</PresentationFormat>
  <Paragraphs>273</Paragraphs>
  <Slides>24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Cambria Math</vt:lpstr>
      <vt:lpstr>Courier New</vt:lpstr>
      <vt:lpstr>Times New Roman</vt:lpstr>
      <vt:lpstr>Standard_Presentation-2016</vt:lpstr>
      <vt:lpstr>Section 3:  Introduction to Markov Chain Monte Carlo Sampling (the Gee in BUGS)</vt:lpstr>
      <vt:lpstr>Basic Premises: Monte-Carlo Integration</vt:lpstr>
      <vt:lpstr>Basic Premises: Markov Chains</vt:lpstr>
      <vt:lpstr>Basic Premise of MCMC</vt:lpstr>
      <vt:lpstr>Basic Premise of MCMC</vt:lpstr>
      <vt:lpstr>Metropolis-Hastings Sampling</vt:lpstr>
      <vt:lpstr>Metropolis-Hastings Sampling</vt:lpstr>
      <vt:lpstr>Metropolis-Hastings Sampling</vt:lpstr>
      <vt:lpstr>Metropolis-Hastings Sampling</vt:lpstr>
      <vt:lpstr>Metropolis-Hastings Sampling</vt:lpstr>
      <vt:lpstr>Slice Sampling</vt:lpstr>
      <vt:lpstr>Gibbs Sampling</vt:lpstr>
      <vt:lpstr>Gibbs Sampling</vt:lpstr>
      <vt:lpstr>Extensions to Gibbs Sampling</vt:lpstr>
      <vt:lpstr>Plot of MCMC Iterations in 2-Dimensions </vt:lpstr>
      <vt:lpstr>Plot of MCMC Iterations in 2-Dimensions </vt:lpstr>
      <vt:lpstr>Practical Issues for MCMC</vt:lpstr>
      <vt:lpstr>Practical Issues for MCMC</vt:lpstr>
      <vt:lpstr>How Many Samples for Burn In?</vt:lpstr>
      <vt:lpstr>Good Coverage of Posterior</vt:lpstr>
      <vt:lpstr>How Many Samples After Convergence?</vt:lpstr>
      <vt:lpstr>Convergence Diagnostics - BGR</vt:lpstr>
      <vt:lpstr>Convergence Diagnostics - BGR</vt:lpstr>
      <vt:lpstr>Convergence Diagnostics - BGR</vt:lpstr>
    </vt:vector>
  </TitlesOfParts>
  <Company>INL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L. Combs</dc:creator>
  <cp:lastModifiedBy>Diego Mandelli</cp:lastModifiedBy>
  <cp:revision>62</cp:revision>
  <dcterms:created xsi:type="dcterms:W3CDTF">2016-09-09T18:28:57Z</dcterms:created>
  <dcterms:modified xsi:type="dcterms:W3CDTF">2019-04-16T15:47:17Z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0x01010086C255676BE044408856C5C66FC5842F</vt:lpwstr>
  </property>
</Properties>
</file>