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62" r:id="rId3"/>
    <p:sldId id="263" r:id="rId4"/>
    <p:sldId id="264" r:id="rId5"/>
    <p:sldId id="265" r:id="rId6"/>
    <p:sldId id="258" r:id="rId7"/>
    <p:sldId id="259" r:id="rId8"/>
    <p:sldId id="287" r:id="rId9"/>
    <p:sldId id="293" r:id="rId10"/>
    <p:sldId id="260" r:id="rId11"/>
    <p:sldId id="261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86" r:id="rId21"/>
    <p:sldId id="276" r:id="rId22"/>
    <p:sldId id="285" r:id="rId23"/>
    <p:sldId id="301" r:id="rId24"/>
    <p:sldId id="277" r:id="rId25"/>
    <p:sldId id="278" r:id="rId26"/>
    <p:sldId id="279" r:id="rId27"/>
    <p:sldId id="280" r:id="rId28"/>
    <p:sldId id="297" r:id="rId29"/>
    <p:sldId id="281" r:id="rId30"/>
    <p:sldId id="282" r:id="rId31"/>
    <p:sldId id="294" r:id="rId32"/>
    <p:sldId id="295" r:id="rId33"/>
    <p:sldId id="290" r:id="rId34"/>
    <p:sldId id="300" r:id="rId35"/>
    <p:sldId id="291" r:id="rId36"/>
    <p:sldId id="289" r:id="rId37"/>
    <p:sldId id="299" r:id="rId38"/>
    <p:sldId id="296" r:id="rId39"/>
    <p:sldId id="283" r:id="rId40"/>
    <p:sldId id="29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A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9086" autoAdjust="0"/>
  </p:normalViewPr>
  <p:slideViewPr>
    <p:cSldViewPr>
      <p:cViewPr varScale="1">
        <p:scale>
          <a:sx n="47" d="100"/>
          <a:sy n="4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9D809-2A58-4CE7-950B-12F5F8EA8773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B1647-8778-48C6-A1E2-B0750A308D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13C10-0F77-4585-8BAA-61BD4BF5B2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3EDD2E-EC3A-4DC4-9199-FD31785F8E9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914400"/>
            <a:ext cx="9144000" cy="2362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838200"/>
            <a:ext cx="9144000" cy="7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 descr="C:\Documents and Settings\Diego\Desktop\osuseal_171.jpg"/>
          <p:cNvPicPr>
            <a:picLocks noChangeAspect="1" noChangeArrowheads="1"/>
          </p:cNvPicPr>
          <p:nvPr userDrawn="1"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83819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 userDrawn="1"/>
        </p:nvSpPr>
        <p:spPr>
          <a:xfrm>
            <a:off x="0" y="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Ohio State University</a:t>
            </a:r>
          </a:p>
          <a:p>
            <a:pPr algn="l"/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Nuclear Engineering Program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09600"/>
            <a:ext cx="9144000" cy="7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Scenario Clustering and </a:t>
            </a:r>
            <a:b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Dynamic Probabilistic Risk Assessment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37338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Diego Mandelli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8517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Committee members:</a:t>
            </a:r>
          </a:p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T. Aldemir (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Advisor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A. Yilmaz (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Co-Advisor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R. Denning, U.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Catalyurek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6381690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May 13</a:t>
            </a:r>
            <a:r>
              <a:rPr lang="en-US" sz="16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2011, Columbus (OH)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219200" y="4038600"/>
            <a:ext cx="15240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1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05200" y="4038600"/>
            <a:ext cx="1524000" cy="914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2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67400" y="4038600"/>
            <a:ext cx="1524000" cy="91440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3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>
            <a:stCxn id="12" idx="3"/>
            <a:endCxn id="13" idx="1"/>
          </p:cNvCxnSpPr>
          <p:nvPr/>
        </p:nvCxnSpPr>
        <p:spPr>
          <a:xfrm>
            <a:off x="2743200" y="4495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3" idx="3"/>
            <a:endCxn id="14" idx="1"/>
          </p:cNvCxnSpPr>
          <p:nvPr/>
        </p:nvCxnSpPr>
        <p:spPr>
          <a:xfrm>
            <a:off x="5029200" y="4495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391400" y="44958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2" idx="1"/>
          </p:cNvCxnSpPr>
          <p:nvPr/>
        </p:nvCxnSpPr>
        <p:spPr>
          <a:xfrm>
            <a:off x="457200" y="4495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loud Callout 25"/>
          <p:cNvSpPr/>
          <p:nvPr/>
        </p:nvSpPr>
        <p:spPr>
          <a:xfrm>
            <a:off x="381000" y="5181600"/>
            <a:ext cx="1752600" cy="1066800"/>
          </a:xfrm>
          <a:prstGeom prst="cloudCallout">
            <a:avLst>
              <a:gd name="adj1" fmla="val -28333"/>
              <a:gd name="adj2" fmla="val -102499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Accident Scenario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Cloud Callout 26"/>
          <p:cNvSpPr/>
          <p:nvPr/>
        </p:nvSpPr>
        <p:spPr>
          <a:xfrm>
            <a:off x="2743200" y="5181600"/>
            <a:ext cx="1524000" cy="1066800"/>
          </a:xfrm>
          <a:prstGeom prst="cloudCallout">
            <a:avLst>
              <a:gd name="adj1" fmla="val -32904"/>
              <a:gd name="adj2" fmla="val -96071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Core Damage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Cloud Callout 27"/>
          <p:cNvSpPr/>
          <p:nvPr/>
        </p:nvSpPr>
        <p:spPr>
          <a:xfrm>
            <a:off x="4648200" y="5181600"/>
            <a:ext cx="2133600" cy="1066800"/>
          </a:xfrm>
          <a:prstGeom prst="cloudCallout">
            <a:avLst>
              <a:gd name="adj1" fmla="val -18843"/>
              <a:gd name="adj2" fmla="val -102296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Containment Breach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Cloud Callout 28"/>
          <p:cNvSpPr/>
          <p:nvPr/>
        </p:nvSpPr>
        <p:spPr>
          <a:xfrm>
            <a:off x="7048500" y="5181600"/>
            <a:ext cx="1981200" cy="1066800"/>
          </a:xfrm>
          <a:prstGeom prst="cloudCallout">
            <a:avLst>
              <a:gd name="adj1" fmla="val -10333"/>
              <a:gd name="adj2" fmla="val -98214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Effects on Population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31"/>
          <p:cNvGrpSpPr/>
          <p:nvPr/>
        </p:nvGrpSpPr>
        <p:grpSpPr>
          <a:xfrm>
            <a:off x="533400" y="1295400"/>
            <a:ext cx="7467600" cy="2640882"/>
            <a:chOff x="381000" y="1295400"/>
            <a:chExt cx="7467600" cy="2640882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838200" y="2590800"/>
              <a:ext cx="2209800" cy="1345482"/>
            </a:xfrm>
            <a:prstGeom prst="rect">
              <a:avLst/>
            </a:prstGeom>
            <a:noFill/>
          </p:spPr>
        </p:pic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0800000">
              <a:off x="381000" y="1295400"/>
              <a:ext cx="1676400" cy="1182039"/>
            </a:xfrm>
            <a:prstGeom prst="rect">
              <a:avLst/>
            </a:prstGeom>
            <a:noFill/>
          </p:spPr>
        </p:pic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3276600" y="2590800"/>
              <a:ext cx="2209800" cy="1345482"/>
            </a:xfrm>
            <a:prstGeom prst="rect">
              <a:avLst/>
            </a:prstGeom>
            <a:noFill/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5638800" y="2590800"/>
              <a:ext cx="2209800" cy="1345482"/>
            </a:xfrm>
            <a:prstGeom prst="rect">
              <a:avLst/>
            </a:prstGeom>
            <a:noFill/>
          </p:spPr>
        </p:pic>
      </p:grpSp>
      <p:sp>
        <p:nvSpPr>
          <p:cNvPr id="33" name="Rounded Rectangular Callout 32"/>
          <p:cNvSpPr/>
          <p:nvPr/>
        </p:nvSpPr>
        <p:spPr>
          <a:xfrm>
            <a:off x="762000" y="2819400"/>
            <a:ext cx="1295400" cy="685800"/>
          </a:xfrm>
          <a:prstGeom prst="wedgeRoundRectCallout">
            <a:avLst>
              <a:gd name="adj1" fmla="val -45788"/>
              <a:gd name="adj2" fmla="val 162852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Station Black-out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ounded Rectangular Callout 35"/>
          <p:cNvSpPr/>
          <p:nvPr/>
        </p:nvSpPr>
        <p:spPr>
          <a:xfrm>
            <a:off x="3657600" y="2971800"/>
            <a:ext cx="1447800" cy="533400"/>
          </a:xfrm>
          <a:prstGeom prst="wedgeRoundRectCallout">
            <a:avLst>
              <a:gd name="adj1" fmla="val 80578"/>
              <a:gd name="adj2" fmla="val 166144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ounded Rectangular Callout 33"/>
          <p:cNvSpPr/>
          <p:nvPr/>
        </p:nvSpPr>
        <p:spPr>
          <a:xfrm>
            <a:off x="3352800" y="2971800"/>
            <a:ext cx="1752600" cy="533400"/>
          </a:xfrm>
          <a:prstGeom prst="wedgeRoundRectCallout">
            <a:avLst>
              <a:gd name="adj1" fmla="val -67906"/>
              <a:gd name="adj2" fmla="val 170382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Scenario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Post-Processing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9906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Each scenario is described by the status of particular components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Scenarios are classified into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pre-defined groups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ounded Rectangular Callout 34"/>
          <p:cNvSpPr/>
          <p:nvPr/>
        </p:nvSpPr>
        <p:spPr>
          <a:xfrm>
            <a:off x="5029200" y="5791200"/>
            <a:ext cx="3276600" cy="609600"/>
          </a:xfrm>
          <a:prstGeom prst="wedgeRoundRectCallout">
            <a:avLst>
              <a:gd name="adj1" fmla="val 34681"/>
              <a:gd name="adj2" fmla="val -19759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28600" y="2240280"/>
            <a:ext cx="4114800" cy="807720"/>
          </a:xfrm>
          <a:prstGeom prst="wedgeRoundRectCallout">
            <a:avLst>
              <a:gd name="adj1" fmla="val -40724"/>
              <a:gd name="adj2" fmla="val 18265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7696200" y="4191000"/>
            <a:ext cx="1066800" cy="685800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447800" y="3886200"/>
            <a:ext cx="6019800" cy="13716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152400" y="4191000"/>
            <a:ext cx="1066800" cy="685800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2400" y="4343400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spcAft>
                <a:spcPts val="2400"/>
              </a:spcAft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Goals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7"/>
          <p:cNvSpPr txBox="1">
            <a:spLocks noChangeArrowheads="1"/>
          </p:cNvSpPr>
          <p:nvPr/>
        </p:nvSpPr>
        <p:spPr bwMode="auto">
          <a:xfrm>
            <a:off x="228600" y="2209800"/>
            <a:ext cx="419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lvl="1" indent="-233363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Possible accident scenarios (chains of events)</a:t>
            </a:r>
          </a:p>
          <a:p>
            <a:pPr marL="233363" lvl="1" indent="-233363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Consequences of these scenarios</a:t>
            </a:r>
          </a:p>
          <a:p>
            <a:pPr marL="233363" lvl="1" indent="-233363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Likelihood of these scenarios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7"/>
          <p:cNvSpPr txBox="1">
            <a:spLocks noChangeArrowheads="1"/>
          </p:cNvSpPr>
          <p:nvPr/>
        </p:nvSpPr>
        <p:spPr bwMode="auto">
          <a:xfrm>
            <a:off x="7696200" y="4343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763" lvl="1" indent="-4763"/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7"/>
          <p:cNvSpPr txBox="1">
            <a:spLocks noChangeArrowheads="1"/>
          </p:cNvSpPr>
          <p:nvPr/>
        </p:nvSpPr>
        <p:spPr bwMode="auto">
          <a:xfrm>
            <a:off x="5029200" y="5791200"/>
            <a:ext cx="3581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lvl="1" indent="-233363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Risk: (consequences, probability)</a:t>
            </a:r>
          </a:p>
          <a:p>
            <a:pPr marL="233363" lvl="1" indent="-233363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Contributors to risk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7"/>
          <p:cNvSpPr txBox="1">
            <a:spLocks noChangeArrowheads="1"/>
          </p:cNvSpPr>
          <p:nvPr/>
        </p:nvSpPr>
        <p:spPr bwMode="auto">
          <a:xfrm>
            <a:off x="1447800" y="4385846"/>
            <a:ext cx="6019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763" lvl="1" indent="-4763" algn="ctr"/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Safety Analysis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1000" y="152400"/>
            <a:ext cx="3559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Naïve PRA: A Critical Overview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6" grpId="0" animBg="1"/>
      <p:bldP spid="27" grpId="0" animBg="1"/>
      <p:bldP spid="28" grpId="0" animBg="1"/>
      <p:bldP spid="29" grpId="0" animBg="1"/>
      <p:bldP spid="33" grpId="0" animBg="1"/>
      <p:bldP spid="33" grpId="1" animBg="1"/>
      <p:bldP spid="37" grpId="0"/>
      <p:bldP spid="35" grpId="0" animBg="1"/>
      <p:bldP spid="40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19200" y="4876800"/>
            <a:ext cx="15240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1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05200" y="4876800"/>
            <a:ext cx="1524000" cy="914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2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67400" y="4876800"/>
            <a:ext cx="1524000" cy="91440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3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Arrow Connector 13"/>
          <p:cNvCxnSpPr>
            <a:stCxn id="7" idx="3"/>
            <a:endCxn id="8" idx="1"/>
          </p:cNvCxnSpPr>
          <p:nvPr/>
        </p:nvCxnSpPr>
        <p:spPr>
          <a:xfrm>
            <a:off x="2743200" y="53340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3"/>
            <a:endCxn id="13" idx="1"/>
          </p:cNvCxnSpPr>
          <p:nvPr/>
        </p:nvCxnSpPr>
        <p:spPr>
          <a:xfrm>
            <a:off x="5029200" y="5334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3" idx="3"/>
          </p:cNvCxnSpPr>
          <p:nvPr/>
        </p:nvCxnSpPr>
        <p:spPr>
          <a:xfrm>
            <a:off x="7391400" y="53340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7" idx="1"/>
          </p:cNvCxnSpPr>
          <p:nvPr/>
        </p:nvCxnSpPr>
        <p:spPr>
          <a:xfrm>
            <a:off x="457200" y="53340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loud Callout 17"/>
          <p:cNvSpPr/>
          <p:nvPr/>
        </p:nvSpPr>
        <p:spPr>
          <a:xfrm>
            <a:off x="381000" y="6019800"/>
            <a:ext cx="1752600" cy="762000"/>
          </a:xfrm>
          <a:prstGeom prst="cloudCallout">
            <a:avLst>
              <a:gd name="adj1" fmla="val -28333"/>
              <a:gd name="adj2" fmla="val -12431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Accident Scenario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Cloud Callout 18"/>
          <p:cNvSpPr/>
          <p:nvPr/>
        </p:nvSpPr>
        <p:spPr>
          <a:xfrm>
            <a:off x="2743200" y="6019800"/>
            <a:ext cx="1524000" cy="762000"/>
          </a:xfrm>
          <a:prstGeom prst="cloudCallout">
            <a:avLst>
              <a:gd name="adj1" fmla="val -33995"/>
              <a:gd name="adj2" fmla="val -12225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Core Damage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Cloud Callout 19"/>
          <p:cNvSpPr/>
          <p:nvPr/>
        </p:nvSpPr>
        <p:spPr>
          <a:xfrm>
            <a:off x="4648200" y="6019800"/>
            <a:ext cx="2133600" cy="685800"/>
          </a:xfrm>
          <a:prstGeom prst="cloudCallout">
            <a:avLst>
              <a:gd name="adj1" fmla="val -17285"/>
              <a:gd name="adj2" fmla="val -133811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Containment Breach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Cloud Callout 20"/>
          <p:cNvSpPr/>
          <p:nvPr/>
        </p:nvSpPr>
        <p:spPr>
          <a:xfrm>
            <a:off x="7048500" y="6019800"/>
            <a:ext cx="1866900" cy="762000"/>
          </a:xfrm>
          <a:prstGeom prst="cloudCallout">
            <a:avLst>
              <a:gd name="adj1" fmla="val -10333"/>
              <a:gd name="adj2" fmla="val -11785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Effects on Population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533400" y="2133600"/>
            <a:ext cx="7467600" cy="2640882"/>
            <a:chOff x="381000" y="1295400"/>
            <a:chExt cx="7467600" cy="2640882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838200" y="2590800"/>
              <a:ext cx="2209800" cy="1345482"/>
            </a:xfrm>
            <a:prstGeom prst="rect">
              <a:avLst/>
            </a:prstGeom>
            <a:noFill/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0800000">
              <a:off x="381000" y="1295400"/>
              <a:ext cx="1676400" cy="1182039"/>
            </a:xfrm>
            <a:prstGeom prst="rect">
              <a:avLst/>
            </a:prstGeom>
            <a:noFill/>
          </p:spPr>
        </p:pic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3276600" y="2590800"/>
              <a:ext cx="2209800" cy="1345482"/>
            </a:xfrm>
            <a:prstGeom prst="rect">
              <a:avLst/>
            </a:prstGeom>
            <a:noFill/>
          </p:spPr>
        </p:pic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5638800" y="2590800"/>
              <a:ext cx="2209800" cy="1345482"/>
            </a:xfrm>
            <a:prstGeom prst="rect">
              <a:avLst/>
            </a:prstGeom>
            <a:noFill/>
          </p:spPr>
        </p:pic>
      </p:grpSp>
      <p:sp>
        <p:nvSpPr>
          <p:cNvPr id="27" name="Rectangle 32"/>
          <p:cNvSpPr>
            <a:spLocks noChangeArrowheads="1"/>
          </p:cNvSpPr>
          <p:nvPr/>
        </p:nvSpPr>
        <p:spPr bwMode="auto">
          <a:xfrm>
            <a:off x="1066800" y="4724400"/>
            <a:ext cx="4343400" cy="1219200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838200" y="3352800"/>
            <a:ext cx="7239000" cy="1447800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95600" y="990600"/>
            <a:ext cx="6096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Weak points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625475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Interconnection between Level 1 and 2</a:t>
            </a:r>
          </a:p>
          <a:p>
            <a:pPr marL="625475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Timing/Ordering of event sequences</a:t>
            </a:r>
          </a:p>
          <a:p>
            <a:pPr marL="625475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Epistemic uncertainties </a:t>
            </a:r>
          </a:p>
          <a:p>
            <a:pPr marL="625475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Effect of process variables on dynamics (e.g., passive systems)</a:t>
            </a:r>
          </a:p>
          <a:p>
            <a:pPr marL="625475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“Shades of grey” between Fail and Success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000" y="152400"/>
            <a:ext cx="3559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Naïve PRA: A Critical Overview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Stone Age didn’t end because we ran out of stones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39379" y="2209800"/>
            <a:ext cx="1600200" cy="990600"/>
          </a:xfrm>
          <a:prstGeom prst="roundRect">
            <a:avLst>
              <a:gd name="adj" fmla="val 25641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 mk.3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ight Arrow Callout 7"/>
          <p:cNvSpPr/>
          <p:nvPr/>
        </p:nvSpPr>
        <p:spPr>
          <a:xfrm rot="19667381">
            <a:off x="3661512" y="3114770"/>
            <a:ext cx="1707968" cy="891016"/>
          </a:xfrm>
          <a:prstGeom prst="rightArrow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New numerical schemes</a:t>
            </a:r>
            <a:endParaRPr lang="en-US" dirty="0"/>
          </a:p>
        </p:txBody>
      </p:sp>
      <p:sp>
        <p:nvSpPr>
          <p:cNvPr id="9" name="Left Arrow Callout 8"/>
          <p:cNvSpPr/>
          <p:nvPr/>
        </p:nvSpPr>
        <p:spPr>
          <a:xfrm rot="1481664">
            <a:off x="7175827" y="2913116"/>
            <a:ext cx="1340868" cy="743055"/>
          </a:xfrm>
          <a:prstGeom prst="leftArrowCallou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UQ and SA</a:t>
            </a:r>
            <a:endParaRPr lang="en-US" dirty="0"/>
          </a:p>
        </p:txBody>
      </p:sp>
      <p:sp>
        <p:nvSpPr>
          <p:cNvPr id="10" name="Down Arrow Callout 9"/>
          <p:cNvSpPr/>
          <p:nvPr/>
        </p:nvSpPr>
        <p:spPr>
          <a:xfrm>
            <a:off x="5339379" y="914400"/>
            <a:ext cx="1676400" cy="1143000"/>
          </a:xfrm>
          <a:prstGeom prst="downArrowCallout">
            <a:avLst>
              <a:gd name="adj1" fmla="val 17727"/>
              <a:gd name="adj2" fmla="val 25000"/>
              <a:gd name="adj3" fmla="val 25000"/>
              <a:gd name="adj4" fmla="val 64977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Multi-physics algorithms</a:t>
            </a:r>
          </a:p>
        </p:txBody>
      </p:sp>
      <p:sp>
        <p:nvSpPr>
          <p:cNvPr id="11" name="Up Arrow Callout 10"/>
          <p:cNvSpPr/>
          <p:nvPr/>
        </p:nvSpPr>
        <p:spPr>
          <a:xfrm>
            <a:off x="5263179" y="3352800"/>
            <a:ext cx="1905000" cy="990600"/>
          </a:xfrm>
          <a:prstGeom prst="upArrowCallout">
            <a:avLst>
              <a:gd name="adj1" fmla="val 22576"/>
              <a:gd name="adj2" fmla="val 27424"/>
              <a:gd name="adj3" fmla="val 25000"/>
              <a:gd name="adj4" fmla="val 6497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Incorporation of System Dynamics</a:t>
            </a:r>
            <a:endParaRPr lang="en-US" dirty="0"/>
          </a:p>
        </p:txBody>
      </p:sp>
      <p:sp>
        <p:nvSpPr>
          <p:cNvPr id="12" name="Down Arrow Callout 11"/>
          <p:cNvSpPr/>
          <p:nvPr/>
        </p:nvSpPr>
        <p:spPr>
          <a:xfrm rot="18487645">
            <a:off x="3640308" y="1562150"/>
            <a:ext cx="1752600" cy="1014054"/>
          </a:xfrm>
          <a:prstGeom prst="downArrowCallou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Digital I&amp;C system analysis</a:t>
            </a:r>
          </a:p>
        </p:txBody>
      </p:sp>
      <p:sp>
        <p:nvSpPr>
          <p:cNvPr id="13" name="Down Arrow Callout 12"/>
          <p:cNvSpPr/>
          <p:nvPr/>
        </p:nvSpPr>
        <p:spPr>
          <a:xfrm rot="2274809">
            <a:off x="7057364" y="1318431"/>
            <a:ext cx="1338985" cy="1104111"/>
          </a:xfrm>
          <a:prstGeom prst="downArrowCallou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</a:t>
            </a:r>
          </a:p>
          <a:p>
            <a:pPr marL="0" lvl="1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reliability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" y="12954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2400"/>
              </a:spcAft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“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76400" y="1981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2400"/>
              </a:spcAft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4731603"/>
            <a:ext cx="754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Classical ET/FT methodology shows the limit in this new type of analysis.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Dynamic methodologies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offer a solution to these set of problems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6324600" y="5334000"/>
            <a:ext cx="2743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Dynamic Event Tree (DET)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Markov/CCMT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Monte-Carlo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Dynamic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Flowgraph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Methodology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Left Brace 18"/>
          <p:cNvSpPr/>
          <p:nvPr/>
        </p:nvSpPr>
        <p:spPr>
          <a:xfrm rot="10800000" flipH="1">
            <a:off x="6248401" y="5410200"/>
            <a:ext cx="152400" cy="1143000"/>
          </a:xfrm>
          <a:prstGeom prst="leftBrace">
            <a:avLst>
              <a:gd name="adj1" fmla="val 57188"/>
              <a:gd name="adj2" fmla="val 80476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" y="152400"/>
            <a:ext cx="2720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PRA in the XXI Century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3400" y="1143000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Dynamic Event Trees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(DETs) as a solution:</a:t>
            </a:r>
          </a:p>
        </p:txBody>
      </p:sp>
      <p:sp>
        <p:nvSpPr>
          <p:cNvPr id="15" name="Flowchart: Process 14"/>
          <p:cNvSpPr/>
          <p:nvPr/>
        </p:nvSpPr>
        <p:spPr>
          <a:xfrm>
            <a:off x="457200" y="4191000"/>
            <a:ext cx="1371600" cy="685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Initiating Event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828800" y="4495800"/>
            <a:ext cx="914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xplosion 1 21"/>
          <p:cNvSpPr/>
          <p:nvPr/>
        </p:nvSpPr>
        <p:spPr>
          <a:xfrm>
            <a:off x="2743200" y="4191000"/>
            <a:ext cx="762000" cy="685800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3124200" y="3505200"/>
            <a:ext cx="1295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2705100" y="3924300"/>
            <a:ext cx="838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124200" y="5562600"/>
            <a:ext cx="1295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2705100" y="5143500"/>
            <a:ext cx="838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429000" y="4484132"/>
            <a:ext cx="1752600" cy="116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62000" y="5943600"/>
            <a:ext cx="6858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162800" y="6019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Time</a:t>
            </a:r>
          </a:p>
        </p:txBody>
      </p:sp>
      <p:cxnSp>
        <p:nvCxnSpPr>
          <p:cNvPr id="20" name="Straight Connector 19"/>
          <p:cNvCxnSpPr/>
          <p:nvPr/>
        </p:nvCxnSpPr>
        <p:spPr>
          <a:xfrm rot="5400000" flipH="1" flipV="1">
            <a:off x="914400" y="5943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14400" y="6019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4271011" y="1032510"/>
            <a:ext cx="2590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Branch Scheduler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System Simulator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Left Brace 25"/>
          <p:cNvSpPr/>
          <p:nvPr/>
        </p:nvSpPr>
        <p:spPr>
          <a:xfrm rot="10800000" flipH="1">
            <a:off x="4271010" y="1108710"/>
            <a:ext cx="76200" cy="457200"/>
          </a:xfrm>
          <a:prstGeom prst="leftBrace">
            <a:avLst>
              <a:gd name="adj1" fmla="val 57188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3400" y="1905000"/>
            <a:ext cx="678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Branching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occurs when particular conditions have been reached:</a:t>
            </a:r>
          </a:p>
          <a:p>
            <a:pPr marL="471488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Value of specific variables</a:t>
            </a:r>
          </a:p>
          <a:p>
            <a:pPr marL="471488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Specific time instants</a:t>
            </a:r>
          </a:p>
          <a:p>
            <a:pPr marL="471488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Plant status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5400000" flipH="1" flipV="1">
            <a:off x="1638300" y="3912632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905000" y="4179332"/>
            <a:ext cx="9144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2133600" y="3645932"/>
            <a:ext cx="495300" cy="436033"/>
          </a:xfrm>
          <a:custGeom>
            <a:avLst/>
            <a:gdLst>
              <a:gd name="connsiteX0" fmla="*/ 0 w 495300"/>
              <a:gd name="connsiteY0" fmla="*/ 436033 h 436033"/>
              <a:gd name="connsiteX1" fmla="*/ 330200 w 495300"/>
              <a:gd name="connsiteY1" fmla="*/ 93133 h 436033"/>
              <a:gd name="connsiteX2" fmla="*/ 495300 w 495300"/>
              <a:gd name="connsiteY2" fmla="*/ 42333 h 43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436033">
                <a:moveTo>
                  <a:pt x="0" y="436033"/>
                </a:moveTo>
                <a:cubicBezTo>
                  <a:pt x="123825" y="297391"/>
                  <a:pt x="247650" y="158750"/>
                  <a:pt x="330200" y="93133"/>
                </a:cubicBezTo>
                <a:cubicBezTo>
                  <a:pt x="412750" y="27516"/>
                  <a:pt x="474133" y="0"/>
                  <a:pt x="495300" y="42333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5400000" flipH="1" flipV="1">
            <a:off x="3619500" y="2998232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3886200" y="3264932"/>
            <a:ext cx="9144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39"/>
          <p:cNvSpPr/>
          <p:nvPr/>
        </p:nvSpPr>
        <p:spPr>
          <a:xfrm>
            <a:off x="4114800" y="2731532"/>
            <a:ext cx="495300" cy="436033"/>
          </a:xfrm>
          <a:custGeom>
            <a:avLst/>
            <a:gdLst>
              <a:gd name="connsiteX0" fmla="*/ 0 w 495300"/>
              <a:gd name="connsiteY0" fmla="*/ 436033 h 436033"/>
              <a:gd name="connsiteX1" fmla="*/ 330200 w 495300"/>
              <a:gd name="connsiteY1" fmla="*/ 93133 h 436033"/>
              <a:gd name="connsiteX2" fmla="*/ 495300 w 495300"/>
              <a:gd name="connsiteY2" fmla="*/ 42333 h 43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436033">
                <a:moveTo>
                  <a:pt x="0" y="436033"/>
                </a:moveTo>
                <a:cubicBezTo>
                  <a:pt x="123825" y="297391"/>
                  <a:pt x="247650" y="158750"/>
                  <a:pt x="330200" y="93133"/>
                </a:cubicBezTo>
                <a:cubicBezTo>
                  <a:pt x="412750" y="27516"/>
                  <a:pt x="474133" y="0"/>
                  <a:pt x="495300" y="42333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41" name="Straight Arrow Connector 40"/>
          <p:cNvCxnSpPr/>
          <p:nvPr/>
        </p:nvCxnSpPr>
        <p:spPr>
          <a:xfrm rot="5400000" flipH="1" flipV="1">
            <a:off x="3619500" y="3988832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886200" y="4255532"/>
            <a:ext cx="9144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4114800" y="3722132"/>
            <a:ext cx="495300" cy="436033"/>
          </a:xfrm>
          <a:custGeom>
            <a:avLst/>
            <a:gdLst>
              <a:gd name="connsiteX0" fmla="*/ 0 w 495300"/>
              <a:gd name="connsiteY0" fmla="*/ 436033 h 436033"/>
              <a:gd name="connsiteX1" fmla="*/ 330200 w 495300"/>
              <a:gd name="connsiteY1" fmla="*/ 93133 h 436033"/>
              <a:gd name="connsiteX2" fmla="*/ 495300 w 495300"/>
              <a:gd name="connsiteY2" fmla="*/ 42333 h 43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436033">
                <a:moveTo>
                  <a:pt x="0" y="436033"/>
                </a:moveTo>
                <a:cubicBezTo>
                  <a:pt x="123825" y="297391"/>
                  <a:pt x="247650" y="158750"/>
                  <a:pt x="330200" y="93133"/>
                </a:cubicBezTo>
                <a:cubicBezTo>
                  <a:pt x="412750" y="27516"/>
                  <a:pt x="474133" y="0"/>
                  <a:pt x="495300" y="42333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 rot="5400000" flipH="1" flipV="1">
            <a:off x="3619500" y="5055632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3886200" y="5322332"/>
            <a:ext cx="9144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4114800" y="4788932"/>
            <a:ext cx="495300" cy="436033"/>
          </a:xfrm>
          <a:custGeom>
            <a:avLst/>
            <a:gdLst>
              <a:gd name="connsiteX0" fmla="*/ 0 w 495300"/>
              <a:gd name="connsiteY0" fmla="*/ 436033 h 436033"/>
              <a:gd name="connsiteX1" fmla="*/ 330200 w 495300"/>
              <a:gd name="connsiteY1" fmla="*/ 93133 h 436033"/>
              <a:gd name="connsiteX2" fmla="*/ 495300 w 495300"/>
              <a:gd name="connsiteY2" fmla="*/ 42333 h 43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436033">
                <a:moveTo>
                  <a:pt x="0" y="436033"/>
                </a:moveTo>
                <a:cubicBezTo>
                  <a:pt x="123825" y="297391"/>
                  <a:pt x="247650" y="158750"/>
                  <a:pt x="330200" y="93133"/>
                </a:cubicBezTo>
                <a:cubicBezTo>
                  <a:pt x="412750" y="27516"/>
                  <a:pt x="474133" y="0"/>
                  <a:pt x="495300" y="42333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591050" y="2769632"/>
            <a:ext cx="314325" cy="180975"/>
          </a:xfrm>
          <a:custGeom>
            <a:avLst/>
            <a:gdLst>
              <a:gd name="connsiteX0" fmla="*/ 0 w 314325"/>
              <a:gd name="connsiteY0" fmla="*/ 0 h 180975"/>
              <a:gd name="connsiteX1" fmla="*/ 133350 w 314325"/>
              <a:gd name="connsiteY1" fmla="*/ 123825 h 180975"/>
              <a:gd name="connsiteX2" fmla="*/ 314325 w 314325"/>
              <a:gd name="connsiteY2" fmla="*/ 180975 h 180975"/>
              <a:gd name="connsiteX3" fmla="*/ 314325 w 314325"/>
              <a:gd name="connsiteY3" fmla="*/ 18097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5" h="180975">
                <a:moveTo>
                  <a:pt x="0" y="0"/>
                </a:moveTo>
                <a:cubicBezTo>
                  <a:pt x="40481" y="46831"/>
                  <a:pt x="80963" y="93663"/>
                  <a:pt x="133350" y="123825"/>
                </a:cubicBezTo>
                <a:cubicBezTo>
                  <a:pt x="185737" y="153987"/>
                  <a:pt x="314325" y="180975"/>
                  <a:pt x="314325" y="180975"/>
                </a:cubicBezTo>
                <a:lnTo>
                  <a:pt x="314325" y="18097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8" name="Freeform 47"/>
          <p:cNvSpPr/>
          <p:nvPr/>
        </p:nvSpPr>
        <p:spPr>
          <a:xfrm>
            <a:off x="4610100" y="3760232"/>
            <a:ext cx="238125" cy="333375"/>
          </a:xfrm>
          <a:custGeom>
            <a:avLst/>
            <a:gdLst>
              <a:gd name="connsiteX0" fmla="*/ 0 w 314325"/>
              <a:gd name="connsiteY0" fmla="*/ 0 h 180975"/>
              <a:gd name="connsiteX1" fmla="*/ 133350 w 314325"/>
              <a:gd name="connsiteY1" fmla="*/ 123825 h 180975"/>
              <a:gd name="connsiteX2" fmla="*/ 314325 w 314325"/>
              <a:gd name="connsiteY2" fmla="*/ 180975 h 180975"/>
              <a:gd name="connsiteX3" fmla="*/ 314325 w 314325"/>
              <a:gd name="connsiteY3" fmla="*/ 18097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5" h="180975">
                <a:moveTo>
                  <a:pt x="0" y="0"/>
                </a:moveTo>
                <a:cubicBezTo>
                  <a:pt x="40481" y="46831"/>
                  <a:pt x="80963" y="93663"/>
                  <a:pt x="133350" y="123825"/>
                </a:cubicBezTo>
                <a:cubicBezTo>
                  <a:pt x="185737" y="153987"/>
                  <a:pt x="314325" y="180975"/>
                  <a:pt x="314325" y="180975"/>
                </a:cubicBezTo>
                <a:lnTo>
                  <a:pt x="314325" y="18097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rot="18178548">
            <a:off x="4619625" y="4646058"/>
            <a:ext cx="314325" cy="180975"/>
          </a:xfrm>
          <a:custGeom>
            <a:avLst/>
            <a:gdLst>
              <a:gd name="connsiteX0" fmla="*/ 0 w 314325"/>
              <a:gd name="connsiteY0" fmla="*/ 0 h 180975"/>
              <a:gd name="connsiteX1" fmla="*/ 133350 w 314325"/>
              <a:gd name="connsiteY1" fmla="*/ 123825 h 180975"/>
              <a:gd name="connsiteX2" fmla="*/ 314325 w 314325"/>
              <a:gd name="connsiteY2" fmla="*/ 180975 h 180975"/>
              <a:gd name="connsiteX3" fmla="*/ 314325 w 314325"/>
              <a:gd name="connsiteY3" fmla="*/ 18097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5" h="180975">
                <a:moveTo>
                  <a:pt x="0" y="0"/>
                </a:moveTo>
                <a:cubicBezTo>
                  <a:pt x="40481" y="46831"/>
                  <a:pt x="80963" y="93663"/>
                  <a:pt x="133350" y="123825"/>
                </a:cubicBezTo>
                <a:cubicBezTo>
                  <a:pt x="185737" y="153987"/>
                  <a:pt x="314325" y="180975"/>
                  <a:pt x="314325" y="180975"/>
                </a:cubicBezTo>
                <a:lnTo>
                  <a:pt x="314325" y="18097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Explosion 1 50"/>
          <p:cNvSpPr/>
          <p:nvPr/>
        </p:nvSpPr>
        <p:spPr>
          <a:xfrm>
            <a:off x="5105400" y="4179332"/>
            <a:ext cx="762000" cy="685800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5486400" y="3950732"/>
            <a:ext cx="1295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5295900" y="4141232"/>
            <a:ext cx="38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486400" y="5017532"/>
            <a:ext cx="1295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5334000" y="4865132"/>
            <a:ext cx="304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5400000" flipH="1" flipV="1">
            <a:off x="5753100" y="35433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6019800" y="3810000"/>
            <a:ext cx="13716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 60"/>
          <p:cNvSpPr/>
          <p:nvPr/>
        </p:nvSpPr>
        <p:spPr>
          <a:xfrm>
            <a:off x="6248400" y="3276600"/>
            <a:ext cx="495300" cy="436033"/>
          </a:xfrm>
          <a:custGeom>
            <a:avLst/>
            <a:gdLst>
              <a:gd name="connsiteX0" fmla="*/ 0 w 495300"/>
              <a:gd name="connsiteY0" fmla="*/ 436033 h 436033"/>
              <a:gd name="connsiteX1" fmla="*/ 330200 w 495300"/>
              <a:gd name="connsiteY1" fmla="*/ 93133 h 436033"/>
              <a:gd name="connsiteX2" fmla="*/ 495300 w 495300"/>
              <a:gd name="connsiteY2" fmla="*/ 42333 h 43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436033">
                <a:moveTo>
                  <a:pt x="0" y="436033"/>
                </a:moveTo>
                <a:cubicBezTo>
                  <a:pt x="123825" y="297391"/>
                  <a:pt x="247650" y="158750"/>
                  <a:pt x="330200" y="93133"/>
                </a:cubicBezTo>
                <a:cubicBezTo>
                  <a:pt x="412750" y="27516"/>
                  <a:pt x="474133" y="0"/>
                  <a:pt x="495300" y="42333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6743700" y="3314700"/>
            <a:ext cx="238125" cy="333375"/>
          </a:xfrm>
          <a:custGeom>
            <a:avLst/>
            <a:gdLst>
              <a:gd name="connsiteX0" fmla="*/ 0 w 314325"/>
              <a:gd name="connsiteY0" fmla="*/ 0 h 180975"/>
              <a:gd name="connsiteX1" fmla="*/ 133350 w 314325"/>
              <a:gd name="connsiteY1" fmla="*/ 123825 h 180975"/>
              <a:gd name="connsiteX2" fmla="*/ 314325 w 314325"/>
              <a:gd name="connsiteY2" fmla="*/ 180975 h 180975"/>
              <a:gd name="connsiteX3" fmla="*/ 314325 w 314325"/>
              <a:gd name="connsiteY3" fmla="*/ 18097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5" h="180975">
                <a:moveTo>
                  <a:pt x="0" y="0"/>
                </a:moveTo>
                <a:cubicBezTo>
                  <a:pt x="40481" y="46831"/>
                  <a:pt x="80963" y="93663"/>
                  <a:pt x="133350" y="123825"/>
                </a:cubicBezTo>
                <a:cubicBezTo>
                  <a:pt x="185737" y="153987"/>
                  <a:pt x="314325" y="180975"/>
                  <a:pt x="314325" y="180975"/>
                </a:cubicBezTo>
                <a:lnTo>
                  <a:pt x="314325" y="18097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 rot="5400000" flipH="1" flipV="1">
            <a:off x="5753100" y="46101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6019800" y="4876800"/>
            <a:ext cx="12954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>
            <a:off x="6248400" y="4343400"/>
            <a:ext cx="495300" cy="436033"/>
          </a:xfrm>
          <a:custGeom>
            <a:avLst/>
            <a:gdLst>
              <a:gd name="connsiteX0" fmla="*/ 0 w 495300"/>
              <a:gd name="connsiteY0" fmla="*/ 436033 h 436033"/>
              <a:gd name="connsiteX1" fmla="*/ 330200 w 495300"/>
              <a:gd name="connsiteY1" fmla="*/ 93133 h 436033"/>
              <a:gd name="connsiteX2" fmla="*/ 495300 w 495300"/>
              <a:gd name="connsiteY2" fmla="*/ 42333 h 43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436033">
                <a:moveTo>
                  <a:pt x="0" y="436033"/>
                </a:moveTo>
                <a:cubicBezTo>
                  <a:pt x="123825" y="297391"/>
                  <a:pt x="247650" y="158750"/>
                  <a:pt x="330200" y="93133"/>
                </a:cubicBezTo>
                <a:cubicBezTo>
                  <a:pt x="412750" y="27516"/>
                  <a:pt x="474133" y="0"/>
                  <a:pt x="495300" y="42333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6743700" y="4381500"/>
            <a:ext cx="238125" cy="333375"/>
          </a:xfrm>
          <a:custGeom>
            <a:avLst/>
            <a:gdLst>
              <a:gd name="connsiteX0" fmla="*/ 0 w 314325"/>
              <a:gd name="connsiteY0" fmla="*/ 0 h 180975"/>
              <a:gd name="connsiteX1" fmla="*/ 133350 w 314325"/>
              <a:gd name="connsiteY1" fmla="*/ 123825 h 180975"/>
              <a:gd name="connsiteX2" fmla="*/ 314325 w 314325"/>
              <a:gd name="connsiteY2" fmla="*/ 180975 h 180975"/>
              <a:gd name="connsiteX3" fmla="*/ 314325 w 314325"/>
              <a:gd name="connsiteY3" fmla="*/ 18097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5" h="180975">
                <a:moveTo>
                  <a:pt x="0" y="0"/>
                </a:moveTo>
                <a:cubicBezTo>
                  <a:pt x="40481" y="46831"/>
                  <a:pt x="80963" y="93663"/>
                  <a:pt x="133350" y="123825"/>
                </a:cubicBezTo>
                <a:cubicBezTo>
                  <a:pt x="185737" y="153987"/>
                  <a:pt x="314325" y="180975"/>
                  <a:pt x="314325" y="180975"/>
                </a:cubicBezTo>
                <a:lnTo>
                  <a:pt x="314325" y="18097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6961275" y="3635643"/>
            <a:ext cx="359833" cy="59267"/>
          </a:xfrm>
          <a:custGeom>
            <a:avLst/>
            <a:gdLst>
              <a:gd name="connsiteX0" fmla="*/ 0 w 359833"/>
              <a:gd name="connsiteY0" fmla="*/ 0 h 59267"/>
              <a:gd name="connsiteX1" fmla="*/ 203200 w 359833"/>
              <a:gd name="connsiteY1" fmla="*/ 50800 h 59267"/>
              <a:gd name="connsiteX2" fmla="*/ 347133 w 359833"/>
              <a:gd name="connsiteY2" fmla="*/ 50800 h 5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9833" h="59267">
                <a:moveTo>
                  <a:pt x="0" y="0"/>
                </a:moveTo>
                <a:cubicBezTo>
                  <a:pt x="72672" y="21166"/>
                  <a:pt x="145345" y="42333"/>
                  <a:pt x="203200" y="50800"/>
                </a:cubicBezTo>
                <a:cubicBezTo>
                  <a:pt x="261055" y="59267"/>
                  <a:pt x="359833" y="36689"/>
                  <a:pt x="347133" y="50800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6978859" y="4301532"/>
            <a:ext cx="541866" cy="414867"/>
          </a:xfrm>
          <a:custGeom>
            <a:avLst/>
            <a:gdLst>
              <a:gd name="connsiteX0" fmla="*/ 0 w 541866"/>
              <a:gd name="connsiteY0" fmla="*/ 414867 h 414867"/>
              <a:gd name="connsiteX1" fmla="*/ 228600 w 541866"/>
              <a:gd name="connsiteY1" fmla="*/ 262467 h 414867"/>
              <a:gd name="connsiteX2" fmla="*/ 355600 w 541866"/>
              <a:gd name="connsiteY2" fmla="*/ 110067 h 414867"/>
              <a:gd name="connsiteX3" fmla="*/ 541866 w 541866"/>
              <a:gd name="connsiteY3" fmla="*/ 0 h 414867"/>
              <a:gd name="connsiteX4" fmla="*/ 541866 w 541866"/>
              <a:gd name="connsiteY4" fmla="*/ 0 h 414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6" h="414867">
                <a:moveTo>
                  <a:pt x="0" y="414867"/>
                </a:moveTo>
                <a:cubicBezTo>
                  <a:pt x="84666" y="364067"/>
                  <a:pt x="169333" y="313267"/>
                  <a:pt x="228600" y="262467"/>
                </a:cubicBezTo>
                <a:cubicBezTo>
                  <a:pt x="287867" y="211667"/>
                  <a:pt x="303389" y="153811"/>
                  <a:pt x="355600" y="110067"/>
                </a:cubicBezTo>
                <a:cubicBezTo>
                  <a:pt x="407811" y="66323"/>
                  <a:pt x="541866" y="0"/>
                  <a:pt x="541866" y="0"/>
                </a:cubicBezTo>
                <a:lnTo>
                  <a:pt x="541866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381000" y="152400"/>
            <a:ext cx="2720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PRA in the XXI Century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6" grpId="0" animBg="1"/>
      <p:bldP spid="40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61" grpId="0" animBg="1"/>
      <p:bldP spid="62" grpId="0" animBg="1"/>
      <p:bldP spid="65" grpId="0" animBg="1"/>
      <p:bldP spid="66" grpId="0" animBg="1"/>
      <p:bldP spid="69" grpId="0" animBg="1"/>
      <p:bldP spid="7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C:\Documents and Settings\Diego Mandelli\Desktop\pictures\confusion-vs-information-graphic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17778" t="8224" r="23567" b="15020"/>
          <a:stretch>
            <a:fillRect/>
          </a:stretch>
        </p:blipFill>
        <p:spPr bwMode="auto">
          <a:xfrm>
            <a:off x="228600" y="990600"/>
            <a:ext cx="4131839" cy="3350139"/>
          </a:xfrm>
          <a:prstGeom prst="rect">
            <a:avLst/>
          </a:prstGeom>
          <a:noFill/>
        </p:spPr>
      </p:pic>
      <p:sp>
        <p:nvSpPr>
          <p:cNvPr id="13" name="Rectangular Callout 12"/>
          <p:cNvSpPr/>
          <p:nvPr/>
        </p:nvSpPr>
        <p:spPr>
          <a:xfrm>
            <a:off x="1143000" y="1066800"/>
            <a:ext cx="1524000" cy="381000"/>
          </a:xfrm>
          <a:prstGeom prst="wedgeRectCallout">
            <a:avLst>
              <a:gd name="adj1" fmla="val -49424"/>
              <a:gd name="adj2" fmla="val 150451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 WASH-1400</a:t>
            </a:r>
            <a:endParaRPr 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1447800" y="2286000"/>
            <a:ext cx="1219200" cy="381000"/>
          </a:xfrm>
          <a:prstGeom prst="wedgeRectCallout">
            <a:avLst>
              <a:gd name="adj1" fmla="val -3990"/>
              <a:gd name="adj2" fmla="val 252526"/>
            </a:avLst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NUREG-1150</a:t>
            </a:r>
          </a:p>
        </p:txBody>
      </p:sp>
      <p:sp>
        <p:nvSpPr>
          <p:cNvPr id="15" name="Oval 14"/>
          <p:cNvSpPr/>
          <p:nvPr/>
        </p:nvSpPr>
        <p:spPr>
          <a:xfrm>
            <a:off x="2047285" y="3521075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90600" y="18288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4572000" y="838200"/>
            <a:ext cx="4038600" cy="581025"/>
          </a:xfrm>
          <a:prstGeom prst="wedgeRectCallout">
            <a:avLst>
              <a:gd name="adj1" fmla="val -72347"/>
              <a:gd name="adj2" fmla="val 1363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Arial" pitchFamily="34" charset="0"/>
              <a:buChar char="•"/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Large number of scenarios</a:t>
            </a:r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Difficult to organize (extract useful information)</a:t>
            </a:r>
            <a:endParaRPr 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209800" y="3581400"/>
            <a:ext cx="1295400" cy="158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V="1">
            <a:off x="2746613" y="2823607"/>
            <a:ext cx="1512570" cy="301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436620" y="1859915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Line Callout 1 36"/>
          <p:cNvSpPr/>
          <p:nvPr/>
        </p:nvSpPr>
        <p:spPr>
          <a:xfrm>
            <a:off x="4648200" y="3886200"/>
            <a:ext cx="4038600" cy="1066800"/>
          </a:xfrm>
          <a:prstGeom prst="borderCallout1">
            <a:avLst>
              <a:gd name="adj1" fmla="val 45351"/>
              <a:gd name="adj2" fmla="val -3582"/>
              <a:gd name="adj3" fmla="val -20672"/>
              <a:gd name="adj4" fmla="val -38114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 Generation of System Analysis Codes: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Numerical analysis (Static and Dynamic)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Modeling of Human Behavior and Digital I&amp;C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Sensitivity Analysis/Uncertainty Quantification</a:t>
            </a:r>
            <a:endParaRPr 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rot="5400000">
            <a:off x="2008188" y="2130107"/>
            <a:ext cx="1569085" cy="1188720"/>
          </a:xfrm>
          <a:prstGeom prst="straightConnector1">
            <a:avLst/>
          </a:prstGeom>
          <a:ln w="38100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ular Callout 24"/>
          <p:cNvSpPr/>
          <p:nvPr/>
        </p:nvSpPr>
        <p:spPr>
          <a:xfrm>
            <a:off x="4495800" y="2971800"/>
            <a:ext cx="2895600" cy="533400"/>
          </a:xfrm>
          <a:prstGeom prst="wedgeRectCallout">
            <a:avLst>
              <a:gd name="adj1" fmla="val -103000"/>
              <a:gd name="adj2" fmla="val -115868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Arial" pitchFamily="34" charset="0"/>
              <a:buChar char="•"/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Group the scenarios into clusters</a:t>
            </a:r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Analyze the obtained clusters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" y="152400"/>
            <a:ext cx="5122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Data Analysis Applied to Safety Analysis Codes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3" cstate="print"/>
          <a:srcRect l="903" t="1889" r="632" b="953"/>
          <a:stretch>
            <a:fillRect/>
          </a:stretch>
        </p:blipFill>
        <p:spPr bwMode="auto">
          <a:xfrm>
            <a:off x="0" y="4953000"/>
            <a:ext cx="3233104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3505200" y="5486400"/>
            <a:ext cx="533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Apply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intelligence machine learning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to a new set of algorithms and techniques to this new set of problems in a more sophisticated way to a larger data set: not 100 points but thousands, millions, …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0" y="20574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Computing power doubles in speed every 18 months.</a:t>
            </a:r>
          </a:p>
          <a:p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Data generation growth more than doubles in 18 months</a:t>
            </a:r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67200" y="19050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“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0" y="23622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5" grpId="0" animBg="1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6096000" y="2133600"/>
            <a:ext cx="1066800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6289842" y="2499895"/>
            <a:ext cx="550779" cy="673768"/>
          </a:xfrm>
          <a:custGeom>
            <a:avLst/>
            <a:gdLst>
              <a:gd name="connsiteX0" fmla="*/ 406400 w 550779"/>
              <a:gd name="connsiteY0" fmla="*/ 657726 h 673768"/>
              <a:gd name="connsiteX1" fmla="*/ 518695 w 550779"/>
              <a:gd name="connsiteY1" fmla="*/ 604252 h 673768"/>
              <a:gd name="connsiteX2" fmla="*/ 550779 w 550779"/>
              <a:gd name="connsiteY2" fmla="*/ 491958 h 673768"/>
              <a:gd name="connsiteX3" fmla="*/ 465221 w 550779"/>
              <a:gd name="connsiteY3" fmla="*/ 368968 h 673768"/>
              <a:gd name="connsiteX4" fmla="*/ 443832 w 550779"/>
              <a:gd name="connsiteY4" fmla="*/ 288758 h 673768"/>
              <a:gd name="connsiteX5" fmla="*/ 411747 w 550779"/>
              <a:gd name="connsiteY5" fmla="*/ 203200 h 673768"/>
              <a:gd name="connsiteX6" fmla="*/ 422442 w 550779"/>
              <a:gd name="connsiteY6" fmla="*/ 74863 h 673768"/>
              <a:gd name="connsiteX7" fmla="*/ 385011 w 550779"/>
              <a:gd name="connsiteY7" fmla="*/ 0 h 673768"/>
              <a:gd name="connsiteX8" fmla="*/ 278063 w 550779"/>
              <a:gd name="connsiteY8" fmla="*/ 5347 h 673768"/>
              <a:gd name="connsiteX9" fmla="*/ 229937 w 550779"/>
              <a:gd name="connsiteY9" fmla="*/ 96252 h 673768"/>
              <a:gd name="connsiteX10" fmla="*/ 149726 w 550779"/>
              <a:gd name="connsiteY10" fmla="*/ 160421 h 673768"/>
              <a:gd name="connsiteX11" fmla="*/ 0 w 550779"/>
              <a:gd name="connsiteY11" fmla="*/ 251326 h 673768"/>
              <a:gd name="connsiteX12" fmla="*/ 0 w 550779"/>
              <a:gd name="connsiteY12" fmla="*/ 385010 h 673768"/>
              <a:gd name="connsiteX13" fmla="*/ 48126 w 550779"/>
              <a:gd name="connsiteY13" fmla="*/ 443831 h 673768"/>
              <a:gd name="connsiteX14" fmla="*/ 245979 w 550779"/>
              <a:gd name="connsiteY14" fmla="*/ 433137 h 673768"/>
              <a:gd name="connsiteX15" fmla="*/ 299453 w 550779"/>
              <a:gd name="connsiteY15" fmla="*/ 508000 h 673768"/>
              <a:gd name="connsiteX16" fmla="*/ 358274 w 550779"/>
              <a:gd name="connsiteY16" fmla="*/ 673768 h 673768"/>
              <a:gd name="connsiteX17" fmla="*/ 406400 w 550779"/>
              <a:gd name="connsiteY17" fmla="*/ 657726 h 67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0779" h="673768">
                <a:moveTo>
                  <a:pt x="406400" y="657726"/>
                </a:moveTo>
                <a:lnTo>
                  <a:pt x="518695" y="604252"/>
                </a:lnTo>
                <a:lnTo>
                  <a:pt x="550779" y="491958"/>
                </a:lnTo>
                <a:lnTo>
                  <a:pt x="465221" y="368968"/>
                </a:lnTo>
                <a:lnTo>
                  <a:pt x="443832" y="288758"/>
                </a:lnTo>
                <a:lnTo>
                  <a:pt x="411747" y="203200"/>
                </a:lnTo>
                <a:lnTo>
                  <a:pt x="422442" y="74863"/>
                </a:lnTo>
                <a:lnTo>
                  <a:pt x="385011" y="0"/>
                </a:lnTo>
                <a:lnTo>
                  <a:pt x="278063" y="5347"/>
                </a:lnTo>
                <a:lnTo>
                  <a:pt x="229937" y="96252"/>
                </a:lnTo>
                <a:lnTo>
                  <a:pt x="149726" y="160421"/>
                </a:lnTo>
                <a:lnTo>
                  <a:pt x="0" y="251326"/>
                </a:lnTo>
                <a:lnTo>
                  <a:pt x="0" y="385010"/>
                </a:lnTo>
                <a:lnTo>
                  <a:pt x="48126" y="443831"/>
                </a:lnTo>
                <a:lnTo>
                  <a:pt x="245979" y="433137"/>
                </a:lnTo>
                <a:lnTo>
                  <a:pt x="299453" y="508000"/>
                </a:lnTo>
                <a:lnTo>
                  <a:pt x="358274" y="673768"/>
                </a:lnTo>
                <a:lnTo>
                  <a:pt x="406400" y="65772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Freeform 24"/>
          <p:cNvSpPr/>
          <p:nvPr/>
        </p:nvSpPr>
        <p:spPr>
          <a:xfrm>
            <a:off x="6193589" y="2227179"/>
            <a:ext cx="839537" cy="572168"/>
          </a:xfrm>
          <a:custGeom>
            <a:avLst/>
            <a:gdLst>
              <a:gd name="connsiteX0" fmla="*/ 0 w 839537"/>
              <a:gd name="connsiteY0" fmla="*/ 262021 h 572168"/>
              <a:gd name="connsiteX1" fmla="*/ 208548 w 839537"/>
              <a:gd name="connsiteY1" fmla="*/ 0 h 572168"/>
              <a:gd name="connsiteX2" fmla="*/ 411748 w 839537"/>
              <a:gd name="connsiteY2" fmla="*/ 0 h 572168"/>
              <a:gd name="connsiteX3" fmla="*/ 727243 w 839537"/>
              <a:gd name="connsiteY3" fmla="*/ 53474 h 572168"/>
              <a:gd name="connsiteX4" fmla="*/ 818148 w 839537"/>
              <a:gd name="connsiteY4" fmla="*/ 208547 h 572168"/>
              <a:gd name="connsiteX5" fmla="*/ 839537 w 839537"/>
              <a:gd name="connsiteY5" fmla="*/ 449179 h 572168"/>
              <a:gd name="connsiteX6" fmla="*/ 770022 w 839537"/>
              <a:gd name="connsiteY6" fmla="*/ 566821 h 572168"/>
              <a:gd name="connsiteX7" fmla="*/ 647032 w 839537"/>
              <a:gd name="connsiteY7" fmla="*/ 572168 h 572168"/>
              <a:gd name="connsiteX8" fmla="*/ 545432 w 839537"/>
              <a:gd name="connsiteY8" fmla="*/ 518695 h 572168"/>
              <a:gd name="connsiteX9" fmla="*/ 545432 w 839537"/>
              <a:gd name="connsiteY9" fmla="*/ 417095 h 572168"/>
              <a:gd name="connsiteX10" fmla="*/ 545432 w 839537"/>
              <a:gd name="connsiteY10" fmla="*/ 283410 h 572168"/>
              <a:gd name="connsiteX11" fmla="*/ 481264 w 839537"/>
              <a:gd name="connsiteY11" fmla="*/ 251326 h 572168"/>
              <a:gd name="connsiteX12" fmla="*/ 342232 w 839537"/>
              <a:gd name="connsiteY12" fmla="*/ 245979 h 572168"/>
              <a:gd name="connsiteX13" fmla="*/ 288758 w 839537"/>
              <a:gd name="connsiteY13" fmla="*/ 315495 h 572168"/>
              <a:gd name="connsiteX14" fmla="*/ 149727 w 839537"/>
              <a:gd name="connsiteY14" fmla="*/ 390358 h 572168"/>
              <a:gd name="connsiteX15" fmla="*/ 58822 w 839537"/>
              <a:gd name="connsiteY15" fmla="*/ 342232 h 572168"/>
              <a:gd name="connsiteX16" fmla="*/ 0 w 839537"/>
              <a:gd name="connsiteY16" fmla="*/ 262021 h 57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39537" h="572168">
                <a:moveTo>
                  <a:pt x="0" y="262021"/>
                </a:moveTo>
                <a:lnTo>
                  <a:pt x="208548" y="0"/>
                </a:lnTo>
                <a:lnTo>
                  <a:pt x="411748" y="0"/>
                </a:lnTo>
                <a:lnTo>
                  <a:pt x="727243" y="53474"/>
                </a:lnTo>
                <a:lnTo>
                  <a:pt x="818148" y="208547"/>
                </a:lnTo>
                <a:lnTo>
                  <a:pt x="839537" y="449179"/>
                </a:lnTo>
                <a:lnTo>
                  <a:pt x="770022" y="566821"/>
                </a:lnTo>
                <a:lnTo>
                  <a:pt x="647032" y="572168"/>
                </a:lnTo>
                <a:lnTo>
                  <a:pt x="545432" y="518695"/>
                </a:lnTo>
                <a:lnTo>
                  <a:pt x="545432" y="417095"/>
                </a:lnTo>
                <a:lnTo>
                  <a:pt x="545432" y="283410"/>
                </a:lnTo>
                <a:lnTo>
                  <a:pt x="481264" y="251326"/>
                </a:lnTo>
                <a:lnTo>
                  <a:pt x="342232" y="245979"/>
                </a:lnTo>
                <a:lnTo>
                  <a:pt x="288758" y="315495"/>
                </a:lnTo>
                <a:lnTo>
                  <a:pt x="149727" y="390358"/>
                </a:lnTo>
                <a:lnTo>
                  <a:pt x="58822" y="342232"/>
                </a:lnTo>
                <a:lnTo>
                  <a:pt x="0" y="262021"/>
                </a:lnTo>
                <a:close/>
              </a:path>
            </a:pathLst>
          </a:custGeom>
          <a:solidFill>
            <a:srgbClr val="D67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" name="TextBox 2"/>
          <p:cNvSpPr txBox="1"/>
          <p:nvPr/>
        </p:nvSpPr>
        <p:spPr>
          <a:xfrm>
            <a:off x="228600" y="914400"/>
            <a:ext cx="876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We want to address the problem of data analysis through the use of clustering methodologies.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371600" y="2057400"/>
            <a:ext cx="914400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48000" y="1981200"/>
            <a:ext cx="609600" cy="685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" name="Oval 5"/>
          <p:cNvSpPr/>
          <p:nvPr/>
        </p:nvSpPr>
        <p:spPr>
          <a:xfrm>
            <a:off x="3048000" y="2819400"/>
            <a:ext cx="609600" cy="685800"/>
          </a:xfrm>
          <a:prstGeom prst="ellipse">
            <a:avLst/>
          </a:prstGeom>
          <a:solidFill>
            <a:srgbClr val="FF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76400" y="22098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752600" y="24384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981200" y="25146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828800" y="28956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447800" y="23622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524000" y="26670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981200" y="22860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52600" y="26670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477000" y="22860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553200" y="25146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781800" y="25908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629400" y="29718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248400" y="24384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324600" y="27432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781800" y="23622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553200" y="27432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4400" y="1524000"/>
            <a:ext cx="31242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Classification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0" y="1524000"/>
            <a:ext cx="25908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Clustering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14400" y="1524000"/>
            <a:ext cx="3124200" cy="2057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/>
          <p:cNvSpPr/>
          <p:nvPr/>
        </p:nvSpPr>
        <p:spPr>
          <a:xfrm>
            <a:off x="5334000" y="1524000"/>
            <a:ext cx="2590800" cy="20574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TextBox 33"/>
          <p:cNvSpPr txBox="1"/>
          <p:nvPr/>
        </p:nvSpPr>
        <p:spPr>
          <a:xfrm>
            <a:off x="381000" y="3886200"/>
            <a:ext cx="8763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When dealing with nuclear transients, it is possible to group the set of scenarios in two possible modes: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 State Analysis: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Groups the scenarios into clusters based on the end state of the scenarios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Transient Analysis: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Groups the scenarios into clusters based on their time evolution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1000" y="4495800"/>
            <a:ext cx="7239000" cy="3810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ectangle 35"/>
          <p:cNvSpPr/>
          <p:nvPr/>
        </p:nvSpPr>
        <p:spPr>
          <a:xfrm>
            <a:off x="381000" y="6109855"/>
            <a:ext cx="1590040" cy="29094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7" name="TextBox 36"/>
          <p:cNvSpPr txBox="1"/>
          <p:nvPr/>
        </p:nvSpPr>
        <p:spPr>
          <a:xfrm>
            <a:off x="381000" y="5410200"/>
            <a:ext cx="8534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is possible to characterize each scenario based on: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status of a set of components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State variables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1000" y="152400"/>
            <a:ext cx="2228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this dissertation: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63737E-6 L 0.15 -0.055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3506E-6 L 0.18333 -0.055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" y="-2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3506E-6 L 0.175 -0.077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3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6725E-6 L 0.16667 -0.0666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-3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60315E-7 L 0.15833 0.1110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46994E-6 L 0.15833 0.0999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5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77521E-8 L 0.15 0.0999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5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8.0481E-7 L 0.2 0.1443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6" grpId="0" animBg="1"/>
      <p:bldP spid="25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52400"/>
            <a:ext cx="423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Scenario Analysis: a Historic Overview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t="2159"/>
          <a:stretch>
            <a:fillRect/>
          </a:stretch>
        </p:blipFill>
        <p:spPr bwMode="auto">
          <a:xfrm>
            <a:off x="1752600" y="5628349"/>
            <a:ext cx="7086600" cy="107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4800" y="5933149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comparison: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45792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PoliMi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/PSI: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Scenario analysis through </a:t>
            </a:r>
          </a:p>
          <a:p>
            <a:pPr marL="463550" indent="-23177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Fuzzy Classification methodologies </a:t>
            </a:r>
          </a:p>
          <a:p>
            <a:pPr marL="463550" indent="-23177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component status information to characterize each scenario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83820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Nureg-1150: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0200" y="2514600"/>
            <a:ext cx="15240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1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86200" y="2514600"/>
            <a:ext cx="1524000" cy="914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2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8400" y="2514600"/>
            <a:ext cx="1524000" cy="91440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 3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>
            <a:stCxn id="7" idx="3"/>
            <a:endCxn id="8" idx="1"/>
          </p:cNvCxnSpPr>
          <p:nvPr/>
        </p:nvCxnSpPr>
        <p:spPr>
          <a:xfrm>
            <a:off x="3124200" y="2971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  <a:endCxn id="9" idx="1"/>
          </p:cNvCxnSpPr>
          <p:nvPr/>
        </p:nvCxnSpPr>
        <p:spPr>
          <a:xfrm>
            <a:off x="5410200" y="29718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3"/>
          </p:cNvCxnSpPr>
          <p:nvPr/>
        </p:nvCxnSpPr>
        <p:spPr>
          <a:xfrm>
            <a:off x="7772400" y="29718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1"/>
          </p:cNvCxnSpPr>
          <p:nvPr/>
        </p:nvCxnSpPr>
        <p:spPr>
          <a:xfrm>
            <a:off x="838200" y="2971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ular Callout 17"/>
          <p:cNvSpPr/>
          <p:nvPr/>
        </p:nvSpPr>
        <p:spPr>
          <a:xfrm>
            <a:off x="1143000" y="1371600"/>
            <a:ext cx="2514600" cy="762000"/>
          </a:xfrm>
          <a:prstGeom prst="wedgeRectCallout">
            <a:avLst>
              <a:gd name="adj1" fmla="val -9804"/>
              <a:gd name="adj2" fmla="val 1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variables (e.g., status of RCS,ECCS, AC, RCP seals)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1752600" y="3657600"/>
            <a:ext cx="2362200" cy="533400"/>
          </a:xfrm>
          <a:prstGeom prst="wedgeRectCallout">
            <a:avLst>
              <a:gd name="adj1" fmla="val 22039"/>
              <a:gd name="adj2" fmla="val -16294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classes: SBO, LOCA, transients, SGTR, Event V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3733800" y="1371600"/>
            <a:ext cx="2667000" cy="762000"/>
          </a:xfrm>
          <a:prstGeom prst="wedgeRectCallout">
            <a:avLst>
              <a:gd name="adj1" fmla="val -18987"/>
              <a:gd name="adj2" fmla="val 8941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variables (e.g., time/size/type of cont. failure, RCS pressure pre-breach)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4648200" y="3657600"/>
            <a:ext cx="3048000" cy="533400"/>
          </a:xfrm>
          <a:prstGeom prst="wedgeRectCallout">
            <a:avLst>
              <a:gd name="adj1" fmla="val -6495"/>
              <a:gd name="adj2" fmla="val -16042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classes: early/late/no containment failure, alpha, bypass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359777" y="3602623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Classes (bins)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31513" y="1650713"/>
            <a:ext cx="1447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Scenario Variables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609600" y="1295400"/>
            <a:ext cx="152400" cy="1219200"/>
          </a:xfrm>
          <a:prstGeom prst="leftBrace">
            <a:avLst>
              <a:gd name="adj1" fmla="val 571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Left Brace 24"/>
          <p:cNvSpPr/>
          <p:nvPr/>
        </p:nvSpPr>
        <p:spPr>
          <a:xfrm>
            <a:off x="609600" y="3276600"/>
            <a:ext cx="152400" cy="990600"/>
          </a:xfrm>
          <a:prstGeom prst="leftBrace">
            <a:avLst>
              <a:gd name="adj1" fmla="val 571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52400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Clustering: a 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Given a set of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scenarios: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4140" y="1121979"/>
            <a:ext cx="2628900" cy="39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1535668"/>
            <a:ext cx="449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Clustering aims to find a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828800"/>
            <a:ext cx="2452688" cy="42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81000" y="2442935"/>
            <a:ext cx="449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Such that: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5900" y="2532867"/>
            <a:ext cx="2303981" cy="1124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81000" y="3852446"/>
            <a:ext cx="632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Note: each scenario is allowed to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belong to just one cluster  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4459069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Similarity/dissimilarity criteria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Distance based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Diego\My Documents\Operazione Lawrence d'Arabia\PhD\PhD Dissertation\Thesis main 3\3dclusters.png"/>
          <p:cNvPicPr>
            <a:picLocks noChangeAspect="1" noChangeArrowheads="1"/>
          </p:cNvPicPr>
          <p:nvPr/>
        </p:nvPicPr>
        <p:blipFill>
          <a:blip r:embed="rId5" cstate="print"/>
          <a:srcRect b="8495"/>
          <a:stretch>
            <a:fillRect/>
          </a:stretch>
        </p:blipFill>
        <p:spPr bwMode="auto">
          <a:xfrm>
            <a:off x="6037396" y="3581400"/>
            <a:ext cx="3106604" cy="2302267"/>
          </a:xfrm>
          <a:prstGeom prst="rect">
            <a:avLst/>
          </a:prstGeom>
          <a:noFill/>
        </p:spPr>
      </p:pic>
      <p:pic>
        <p:nvPicPr>
          <p:cNvPr id="3075" name="Picture 3" descr="C:\Documents and Settings\Diego\My Documents\Operazione Lawrence d'Arabia\PhD\PhD Dissertation\Thesis main 3\clusteri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5614215"/>
            <a:ext cx="5791200" cy="1243785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905000"/>
            <a:ext cx="2452688" cy="42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39"/>
          <p:cNvCxnSpPr>
            <a:cxnSpLocks noChangeShapeType="1"/>
          </p:cNvCxnSpPr>
          <p:nvPr/>
        </p:nvCxnSpPr>
        <p:spPr bwMode="auto">
          <a:xfrm rot="5400000" flipH="1" flipV="1">
            <a:off x="4618088" y="2399506"/>
            <a:ext cx="2362994" cy="79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" name="Straight Arrow Connector 139"/>
          <p:cNvCxnSpPr>
            <a:cxnSpLocks noChangeShapeType="1"/>
          </p:cNvCxnSpPr>
          <p:nvPr/>
        </p:nvCxnSpPr>
        <p:spPr bwMode="auto">
          <a:xfrm flipV="1">
            <a:off x="5647582" y="3428206"/>
            <a:ext cx="2667000" cy="79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85"/>
          <p:cNvGrpSpPr/>
          <p:nvPr/>
        </p:nvGrpSpPr>
        <p:grpSpPr>
          <a:xfrm>
            <a:off x="7247782" y="1523206"/>
            <a:ext cx="685800" cy="609600"/>
            <a:chOff x="7247782" y="2054423"/>
            <a:chExt cx="685800" cy="609600"/>
          </a:xfrm>
        </p:grpSpPr>
        <p:sp>
          <p:nvSpPr>
            <p:cNvPr id="35" name="Oval 34"/>
            <p:cNvSpPr/>
            <p:nvPr/>
          </p:nvSpPr>
          <p:spPr>
            <a:xfrm>
              <a:off x="7247782" y="2206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2477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323982" y="22830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74763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323982" y="2587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7247782" y="2054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857382" y="2206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2477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628782" y="21306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74763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628782" y="2587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476382" y="2587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7400182" y="2206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552582" y="22830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476382" y="2054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7781182" y="22830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77049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 86"/>
          <p:cNvGrpSpPr/>
          <p:nvPr/>
        </p:nvGrpSpPr>
        <p:grpSpPr>
          <a:xfrm>
            <a:off x="6257182" y="2513807"/>
            <a:ext cx="838200" cy="685800"/>
            <a:chOff x="6257182" y="3045024"/>
            <a:chExt cx="838200" cy="685800"/>
          </a:xfrm>
        </p:grpSpPr>
        <p:sp>
          <p:nvSpPr>
            <p:cNvPr id="52" name="Oval 51"/>
            <p:cNvSpPr/>
            <p:nvPr/>
          </p:nvSpPr>
          <p:spPr>
            <a:xfrm>
              <a:off x="6257182" y="33498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4095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485782" y="33498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66381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485782" y="3654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409582" y="3121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7019182" y="3273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64095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6790582" y="31974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66381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790582" y="3654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6638182" y="3654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6561982" y="3273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6714382" y="33498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6561982" y="30450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6866782" y="34260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942982" y="35784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5427764" y="106600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1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162182" y="350520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1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Flowchart: Magnetic Disk 71"/>
          <p:cNvSpPr/>
          <p:nvPr/>
        </p:nvSpPr>
        <p:spPr>
          <a:xfrm>
            <a:off x="3124200" y="1600200"/>
            <a:ext cx="1371600" cy="1524000"/>
          </a:xfrm>
          <a:prstGeom prst="flowChartMagneticDisk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Collected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X,Y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3" name="Cloud 72"/>
          <p:cNvSpPr/>
          <p:nvPr/>
        </p:nvSpPr>
        <p:spPr>
          <a:xfrm>
            <a:off x="533400" y="1676400"/>
            <a:ext cx="1600200" cy="1447800"/>
          </a:xfrm>
          <a:prstGeom prst="cloud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>
            <a:off x="2438400" y="2209800"/>
            <a:ext cx="457200" cy="4572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Right Arrow 74"/>
          <p:cNvSpPr/>
          <p:nvPr/>
        </p:nvSpPr>
        <p:spPr>
          <a:xfrm>
            <a:off x="4876800" y="2209800"/>
            <a:ext cx="457200" cy="4572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93"/>
          <p:cNvGrpSpPr/>
          <p:nvPr/>
        </p:nvGrpSpPr>
        <p:grpSpPr>
          <a:xfrm>
            <a:off x="6227064" y="1145183"/>
            <a:ext cx="2459736" cy="2209241"/>
            <a:chOff x="6227064" y="1676400"/>
            <a:chExt cx="2459736" cy="2209241"/>
          </a:xfrm>
        </p:grpSpPr>
        <p:grpSp>
          <p:nvGrpSpPr>
            <p:cNvPr id="5" name="Group 90"/>
            <p:cNvGrpSpPr/>
            <p:nvPr/>
          </p:nvGrpSpPr>
          <p:grpSpPr>
            <a:xfrm>
              <a:off x="6227064" y="1908048"/>
              <a:ext cx="1752600" cy="1977593"/>
              <a:chOff x="3200400" y="3505200"/>
              <a:chExt cx="1752600" cy="1977593"/>
            </a:xfrm>
          </p:grpSpPr>
          <p:sp>
            <p:nvSpPr>
              <p:cNvPr id="90" name="Oval 89"/>
              <p:cNvSpPr/>
              <p:nvPr/>
            </p:nvSpPr>
            <p:spPr>
              <a:xfrm>
                <a:off x="3200400" y="4568393"/>
                <a:ext cx="914400" cy="9144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038600" y="3505200"/>
                <a:ext cx="914400" cy="9144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4457700" y="3927021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3622222" y="4953000"/>
                <a:ext cx="76200" cy="762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 rot="5400000">
                <a:off x="4419600" y="3962400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4419600" y="3962400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rot="5400000">
                <a:off x="3581400" y="4982308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3581400" y="4991100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TextBox 91"/>
            <p:cNvSpPr txBox="1"/>
            <p:nvPr/>
          </p:nvSpPr>
          <p:spPr>
            <a:xfrm>
              <a:off x="7772400" y="16764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σ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baseline="30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7086600" y="3124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σ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aseline="30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158"/>
          <p:cNvGrpSpPr/>
          <p:nvPr/>
        </p:nvGrpSpPr>
        <p:grpSpPr>
          <a:xfrm>
            <a:off x="533400" y="3518356"/>
            <a:ext cx="8382000" cy="2730044"/>
            <a:chOff x="533400" y="3518356"/>
            <a:chExt cx="8382000" cy="2730044"/>
          </a:xfrm>
        </p:grpSpPr>
        <p:grpSp>
          <p:nvGrpSpPr>
            <p:cNvPr id="7" name="Group 195"/>
            <p:cNvGrpSpPr/>
            <p:nvPr/>
          </p:nvGrpSpPr>
          <p:grpSpPr>
            <a:xfrm>
              <a:off x="533400" y="3518356"/>
              <a:ext cx="8077200" cy="2730044"/>
              <a:chOff x="533400" y="3657600"/>
              <a:chExt cx="8077200" cy="2730044"/>
            </a:xfrm>
          </p:grpSpPr>
          <p:sp>
            <p:nvSpPr>
              <p:cNvPr id="163" name="Left Brace 162"/>
              <p:cNvSpPr/>
              <p:nvPr/>
            </p:nvSpPr>
            <p:spPr>
              <a:xfrm rot="16200000">
                <a:off x="1295400" y="2971800"/>
                <a:ext cx="152400" cy="1524000"/>
              </a:xfrm>
              <a:prstGeom prst="leftBrace">
                <a:avLst>
                  <a:gd name="adj1" fmla="val 91764"/>
                  <a:gd name="adj2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8" name="Group 194"/>
              <p:cNvGrpSpPr/>
              <p:nvPr/>
            </p:nvGrpSpPr>
            <p:grpSpPr>
              <a:xfrm>
                <a:off x="533400" y="3733800"/>
                <a:ext cx="8077200" cy="2653844"/>
                <a:chOff x="533400" y="3733800"/>
                <a:chExt cx="8077200" cy="2653844"/>
              </a:xfrm>
            </p:grpSpPr>
            <p:grpSp>
              <p:nvGrpSpPr>
                <p:cNvPr id="9" name="Group 160"/>
                <p:cNvGrpSpPr/>
                <p:nvPr/>
              </p:nvGrpSpPr>
              <p:grpSpPr>
                <a:xfrm>
                  <a:off x="533400" y="4038600"/>
                  <a:ext cx="1143000" cy="1143000"/>
                  <a:chOff x="533400" y="4191000"/>
                  <a:chExt cx="1143000" cy="1143000"/>
                </a:xfrm>
              </p:grpSpPr>
              <p:cxnSp>
                <p:nvCxnSpPr>
                  <p:cNvPr id="96" name="Straight Connector 95"/>
                  <p:cNvCxnSpPr/>
                  <p:nvPr/>
                </p:nvCxnSpPr>
                <p:spPr>
                  <a:xfrm>
                    <a:off x="762000" y="44196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/>
                  <p:cNvCxnSpPr/>
                  <p:nvPr/>
                </p:nvCxnSpPr>
                <p:spPr>
                  <a:xfrm rot="5400000">
                    <a:off x="838200" y="4419600"/>
                    <a:ext cx="3048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/>
                  <p:cNvCxnSpPr/>
                  <p:nvPr/>
                </p:nvCxnSpPr>
                <p:spPr>
                  <a:xfrm>
                    <a:off x="990600" y="42672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/>
                  <p:cNvCxnSpPr/>
                  <p:nvPr/>
                </p:nvCxnSpPr>
                <p:spPr>
                  <a:xfrm>
                    <a:off x="990600" y="45720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Straight Connector 110"/>
                  <p:cNvCxnSpPr/>
                  <p:nvPr/>
                </p:nvCxnSpPr>
                <p:spPr>
                  <a:xfrm rot="5400000">
                    <a:off x="1143000" y="4267200"/>
                    <a:ext cx="1524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/>
                  <p:cNvCxnSpPr/>
                  <p:nvPr/>
                </p:nvCxnSpPr>
                <p:spPr>
                  <a:xfrm>
                    <a:off x="1219200" y="41910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Connector 112"/>
                  <p:cNvCxnSpPr/>
                  <p:nvPr/>
                </p:nvCxnSpPr>
                <p:spPr>
                  <a:xfrm>
                    <a:off x="1219200" y="43434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Connector 114"/>
                  <p:cNvCxnSpPr/>
                  <p:nvPr/>
                </p:nvCxnSpPr>
                <p:spPr>
                  <a:xfrm rot="5400000">
                    <a:off x="1143000" y="4572000"/>
                    <a:ext cx="1524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Connector 115"/>
                  <p:cNvCxnSpPr/>
                  <p:nvPr/>
                </p:nvCxnSpPr>
                <p:spPr>
                  <a:xfrm>
                    <a:off x="1219200" y="44958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Straight Connector 116"/>
                  <p:cNvCxnSpPr/>
                  <p:nvPr/>
                </p:nvCxnSpPr>
                <p:spPr>
                  <a:xfrm>
                    <a:off x="1219200" y="46482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/>
                  <p:cNvCxnSpPr/>
                  <p:nvPr/>
                </p:nvCxnSpPr>
                <p:spPr>
                  <a:xfrm rot="5400000">
                    <a:off x="1409700" y="43815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Connector 121"/>
                  <p:cNvCxnSpPr/>
                  <p:nvPr/>
                </p:nvCxnSpPr>
                <p:spPr>
                  <a:xfrm>
                    <a:off x="1447800" y="43434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Straight Connector 122"/>
                  <p:cNvCxnSpPr/>
                  <p:nvPr/>
                </p:nvCxnSpPr>
                <p:spPr>
                  <a:xfrm>
                    <a:off x="1447800" y="44196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Straight Connector 124"/>
                  <p:cNvCxnSpPr/>
                  <p:nvPr/>
                </p:nvCxnSpPr>
                <p:spPr>
                  <a:xfrm rot="5400000">
                    <a:off x="1409700" y="42291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Connector 125"/>
                  <p:cNvCxnSpPr/>
                  <p:nvPr/>
                </p:nvCxnSpPr>
                <p:spPr>
                  <a:xfrm>
                    <a:off x="1447800" y="41910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Straight Connector 126"/>
                  <p:cNvCxnSpPr/>
                  <p:nvPr/>
                </p:nvCxnSpPr>
                <p:spPr>
                  <a:xfrm>
                    <a:off x="1447800" y="42672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Straight Connector 127"/>
                  <p:cNvCxnSpPr/>
                  <p:nvPr/>
                </p:nvCxnSpPr>
                <p:spPr>
                  <a:xfrm rot="5400000">
                    <a:off x="1409700" y="45339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28"/>
                  <p:cNvCxnSpPr/>
                  <p:nvPr/>
                </p:nvCxnSpPr>
                <p:spPr>
                  <a:xfrm>
                    <a:off x="1447800" y="44958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29"/>
                  <p:cNvCxnSpPr/>
                  <p:nvPr/>
                </p:nvCxnSpPr>
                <p:spPr>
                  <a:xfrm>
                    <a:off x="1447800" y="45720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Straight Connector 130"/>
                  <p:cNvCxnSpPr/>
                  <p:nvPr/>
                </p:nvCxnSpPr>
                <p:spPr>
                  <a:xfrm rot="5400000">
                    <a:off x="1409700" y="46863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1447800" y="46482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/>
                  <p:cNvCxnSpPr/>
                  <p:nvPr/>
                </p:nvCxnSpPr>
                <p:spPr>
                  <a:xfrm>
                    <a:off x="1447800" y="47244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/>
                  <p:cNvCxnSpPr/>
                  <p:nvPr/>
                </p:nvCxnSpPr>
                <p:spPr>
                  <a:xfrm>
                    <a:off x="762000" y="50292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Straight Connector 134"/>
                  <p:cNvCxnSpPr/>
                  <p:nvPr/>
                </p:nvCxnSpPr>
                <p:spPr>
                  <a:xfrm rot="5400000">
                    <a:off x="838200" y="5029200"/>
                    <a:ext cx="3048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Straight Connector 135"/>
                  <p:cNvCxnSpPr/>
                  <p:nvPr/>
                </p:nvCxnSpPr>
                <p:spPr>
                  <a:xfrm>
                    <a:off x="990600" y="48768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Straight Connector 136"/>
                  <p:cNvCxnSpPr/>
                  <p:nvPr/>
                </p:nvCxnSpPr>
                <p:spPr>
                  <a:xfrm>
                    <a:off x="990600" y="51816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/>
                  <p:cNvCxnSpPr/>
                  <p:nvPr/>
                </p:nvCxnSpPr>
                <p:spPr>
                  <a:xfrm rot="5400000">
                    <a:off x="1143000" y="4876800"/>
                    <a:ext cx="1524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Connector 138"/>
                  <p:cNvCxnSpPr/>
                  <p:nvPr/>
                </p:nvCxnSpPr>
                <p:spPr>
                  <a:xfrm>
                    <a:off x="1219200" y="48006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Straight Connector 139"/>
                  <p:cNvCxnSpPr/>
                  <p:nvPr/>
                </p:nvCxnSpPr>
                <p:spPr>
                  <a:xfrm>
                    <a:off x="1219200" y="49530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Straight Connector 140"/>
                  <p:cNvCxnSpPr/>
                  <p:nvPr/>
                </p:nvCxnSpPr>
                <p:spPr>
                  <a:xfrm rot="5400000">
                    <a:off x="1143000" y="5181600"/>
                    <a:ext cx="1524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Straight Connector 141"/>
                  <p:cNvCxnSpPr/>
                  <p:nvPr/>
                </p:nvCxnSpPr>
                <p:spPr>
                  <a:xfrm>
                    <a:off x="1219200" y="51054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Straight Connector 142"/>
                  <p:cNvCxnSpPr/>
                  <p:nvPr/>
                </p:nvCxnSpPr>
                <p:spPr>
                  <a:xfrm>
                    <a:off x="1219200" y="52578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Straight Connector 143"/>
                  <p:cNvCxnSpPr/>
                  <p:nvPr/>
                </p:nvCxnSpPr>
                <p:spPr>
                  <a:xfrm rot="5400000">
                    <a:off x="1409700" y="49911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Straight Connector 144"/>
                  <p:cNvCxnSpPr/>
                  <p:nvPr/>
                </p:nvCxnSpPr>
                <p:spPr>
                  <a:xfrm>
                    <a:off x="1447800" y="49530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Straight Connector 145"/>
                  <p:cNvCxnSpPr/>
                  <p:nvPr/>
                </p:nvCxnSpPr>
                <p:spPr>
                  <a:xfrm>
                    <a:off x="1447800" y="50292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Straight Connector 146"/>
                  <p:cNvCxnSpPr/>
                  <p:nvPr/>
                </p:nvCxnSpPr>
                <p:spPr>
                  <a:xfrm rot="5400000">
                    <a:off x="1409700" y="48387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Straight Connector 147"/>
                  <p:cNvCxnSpPr/>
                  <p:nvPr/>
                </p:nvCxnSpPr>
                <p:spPr>
                  <a:xfrm>
                    <a:off x="1447800" y="48006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Straight Connector 148"/>
                  <p:cNvCxnSpPr/>
                  <p:nvPr/>
                </p:nvCxnSpPr>
                <p:spPr>
                  <a:xfrm>
                    <a:off x="1447800" y="48768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Straight Connector 149"/>
                  <p:cNvCxnSpPr/>
                  <p:nvPr/>
                </p:nvCxnSpPr>
                <p:spPr>
                  <a:xfrm rot="5400000">
                    <a:off x="1409700" y="51435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Straight Connector 150"/>
                  <p:cNvCxnSpPr/>
                  <p:nvPr/>
                </p:nvCxnSpPr>
                <p:spPr>
                  <a:xfrm>
                    <a:off x="1447800" y="51054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Straight Connector 151"/>
                  <p:cNvCxnSpPr/>
                  <p:nvPr/>
                </p:nvCxnSpPr>
                <p:spPr>
                  <a:xfrm>
                    <a:off x="1447800" y="51816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152"/>
                  <p:cNvCxnSpPr/>
                  <p:nvPr/>
                </p:nvCxnSpPr>
                <p:spPr>
                  <a:xfrm rot="5400000">
                    <a:off x="1409700" y="5295900"/>
                    <a:ext cx="762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Straight Connector 153"/>
                  <p:cNvCxnSpPr/>
                  <p:nvPr/>
                </p:nvCxnSpPr>
                <p:spPr>
                  <a:xfrm>
                    <a:off x="1447800" y="52578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Straight Connector 154"/>
                  <p:cNvCxnSpPr/>
                  <p:nvPr/>
                </p:nvCxnSpPr>
                <p:spPr>
                  <a:xfrm>
                    <a:off x="1447800" y="53340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Straight Connector 155"/>
                  <p:cNvCxnSpPr/>
                  <p:nvPr/>
                </p:nvCxnSpPr>
                <p:spPr>
                  <a:xfrm>
                    <a:off x="533400" y="4724400"/>
                    <a:ext cx="228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7" name="Straight Connector 156"/>
                  <p:cNvCxnSpPr/>
                  <p:nvPr/>
                </p:nvCxnSpPr>
                <p:spPr>
                  <a:xfrm rot="5400000">
                    <a:off x="457200" y="4724400"/>
                    <a:ext cx="60960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0" name="Flowchart: Multidocument 159"/>
                <p:cNvSpPr/>
                <p:nvPr/>
              </p:nvSpPr>
              <p:spPr>
                <a:xfrm>
                  <a:off x="533400" y="5410200"/>
                  <a:ext cx="1295400" cy="685800"/>
                </a:xfrm>
                <a:prstGeom prst="flowChartMultidocumen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 dirty="0" err="1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MELCOR</a:t>
                  </a:r>
                  <a:endParaRPr lang="en-US" sz="11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/>
                  <a:r>
                    <a:rPr lang="en-US" sz="1100" dirty="0" err="1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RELAP</a:t>
                  </a:r>
                  <a:r>
                    <a:rPr lang="en-US" sz="11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, </a:t>
                  </a:r>
                  <a:r>
                    <a:rPr lang="en-US" sz="1100" dirty="0" err="1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ecc</a:t>
                  </a:r>
                  <a:r>
                    <a:rPr lang="en-US" sz="11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  <a:endParaRPr lang="en-US" sz="11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68" name="Straight Arrow Connector 167"/>
                <p:cNvCxnSpPr/>
                <p:nvPr/>
              </p:nvCxnSpPr>
              <p:spPr>
                <a:xfrm rot="5400000" flipH="1" flipV="1">
                  <a:off x="3161506" y="4381500"/>
                  <a:ext cx="534194" cy="79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Arrow Connector 168"/>
                <p:cNvCxnSpPr/>
                <p:nvPr/>
              </p:nvCxnSpPr>
              <p:spPr>
                <a:xfrm flipV="1">
                  <a:off x="3352800" y="4606636"/>
                  <a:ext cx="1143000" cy="79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2" name="TextBox 171"/>
                <p:cNvSpPr txBox="1"/>
                <p:nvPr/>
              </p:nvSpPr>
              <p:spPr>
                <a:xfrm>
                  <a:off x="3200400" y="3962400"/>
                  <a:ext cx="2920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err="1" smtClean="0">
                      <a:latin typeface="Times New Roman" pitchFamily="18" charset="0"/>
                      <a:cs typeface="Times New Roman" pitchFamily="18" charset="0"/>
                    </a:rPr>
                    <a:t>X</a:t>
                  </a:r>
                  <a:r>
                    <a:rPr lang="en-US" sz="800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sz="800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3" name="TextBox 172"/>
                <p:cNvSpPr txBox="1"/>
                <p:nvPr/>
              </p:nvSpPr>
              <p:spPr>
                <a:xfrm>
                  <a:off x="4342015" y="4572000"/>
                  <a:ext cx="3786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Times New Roman" pitchFamily="18" charset="0"/>
                      <a:cs typeface="Times New Roman" pitchFamily="18" charset="0"/>
                    </a:rPr>
                    <a:t>time</a:t>
                  </a:r>
                  <a:endParaRPr lang="en-US" sz="800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>
                  <a:off x="3429000" y="4267200"/>
                  <a:ext cx="1080654" cy="274185"/>
                </a:xfrm>
                <a:custGeom>
                  <a:avLst/>
                  <a:gdLst>
                    <a:gd name="connsiteX0" fmla="*/ 0 w 1080654"/>
                    <a:gd name="connsiteY0" fmla="*/ 94210 h 274185"/>
                    <a:gd name="connsiteX1" fmla="*/ 44334 w 1080654"/>
                    <a:gd name="connsiteY1" fmla="*/ 55418 h 274185"/>
                    <a:gd name="connsiteX2" fmla="*/ 88669 w 1080654"/>
                    <a:gd name="connsiteY2" fmla="*/ 27709 h 274185"/>
                    <a:gd name="connsiteX3" fmla="*/ 94211 w 1080654"/>
                    <a:gd name="connsiteY3" fmla="*/ 11083 h 274185"/>
                    <a:gd name="connsiteX4" fmla="*/ 138545 w 1080654"/>
                    <a:gd name="connsiteY4" fmla="*/ 0 h 274185"/>
                    <a:gd name="connsiteX5" fmla="*/ 171796 w 1080654"/>
                    <a:gd name="connsiteY5" fmla="*/ 5541 h 274185"/>
                    <a:gd name="connsiteX6" fmla="*/ 193963 w 1080654"/>
                    <a:gd name="connsiteY6" fmla="*/ 11083 h 274185"/>
                    <a:gd name="connsiteX7" fmla="*/ 232756 w 1080654"/>
                    <a:gd name="connsiteY7" fmla="*/ 16625 h 274185"/>
                    <a:gd name="connsiteX8" fmla="*/ 266007 w 1080654"/>
                    <a:gd name="connsiteY8" fmla="*/ 27709 h 274185"/>
                    <a:gd name="connsiteX9" fmla="*/ 299258 w 1080654"/>
                    <a:gd name="connsiteY9" fmla="*/ 55418 h 274185"/>
                    <a:gd name="connsiteX10" fmla="*/ 365760 w 1080654"/>
                    <a:gd name="connsiteY10" fmla="*/ 72043 h 274185"/>
                    <a:gd name="connsiteX11" fmla="*/ 459971 w 1080654"/>
                    <a:gd name="connsiteY11" fmla="*/ 83127 h 274185"/>
                    <a:gd name="connsiteX12" fmla="*/ 520931 w 1080654"/>
                    <a:gd name="connsiteY12" fmla="*/ 77585 h 274185"/>
                    <a:gd name="connsiteX13" fmla="*/ 559723 w 1080654"/>
                    <a:gd name="connsiteY13" fmla="*/ 55418 h 274185"/>
                    <a:gd name="connsiteX14" fmla="*/ 576349 w 1080654"/>
                    <a:gd name="connsiteY14" fmla="*/ 38792 h 274185"/>
                    <a:gd name="connsiteX15" fmla="*/ 592974 w 1080654"/>
                    <a:gd name="connsiteY15" fmla="*/ 27709 h 274185"/>
                    <a:gd name="connsiteX16" fmla="*/ 653934 w 1080654"/>
                    <a:gd name="connsiteY16" fmla="*/ 38792 h 274185"/>
                    <a:gd name="connsiteX17" fmla="*/ 670560 w 1080654"/>
                    <a:gd name="connsiteY17" fmla="*/ 44334 h 274185"/>
                    <a:gd name="connsiteX18" fmla="*/ 709353 w 1080654"/>
                    <a:gd name="connsiteY18" fmla="*/ 49876 h 274185"/>
                    <a:gd name="connsiteX19" fmla="*/ 770313 w 1080654"/>
                    <a:gd name="connsiteY19" fmla="*/ 121920 h 274185"/>
                    <a:gd name="connsiteX20" fmla="*/ 803563 w 1080654"/>
                    <a:gd name="connsiteY20" fmla="*/ 133003 h 274185"/>
                    <a:gd name="connsiteX21" fmla="*/ 825731 w 1080654"/>
                    <a:gd name="connsiteY21" fmla="*/ 144087 h 274185"/>
                    <a:gd name="connsiteX22" fmla="*/ 853440 w 1080654"/>
                    <a:gd name="connsiteY22" fmla="*/ 155170 h 274185"/>
                    <a:gd name="connsiteX23" fmla="*/ 875607 w 1080654"/>
                    <a:gd name="connsiteY23" fmla="*/ 166254 h 274185"/>
                    <a:gd name="connsiteX24" fmla="*/ 897774 w 1080654"/>
                    <a:gd name="connsiteY24" fmla="*/ 171796 h 274185"/>
                    <a:gd name="connsiteX25" fmla="*/ 914400 w 1080654"/>
                    <a:gd name="connsiteY25" fmla="*/ 182880 h 274185"/>
                    <a:gd name="connsiteX26" fmla="*/ 931025 w 1080654"/>
                    <a:gd name="connsiteY26" fmla="*/ 199505 h 274185"/>
                    <a:gd name="connsiteX27" fmla="*/ 947651 w 1080654"/>
                    <a:gd name="connsiteY27" fmla="*/ 205047 h 274185"/>
                    <a:gd name="connsiteX28" fmla="*/ 953193 w 1080654"/>
                    <a:gd name="connsiteY28" fmla="*/ 238298 h 274185"/>
                    <a:gd name="connsiteX29" fmla="*/ 969818 w 1080654"/>
                    <a:gd name="connsiteY29" fmla="*/ 254923 h 274185"/>
                    <a:gd name="connsiteX30" fmla="*/ 1080654 w 1080654"/>
                    <a:gd name="connsiteY30" fmla="*/ 266007 h 274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080654" h="274185">
                      <a:moveTo>
                        <a:pt x="0" y="94210"/>
                      </a:moveTo>
                      <a:cubicBezTo>
                        <a:pt x="14778" y="81279"/>
                        <a:pt x="29136" y="67853"/>
                        <a:pt x="44334" y="55418"/>
                      </a:cubicBezTo>
                      <a:cubicBezTo>
                        <a:pt x="52154" y="49020"/>
                        <a:pt x="83982" y="30521"/>
                        <a:pt x="88669" y="27709"/>
                      </a:cubicBezTo>
                      <a:cubicBezTo>
                        <a:pt x="90516" y="22167"/>
                        <a:pt x="89104" y="13920"/>
                        <a:pt x="94211" y="11083"/>
                      </a:cubicBezTo>
                      <a:cubicBezTo>
                        <a:pt x="107527" y="3685"/>
                        <a:pt x="138545" y="0"/>
                        <a:pt x="138545" y="0"/>
                      </a:cubicBezTo>
                      <a:cubicBezTo>
                        <a:pt x="149629" y="1847"/>
                        <a:pt x="160778" y="3337"/>
                        <a:pt x="171796" y="5541"/>
                      </a:cubicBezTo>
                      <a:cubicBezTo>
                        <a:pt x="179265" y="7035"/>
                        <a:pt x="186469" y="9720"/>
                        <a:pt x="193963" y="11083"/>
                      </a:cubicBezTo>
                      <a:cubicBezTo>
                        <a:pt x="206815" y="13420"/>
                        <a:pt x="219825" y="14778"/>
                        <a:pt x="232756" y="16625"/>
                      </a:cubicBezTo>
                      <a:cubicBezTo>
                        <a:pt x="243840" y="20320"/>
                        <a:pt x="257745" y="19448"/>
                        <a:pt x="266007" y="27709"/>
                      </a:cubicBezTo>
                      <a:cubicBezTo>
                        <a:pt x="276445" y="38146"/>
                        <a:pt x="285373" y="49247"/>
                        <a:pt x="299258" y="55418"/>
                      </a:cubicBezTo>
                      <a:cubicBezTo>
                        <a:pt x="329555" y="68883"/>
                        <a:pt x="334079" y="65707"/>
                        <a:pt x="365760" y="72043"/>
                      </a:cubicBezTo>
                      <a:cubicBezTo>
                        <a:pt x="429792" y="84850"/>
                        <a:pt x="321834" y="72501"/>
                        <a:pt x="459971" y="83127"/>
                      </a:cubicBezTo>
                      <a:cubicBezTo>
                        <a:pt x="480291" y="81280"/>
                        <a:pt x="500732" y="80471"/>
                        <a:pt x="520931" y="77585"/>
                      </a:cubicBezTo>
                      <a:cubicBezTo>
                        <a:pt x="537001" y="75289"/>
                        <a:pt x="547614" y="65797"/>
                        <a:pt x="559723" y="55418"/>
                      </a:cubicBezTo>
                      <a:cubicBezTo>
                        <a:pt x="565674" y="50317"/>
                        <a:pt x="570328" y="43809"/>
                        <a:pt x="576349" y="38792"/>
                      </a:cubicBezTo>
                      <a:cubicBezTo>
                        <a:pt x="581466" y="34528"/>
                        <a:pt x="587432" y="31403"/>
                        <a:pt x="592974" y="27709"/>
                      </a:cubicBezTo>
                      <a:cubicBezTo>
                        <a:pt x="607808" y="30181"/>
                        <a:pt x="638434" y="34917"/>
                        <a:pt x="653934" y="38792"/>
                      </a:cubicBezTo>
                      <a:cubicBezTo>
                        <a:pt x="659601" y="40209"/>
                        <a:pt x="664832" y="43188"/>
                        <a:pt x="670560" y="44334"/>
                      </a:cubicBezTo>
                      <a:cubicBezTo>
                        <a:pt x="683369" y="46896"/>
                        <a:pt x="696422" y="48029"/>
                        <a:pt x="709353" y="49876"/>
                      </a:cubicBezTo>
                      <a:cubicBezTo>
                        <a:pt x="721596" y="68241"/>
                        <a:pt x="749650" y="115033"/>
                        <a:pt x="770313" y="121920"/>
                      </a:cubicBezTo>
                      <a:cubicBezTo>
                        <a:pt x="781396" y="125614"/>
                        <a:pt x="792716" y="128664"/>
                        <a:pt x="803563" y="133003"/>
                      </a:cubicBezTo>
                      <a:cubicBezTo>
                        <a:pt x="811234" y="136071"/>
                        <a:pt x="818181" y="140732"/>
                        <a:pt x="825731" y="144087"/>
                      </a:cubicBezTo>
                      <a:cubicBezTo>
                        <a:pt x="834821" y="148127"/>
                        <a:pt x="844350" y="151130"/>
                        <a:pt x="853440" y="155170"/>
                      </a:cubicBezTo>
                      <a:cubicBezTo>
                        <a:pt x="860989" y="158525"/>
                        <a:pt x="867872" y="163353"/>
                        <a:pt x="875607" y="166254"/>
                      </a:cubicBezTo>
                      <a:cubicBezTo>
                        <a:pt x="882738" y="168928"/>
                        <a:pt x="890385" y="169949"/>
                        <a:pt x="897774" y="171796"/>
                      </a:cubicBezTo>
                      <a:cubicBezTo>
                        <a:pt x="903316" y="175491"/>
                        <a:pt x="909283" y="178616"/>
                        <a:pt x="914400" y="182880"/>
                      </a:cubicBezTo>
                      <a:cubicBezTo>
                        <a:pt x="920421" y="187897"/>
                        <a:pt x="924504" y="195158"/>
                        <a:pt x="931025" y="199505"/>
                      </a:cubicBezTo>
                      <a:cubicBezTo>
                        <a:pt x="935886" y="202745"/>
                        <a:pt x="942109" y="203200"/>
                        <a:pt x="947651" y="205047"/>
                      </a:cubicBezTo>
                      <a:cubicBezTo>
                        <a:pt x="949498" y="216131"/>
                        <a:pt x="948629" y="228030"/>
                        <a:pt x="953193" y="238298"/>
                      </a:cubicBezTo>
                      <a:cubicBezTo>
                        <a:pt x="956376" y="245460"/>
                        <a:pt x="962967" y="251117"/>
                        <a:pt x="969818" y="254923"/>
                      </a:cubicBezTo>
                      <a:cubicBezTo>
                        <a:pt x="1004490" y="274185"/>
                        <a:pt x="1042549" y="266007"/>
                        <a:pt x="1080654" y="266007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76" name="Straight Arrow Connector 175"/>
                <p:cNvCxnSpPr/>
                <p:nvPr/>
              </p:nvCxnSpPr>
              <p:spPr>
                <a:xfrm rot="5400000" flipH="1" flipV="1">
                  <a:off x="3161506" y="5067300"/>
                  <a:ext cx="534194" cy="79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Arrow Connector 176"/>
                <p:cNvCxnSpPr/>
                <p:nvPr/>
              </p:nvCxnSpPr>
              <p:spPr>
                <a:xfrm flipV="1">
                  <a:off x="3352800" y="5292436"/>
                  <a:ext cx="1143000" cy="79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8" name="TextBox 177"/>
                <p:cNvSpPr txBox="1"/>
                <p:nvPr/>
              </p:nvSpPr>
              <p:spPr>
                <a:xfrm>
                  <a:off x="3200400" y="4648200"/>
                  <a:ext cx="2920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err="1" smtClean="0">
                      <a:latin typeface="Times New Roman" pitchFamily="18" charset="0"/>
                      <a:cs typeface="Times New Roman" pitchFamily="18" charset="0"/>
                    </a:rPr>
                    <a:t>X</a:t>
                  </a:r>
                  <a:r>
                    <a:rPr lang="en-US" sz="800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endParaRPr lang="en-US" sz="800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9" name="TextBox 178"/>
                <p:cNvSpPr txBox="1"/>
                <p:nvPr/>
              </p:nvSpPr>
              <p:spPr>
                <a:xfrm>
                  <a:off x="4342015" y="5257800"/>
                  <a:ext cx="3786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Times New Roman" pitchFamily="18" charset="0"/>
                      <a:cs typeface="Times New Roman" pitchFamily="18" charset="0"/>
                    </a:rPr>
                    <a:t>time</a:t>
                  </a:r>
                  <a:endParaRPr lang="en-US" sz="800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3429000" y="4835236"/>
                  <a:ext cx="1009599" cy="283856"/>
                </a:xfrm>
                <a:custGeom>
                  <a:avLst/>
                  <a:gdLst>
                    <a:gd name="connsiteX0" fmla="*/ 0 w 1009599"/>
                    <a:gd name="connsiteY0" fmla="*/ 283621 h 283856"/>
                    <a:gd name="connsiteX1" fmla="*/ 83127 w 1009599"/>
                    <a:gd name="connsiteY1" fmla="*/ 272537 h 283856"/>
                    <a:gd name="connsiteX2" fmla="*/ 99753 w 1009599"/>
                    <a:gd name="connsiteY2" fmla="*/ 261453 h 283856"/>
                    <a:gd name="connsiteX3" fmla="*/ 149629 w 1009599"/>
                    <a:gd name="connsiteY3" fmla="*/ 200493 h 283856"/>
                    <a:gd name="connsiteX4" fmla="*/ 166254 w 1009599"/>
                    <a:gd name="connsiteY4" fmla="*/ 189410 h 283856"/>
                    <a:gd name="connsiteX5" fmla="*/ 171796 w 1009599"/>
                    <a:gd name="connsiteY5" fmla="*/ 172784 h 283856"/>
                    <a:gd name="connsiteX6" fmla="*/ 199505 w 1009599"/>
                    <a:gd name="connsiteY6" fmla="*/ 133991 h 283856"/>
                    <a:gd name="connsiteX7" fmla="*/ 216131 w 1009599"/>
                    <a:gd name="connsiteY7" fmla="*/ 122908 h 283856"/>
                    <a:gd name="connsiteX8" fmla="*/ 227214 w 1009599"/>
                    <a:gd name="connsiteY8" fmla="*/ 106282 h 283856"/>
                    <a:gd name="connsiteX9" fmla="*/ 243840 w 1009599"/>
                    <a:gd name="connsiteY9" fmla="*/ 100741 h 283856"/>
                    <a:gd name="connsiteX10" fmla="*/ 426720 w 1009599"/>
                    <a:gd name="connsiteY10" fmla="*/ 95199 h 283856"/>
                    <a:gd name="connsiteX11" fmla="*/ 459971 w 1009599"/>
                    <a:gd name="connsiteY11" fmla="*/ 117366 h 283856"/>
                    <a:gd name="connsiteX12" fmla="*/ 493222 w 1009599"/>
                    <a:gd name="connsiteY12" fmla="*/ 128450 h 283856"/>
                    <a:gd name="connsiteX13" fmla="*/ 847898 w 1009599"/>
                    <a:gd name="connsiteY13" fmla="*/ 117366 h 283856"/>
                    <a:gd name="connsiteX14" fmla="*/ 864524 w 1009599"/>
                    <a:gd name="connsiteY14" fmla="*/ 111824 h 283856"/>
                    <a:gd name="connsiteX15" fmla="*/ 908858 w 1009599"/>
                    <a:gd name="connsiteY15" fmla="*/ 100741 h 283856"/>
                    <a:gd name="connsiteX16" fmla="*/ 942109 w 1009599"/>
                    <a:gd name="connsiteY16" fmla="*/ 78573 h 283856"/>
                    <a:gd name="connsiteX17" fmla="*/ 969818 w 1009599"/>
                    <a:gd name="connsiteY17" fmla="*/ 50864 h 283856"/>
                    <a:gd name="connsiteX18" fmla="*/ 975360 w 1009599"/>
                    <a:gd name="connsiteY18" fmla="*/ 34239 h 283856"/>
                    <a:gd name="connsiteX19" fmla="*/ 997527 w 1009599"/>
                    <a:gd name="connsiteY19" fmla="*/ 17613 h 283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009599" h="283856">
                      <a:moveTo>
                        <a:pt x="0" y="283621"/>
                      </a:moveTo>
                      <a:cubicBezTo>
                        <a:pt x="14860" y="282383"/>
                        <a:pt x="60490" y="283856"/>
                        <a:pt x="83127" y="272537"/>
                      </a:cubicBezTo>
                      <a:cubicBezTo>
                        <a:pt x="89084" y="269558"/>
                        <a:pt x="94211" y="265148"/>
                        <a:pt x="99753" y="261453"/>
                      </a:cubicBezTo>
                      <a:cubicBezTo>
                        <a:pt x="114375" y="241957"/>
                        <a:pt x="129841" y="216983"/>
                        <a:pt x="149629" y="200493"/>
                      </a:cubicBezTo>
                      <a:cubicBezTo>
                        <a:pt x="154745" y="196229"/>
                        <a:pt x="160712" y="193104"/>
                        <a:pt x="166254" y="189410"/>
                      </a:cubicBezTo>
                      <a:cubicBezTo>
                        <a:pt x="168101" y="183868"/>
                        <a:pt x="169183" y="178009"/>
                        <a:pt x="171796" y="172784"/>
                      </a:cubicBezTo>
                      <a:cubicBezTo>
                        <a:pt x="174941" y="166495"/>
                        <a:pt x="196999" y="136497"/>
                        <a:pt x="199505" y="133991"/>
                      </a:cubicBezTo>
                      <a:cubicBezTo>
                        <a:pt x="204215" y="129281"/>
                        <a:pt x="210589" y="126602"/>
                        <a:pt x="216131" y="122908"/>
                      </a:cubicBezTo>
                      <a:cubicBezTo>
                        <a:pt x="219825" y="117366"/>
                        <a:pt x="222013" y="110443"/>
                        <a:pt x="227214" y="106282"/>
                      </a:cubicBezTo>
                      <a:cubicBezTo>
                        <a:pt x="231776" y="102633"/>
                        <a:pt x="238007" y="101065"/>
                        <a:pt x="243840" y="100741"/>
                      </a:cubicBezTo>
                      <a:cubicBezTo>
                        <a:pt x="304734" y="97358"/>
                        <a:pt x="365760" y="97046"/>
                        <a:pt x="426720" y="95199"/>
                      </a:cubicBezTo>
                      <a:cubicBezTo>
                        <a:pt x="437804" y="102588"/>
                        <a:pt x="447334" y="113153"/>
                        <a:pt x="459971" y="117366"/>
                      </a:cubicBezTo>
                      <a:lnTo>
                        <a:pt x="493222" y="128450"/>
                      </a:lnTo>
                      <a:cubicBezTo>
                        <a:pt x="495444" y="128412"/>
                        <a:pt x="742177" y="143797"/>
                        <a:pt x="847898" y="117366"/>
                      </a:cubicBezTo>
                      <a:cubicBezTo>
                        <a:pt x="853565" y="115949"/>
                        <a:pt x="858857" y="113241"/>
                        <a:pt x="864524" y="111824"/>
                      </a:cubicBezTo>
                      <a:lnTo>
                        <a:pt x="908858" y="100741"/>
                      </a:lnTo>
                      <a:cubicBezTo>
                        <a:pt x="919942" y="93352"/>
                        <a:pt x="934720" y="89657"/>
                        <a:pt x="942109" y="78573"/>
                      </a:cubicBezTo>
                      <a:cubicBezTo>
                        <a:pt x="956888" y="56406"/>
                        <a:pt x="947651" y="65643"/>
                        <a:pt x="969818" y="50864"/>
                      </a:cubicBezTo>
                      <a:cubicBezTo>
                        <a:pt x="971665" y="45322"/>
                        <a:pt x="971229" y="38370"/>
                        <a:pt x="975360" y="34239"/>
                      </a:cubicBezTo>
                      <a:cubicBezTo>
                        <a:pt x="1009599" y="0"/>
                        <a:pt x="979688" y="53291"/>
                        <a:pt x="997527" y="17613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82" name="Straight Arrow Connector 181"/>
                <p:cNvCxnSpPr/>
                <p:nvPr/>
              </p:nvCxnSpPr>
              <p:spPr>
                <a:xfrm rot="5400000" flipH="1" flipV="1">
                  <a:off x="3161506" y="5981700"/>
                  <a:ext cx="534194" cy="79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Arrow Connector 182"/>
                <p:cNvCxnSpPr/>
                <p:nvPr/>
              </p:nvCxnSpPr>
              <p:spPr>
                <a:xfrm flipV="1">
                  <a:off x="3352800" y="6206836"/>
                  <a:ext cx="1143000" cy="79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4" name="TextBox 183"/>
                <p:cNvSpPr txBox="1"/>
                <p:nvPr/>
              </p:nvSpPr>
              <p:spPr>
                <a:xfrm>
                  <a:off x="3200400" y="5562600"/>
                  <a:ext cx="30809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err="1" smtClean="0">
                      <a:latin typeface="Times New Roman" pitchFamily="18" charset="0"/>
                      <a:cs typeface="Times New Roman" pitchFamily="18" charset="0"/>
                    </a:rPr>
                    <a:t>X</a:t>
                  </a:r>
                  <a:r>
                    <a:rPr lang="en-US" sz="800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endParaRPr lang="en-US" sz="800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5" name="TextBox 184"/>
                <p:cNvSpPr txBox="1"/>
                <p:nvPr/>
              </p:nvSpPr>
              <p:spPr>
                <a:xfrm>
                  <a:off x="4342015" y="6172200"/>
                  <a:ext cx="3786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Times New Roman" pitchFamily="18" charset="0"/>
                      <a:cs typeface="Times New Roman" pitchFamily="18" charset="0"/>
                    </a:rPr>
                    <a:t>time</a:t>
                  </a:r>
                  <a:endParaRPr lang="en-US" sz="800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9" name="Freeform 188"/>
                <p:cNvSpPr/>
                <p:nvPr/>
              </p:nvSpPr>
              <p:spPr>
                <a:xfrm>
                  <a:off x="3431771" y="5669280"/>
                  <a:ext cx="936567" cy="487680"/>
                </a:xfrm>
                <a:custGeom>
                  <a:avLst/>
                  <a:gdLst>
                    <a:gd name="connsiteX0" fmla="*/ 0 w 936567"/>
                    <a:gd name="connsiteY0" fmla="*/ 487680 h 487680"/>
                    <a:gd name="connsiteX1" fmla="*/ 22167 w 936567"/>
                    <a:gd name="connsiteY1" fmla="*/ 454429 h 487680"/>
                    <a:gd name="connsiteX2" fmla="*/ 27709 w 936567"/>
                    <a:gd name="connsiteY2" fmla="*/ 437804 h 487680"/>
                    <a:gd name="connsiteX3" fmla="*/ 38793 w 936567"/>
                    <a:gd name="connsiteY3" fmla="*/ 421178 h 487680"/>
                    <a:gd name="connsiteX4" fmla="*/ 72044 w 936567"/>
                    <a:gd name="connsiteY4" fmla="*/ 410095 h 487680"/>
                    <a:gd name="connsiteX5" fmla="*/ 88669 w 936567"/>
                    <a:gd name="connsiteY5" fmla="*/ 404553 h 487680"/>
                    <a:gd name="connsiteX6" fmla="*/ 105294 w 936567"/>
                    <a:gd name="connsiteY6" fmla="*/ 399011 h 487680"/>
                    <a:gd name="connsiteX7" fmla="*/ 121920 w 936567"/>
                    <a:gd name="connsiteY7" fmla="*/ 387927 h 487680"/>
                    <a:gd name="connsiteX8" fmla="*/ 155171 w 936567"/>
                    <a:gd name="connsiteY8" fmla="*/ 371302 h 487680"/>
                    <a:gd name="connsiteX9" fmla="*/ 199505 w 936567"/>
                    <a:gd name="connsiteY9" fmla="*/ 376844 h 487680"/>
                    <a:gd name="connsiteX10" fmla="*/ 221673 w 936567"/>
                    <a:gd name="connsiteY10" fmla="*/ 382385 h 487680"/>
                    <a:gd name="connsiteX11" fmla="*/ 326967 w 936567"/>
                    <a:gd name="connsiteY11" fmla="*/ 376844 h 487680"/>
                    <a:gd name="connsiteX12" fmla="*/ 371302 w 936567"/>
                    <a:gd name="connsiteY12" fmla="*/ 360218 h 487680"/>
                    <a:gd name="connsiteX13" fmla="*/ 387927 w 936567"/>
                    <a:gd name="connsiteY13" fmla="*/ 354676 h 487680"/>
                    <a:gd name="connsiteX14" fmla="*/ 404553 w 936567"/>
                    <a:gd name="connsiteY14" fmla="*/ 343593 h 487680"/>
                    <a:gd name="connsiteX15" fmla="*/ 421178 w 936567"/>
                    <a:gd name="connsiteY15" fmla="*/ 338051 h 487680"/>
                    <a:gd name="connsiteX16" fmla="*/ 465513 w 936567"/>
                    <a:gd name="connsiteY16" fmla="*/ 326967 h 487680"/>
                    <a:gd name="connsiteX17" fmla="*/ 482138 w 936567"/>
                    <a:gd name="connsiteY17" fmla="*/ 321425 h 487680"/>
                    <a:gd name="connsiteX18" fmla="*/ 532014 w 936567"/>
                    <a:gd name="connsiteY18" fmla="*/ 282633 h 487680"/>
                    <a:gd name="connsiteX19" fmla="*/ 554182 w 936567"/>
                    <a:gd name="connsiteY19" fmla="*/ 254924 h 487680"/>
                    <a:gd name="connsiteX20" fmla="*/ 570807 w 936567"/>
                    <a:gd name="connsiteY20" fmla="*/ 238298 h 487680"/>
                    <a:gd name="connsiteX21" fmla="*/ 604058 w 936567"/>
                    <a:gd name="connsiteY21" fmla="*/ 227215 h 487680"/>
                    <a:gd name="connsiteX22" fmla="*/ 648393 w 936567"/>
                    <a:gd name="connsiteY22" fmla="*/ 210589 h 487680"/>
                    <a:gd name="connsiteX23" fmla="*/ 703811 w 936567"/>
                    <a:gd name="connsiteY23" fmla="*/ 182880 h 487680"/>
                    <a:gd name="connsiteX24" fmla="*/ 720436 w 936567"/>
                    <a:gd name="connsiteY24" fmla="*/ 171796 h 487680"/>
                    <a:gd name="connsiteX25" fmla="*/ 737062 w 936567"/>
                    <a:gd name="connsiteY25" fmla="*/ 166255 h 487680"/>
                    <a:gd name="connsiteX26" fmla="*/ 753687 w 936567"/>
                    <a:gd name="connsiteY26" fmla="*/ 149629 h 487680"/>
                    <a:gd name="connsiteX27" fmla="*/ 770313 w 936567"/>
                    <a:gd name="connsiteY27" fmla="*/ 144087 h 487680"/>
                    <a:gd name="connsiteX28" fmla="*/ 803564 w 936567"/>
                    <a:gd name="connsiteY28" fmla="*/ 116378 h 487680"/>
                    <a:gd name="connsiteX29" fmla="*/ 820189 w 936567"/>
                    <a:gd name="connsiteY29" fmla="*/ 105295 h 487680"/>
                    <a:gd name="connsiteX30" fmla="*/ 847898 w 936567"/>
                    <a:gd name="connsiteY30" fmla="*/ 72044 h 487680"/>
                    <a:gd name="connsiteX31" fmla="*/ 864524 w 936567"/>
                    <a:gd name="connsiteY31" fmla="*/ 66502 h 487680"/>
                    <a:gd name="connsiteX32" fmla="*/ 892233 w 936567"/>
                    <a:gd name="connsiteY32" fmla="*/ 33251 h 487680"/>
                    <a:gd name="connsiteX33" fmla="*/ 903316 w 936567"/>
                    <a:gd name="connsiteY33" fmla="*/ 16625 h 487680"/>
                    <a:gd name="connsiteX34" fmla="*/ 919942 w 936567"/>
                    <a:gd name="connsiteY34" fmla="*/ 11084 h 487680"/>
                    <a:gd name="connsiteX35" fmla="*/ 936567 w 936567"/>
                    <a:gd name="connsiteY35" fmla="*/ 0 h 487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936567" h="487680">
                      <a:moveTo>
                        <a:pt x="0" y="487680"/>
                      </a:moveTo>
                      <a:cubicBezTo>
                        <a:pt x="7389" y="476596"/>
                        <a:pt x="17954" y="467066"/>
                        <a:pt x="22167" y="454429"/>
                      </a:cubicBezTo>
                      <a:cubicBezTo>
                        <a:pt x="24014" y="448887"/>
                        <a:pt x="25097" y="443029"/>
                        <a:pt x="27709" y="437804"/>
                      </a:cubicBezTo>
                      <a:cubicBezTo>
                        <a:pt x="30688" y="431847"/>
                        <a:pt x="33145" y="424708"/>
                        <a:pt x="38793" y="421178"/>
                      </a:cubicBezTo>
                      <a:cubicBezTo>
                        <a:pt x="48700" y="414986"/>
                        <a:pt x="60960" y="413789"/>
                        <a:pt x="72044" y="410095"/>
                      </a:cubicBezTo>
                      <a:lnTo>
                        <a:pt x="88669" y="404553"/>
                      </a:lnTo>
                      <a:cubicBezTo>
                        <a:pt x="94211" y="402706"/>
                        <a:pt x="100434" y="402251"/>
                        <a:pt x="105294" y="399011"/>
                      </a:cubicBezTo>
                      <a:cubicBezTo>
                        <a:pt x="110836" y="395316"/>
                        <a:pt x="115963" y="390906"/>
                        <a:pt x="121920" y="387927"/>
                      </a:cubicBezTo>
                      <a:cubicBezTo>
                        <a:pt x="167817" y="364978"/>
                        <a:pt x="107513" y="403071"/>
                        <a:pt x="155171" y="371302"/>
                      </a:cubicBezTo>
                      <a:cubicBezTo>
                        <a:pt x="169949" y="373149"/>
                        <a:pt x="184815" y="374396"/>
                        <a:pt x="199505" y="376844"/>
                      </a:cubicBezTo>
                      <a:cubicBezTo>
                        <a:pt x="207018" y="378096"/>
                        <a:pt x="214056" y="382385"/>
                        <a:pt x="221673" y="382385"/>
                      </a:cubicBezTo>
                      <a:cubicBezTo>
                        <a:pt x="256820" y="382385"/>
                        <a:pt x="291869" y="378691"/>
                        <a:pt x="326967" y="376844"/>
                      </a:cubicBezTo>
                      <a:cubicBezTo>
                        <a:pt x="364699" y="364267"/>
                        <a:pt x="318299" y="380095"/>
                        <a:pt x="371302" y="360218"/>
                      </a:cubicBezTo>
                      <a:cubicBezTo>
                        <a:pt x="376772" y="358167"/>
                        <a:pt x="382702" y="357288"/>
                        <a:pt x="387927" y="354676"/>
                      </a:cubicBezTo>
                      <a:cubicBezTo>
                        <a:pt x="393884" y="351697"/>
                        <a:pt x="398596" y="346572"/>
                        <a:pt x="404553" y="343593"/>
                      </a:cubicBezTo>
                      <a:cubicBezTo>
                        <a:pt x="409778" y="340981"/>
                        <a:pt x="415542" y="339588"/>
                        <a:pt x="421178" y="338051"/>
                      </a:cubicBezTo>
                      <a:cubicBezTo>
                        <a:pt x="435874" y="334043"/>
                        <a:pt x="451062" y="331784"/>
                        <a:pt x="465513" y="326967"/>
                      </a:cubicBezTo>
                      <a:cubicBezTo>
                        <a:pt x="471055" y="325120"/>
                        <a:pt x="477032" y="324262"/>
                        <a:pt x="482138" y="321425"/>
                      </a:cubicBezTo>
                      <a:cubicBezTo>
                        <a:pt x="511968" y="304853"/>
                        <a:pt x="511819" y="302828"/>
                        <a:pt x="532014" y="282633"/>
                      </a:cubicBezTo>
                      <a:cubicBezTo>
                        <a:pt x="541112" y="255338"/>
                        <a:pt x="531042" y="274207"/>
                        <a:pt x="554182" y="254924"/>
                      </a:cubicBezTo>
                      <a:cubicBezTo>
                        <a:pt x="560203" y="249907"/>
                        <a:pt x="563956" y="242104"/>
                        <a:pt x="570807" y="238298"/>
                      </a:cubicBezTo>
                      <a:cubicBezTo>
                        <a:pt x="581020" y="232624"/>
                        <a:pt x="604058" y="227215"/>
                        <a:pt x="604058" y="227215"/>
                      </a:cubicBezTo>
                      <a:cubicBezTo>
                        <a:pt x="657575" y="191537"/>
                        <a:pt x="573066" y="244828"/>
                        <a:pt x="648393" y="210589"/>
                      </a:cubicBezTo>
                      <a:cubicBezTo>
                        <a:pt x="729037" y="173933"/>
                        <a:pt x="645247" y="197522"/>
                        <a:pt x="703811" y="182880"/>
                      </a:cubicBezTo>
                      <a:cubicBezTo>
                        <a:pt x="709353" y="179185"/>
                        <a:pt x="714479" y="174775"/>
                        <a:pt x="720436" y="171796"/>
                      </a:cubicBezTo>
                      <a:cubicBezTo>
                        <a:pt x="725661" y="169184"/>
                        <a:pt x="732201" y="169495"/>
                        <a:pt x="737062" y="166255"/>
                      </a:cubicBezTo>
                      <a:cubicBezTo>
                        <a:pt x="743583" y="161908"/>
                        <a:pt x="747166" y="153976"/>
                        <a:pt x="753687" y="149629"/>
                      </a:cubicBezTo>
                      <a:cubicBezTo>
                        <a:pt x="758548" y="146388"/>
                        <a:pt x="765088" y="146699"/>
                        <a:pt x="770313" y="144087"/>
                      </a:cubicBezTo>
                      <a:cubicBezTo>
                        <a:pt x="790952" y="133768"/>
                        <a:pt x="785179" y="131699"/>
                        <a:pt x="803564" y="116378"/>
                      </a:cubicBezTo>
                      <a:cubicBezTo>
                        <a:pt x="808681" y="112114"/>
                        <a:pt x="814647" y="108989"/>
                        <a:pt x="820189" y="105295"/>
                      </a:cubicBezTo>
                      <a:cubicBezTo>
                        <a:pt x="828367" y="93028"/>
                        <a:pt x="835097" y="80578"/>
                        <a:pt x="847898" y="72044"/>
                      </a:cubicBezTo>
                      <a:cubicBezTo>
                        <a:pt x="852759" y="68804"/>
                        <a:pt x="858982" y="68349"/>
                        <a:pt x="864524" y="66502"/>
                      </a:cubicBezTo>
                      <a:cubicBezTo>
                        <a:pt x="892041" y="25223"/>
                        <a:pt x="856675" y="75921"/>
                        <a:pt x="892233" y="33251"/>
                      </a:cubicBezTo>
                      <a:cubicBezTo>
                        <a:pt x="896497" y="28134"/>
                        <a:pt x="898115" y="20786"/>
                        <a:pt x="903316" y="16625"/>
                      </a:cubicBezTo>
                      <a:cubicBezTo>
                        <a:pt x="907878" y="12976"/>
                        <a:pt x="914400" y="12931"/>
                        <a:pt x="919942" y="11084"/>
                      </a:cubicBezTo>
                      <a:lnTo>
                        <a:pt x="936567" y="0"/>
                      </a:ln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0" name="TextBox 189"/>
                <p:cNvSpPr txBox="1"/>
                <p:nvPr/>
              </p:nvSpPr>
              <p:spPr>
                <a:xfrm>
                  <a:off x="3733800" y="5334000"/>
                  <a:ext cx="381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…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1" name="Left Brace 190"/>
                <p:cNvSpPr/>
                <p:nvPr/>
              </p:nvSpPr>
              <p:spPr>
                <a:xfrm rot="16200000">
                  <a:off x="3810000" y="3048000"/>
                  <a:ext cx="152400" cy="1524000"/>
                </a:xfrm>
                <a:prstGeom prst="leftBrace">
                  <a:avLst>
                    <a:gd name="adj1" fmla="val 91764"/>
                    <a:gd name="adj2" fmla="val 5000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2" name="TextBox 191"/>
                <p:cNvSpPr txBox="1"/>
                <p:nvPr/>
              </p:nvSpPr>
              <p:spPr>
                <a:xfrm>
                  <a:off x="5334000" y="4406444"/>
                  <a:ext cx="32766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>
                      <a:latin typeface="Times New Roman" pitchFamily="18" charset="0"/>
                      <a:cs typeface="Times New Roman" pitchFamily="18" charset="0"/>
                    </a:rPr>
                    <a:t>1) Representative scenarios (</a:t>
                  </a:r>
                  <a:r>
                    <a:rPr lang="el-GR" sz="1600" dirty="0" smtClean="0">
                      <a:latin typeface="Times New Roman" pitchFamily="18" charset="0"/>
                      <a:cs typeface="Times New Roman" pitchFamily="18" charset="0"/>
                    </a:rPr>
                    <a:t>μ</a:t>
                  </a:r>
                  <a:r>
                    <a:rPr lang="en-US" sz="1600" dirty="0" smtClean="0">
                      <a:latin typeface="Times New Roman" pitchFamily="18" charset="0"/>
                      <a:cs typeface="Times New Roman" pitchFamily="18" charset="0"/>
                    </a:rPr>
                    <a:t>)</a:t>
                  </a:r>
                  <a:endParaRPr lang="en-US" sz="16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5334000" y="4863644"/>
                  <a:ext cx="32766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3838" indent="-223838"/>
                  <a:r>
                    <a:rPr lang="en-US" sz="1600" dirty="0" smtClean="0">
                      <a:latin typeface="Times New Roman" pitchFamily="18" charset="0"/>
                      <a:cs typeface="Times New Roman" pitchFamily="18" charset="0"/>
                    </a:rPr>
                    <a:t>2) How confident am I with the representative scenarios? </a:t>
                  </a:r>
                  <a:endParaRPr lang="en-US" sz="16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4" name="Left Brace 193"/>
                <p:cNvSpPr/>
                <p:nvPr/>
              </p:nvSpPr>
              <p:spPr>
                <a:xfrm rot="16200000">
                  <a:off x="7086600" y="2514600"/>
                  <a:ext cx="152400" cy="2895600"/>
                </a:xfrm>
                <a:prstGeom prst="leftBrace">
                  <a:avLst>
                    <a:gd name="adj1" fmla="val 91764"/>
                    <a:gd name="adj2" fmla="val 5000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158" name="TextBox 157"/>
            <p:cNvSpPr txBox="1"/>
            <p:nvPr/>
          </p:nvSpPr>
          <p:spPr>
            <a:xfrm>
              <a:off x="5334000" y="5334000"/>
              <a:ext cx="3581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3838" indent="-223838"/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3) Are the representative scenarios really representative? (</a:t>
              </a:r>
              <a:r>
                <a:rPr lang="el-GR" sz="1600" dirty="0" smtClean="0">
                  <a:latin typeface="Times New Roman" pitchFamily="18" charset="0"/>
                  <a:cs typeface="Times New Roman" pitchFamily="18" charset="0"/>
                </a:rPr>
                <a:t>σ</a:t>
              </a:r>
              <a:r>
                <a:rPr lang="en-US" sz="1600" baseline="30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,5</a:t>
              </a:r>
              <a:r>
                <a:rPr lang="en-US" sz="1600" baseline="30000" dirty="0" smtClean="0"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-95</a:t>
              </a:r>
              <a:r>
                <a:rPr lang="en-US" sz="1600" baseline="30000" dirty="0" smtClean="0"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1" name="TextBox 160"/>
          <p:cNvSpPr txBox="1"/>
          <p:nvPr/>
        </p:nvSpPr>
        <p:spPr>
          <a:xfrm>
            <a:off x="211316" y="152400"/>
            <a:ext cx="1502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Analogy: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 descr="C:\Documents and Settings\Diego Mandelli\My Documents\Operazione Lawrence d'Arabia\work\My Articles\ICAPP 10\article\RVACSGood1.bmp"/>
          <p:cNvPicPr>
            <a:picLocks noChangeAspect="1" noChangeArrowheads="1"/>
          </p:cNvPicPr>
          <p:nvPr/>
        </p:nvPicPr>
        <p:blipFill>
          <a:blip r:embed="rId2" cstate="print"/>
          <a:srcRect l="1670" r="36523"/>
          <a:stretch>
            <a:fillRect/>
          </a:stretch>
        </p:blipFill>
        <p:spPr bwMode="auto">
          <a:xfrm>
            <a:off x="2895600" y="990600"/>
            <a:ext cx="1178002" cy="1295400"/>
          </a:xfrm>
          <a:prstGeom prst="rect">
            <a:avLst/>
          </a:prstGeom>
          <a:noFill/>
        </p:spPr>
      </p:pic>
      <p:pic>
        <p:nvPicPr>
          <p:cNvPr id="1026" name="Picture 2" descr="C:\Documents and Settings\Diego\My Documents\Operazione Lawrence d'Arabia\work\My Articles\ANS 2010 las vegas\1.bmp"/>
          <p:cNvPicPr>
            <a:picLocks noChangeAspect="1" noChangeArrowheads="1"/>
          </p:cNvPicPr>
          <p:nvPr/>
        </p:nvPicPr>
        <p:blipFill>
          <a:blip r:embed="rId3" cstate="print"/>
          <a:srcRect t="5556"/>
          <a:stretch>
            <a:fillRect/>
          </a:stretch>
        </p:blipFill>
        <p:spPr bwMode="auto">
          <a:xfrm>
            <a:off x="7010400" y="990600"/>
            <a:ext cx="1828800" cy="1295401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304800" y="990600"/>
            <a:ext cx="8610600" cy="12954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" y="2438400"/>
            <a:ext cx="8610600" cy="1390022"/>
          </a:xfrm>
          <a:prstGeom prst="rect">
            <a:avLst/>
          </a:prstGeom>
          <a:solidFill>
            <a:srgbClr val="92D050">
              <a:alpha val="2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4800" y="3886200"/>
            <a:ext cx="8610600" cy="129540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4800" y="5334000"/>
            <a:ext cx="8610600" cy="1295400"/>
          </a:xfrm>
          <a:prstGeom prst="rect">
            <a:avLst/>
          </a:prstGeom>
          <a:solidFill>
            <a:schemeClr val="tx2">
              <a:lumMod val="60000"/>
              <a:lumOff val="40000"/>
              <a:alpha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lowchart: Magnetic Disk 4"/>
          <p:cNvSpPr/>
          <p:nvPr/>
        </p:nvSpPr>
        <p:spPr>
          <a:xfrm>
            <a:off x="457200" y="1219200"/>
            <a:ext cx="1447800" cy="838200"/>
          </a:xfrm>
          <a:prstGeom prst="flowChartMagneticDisk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Dataset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2819400"/>
            <a:ext cx="1371600" cy="53340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Pre-processing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62200" y="4267200"/>
            <a:ext cx="1371600" cy="53340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Clustering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0400" y="5715000"/>
            <a:ext cx="1371600" cy="53340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Visualization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Bent-Up Arrow 12"/>
          <p:cNvSpPr/>
          <p:nvPr/>
        </p:nvSpPr>
        <p:spPr>
          <a:xfrm flipV="1">
            <a:off x="1981200" y="2057400"/>
            <a:ext cx="381000" cy="53340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Left Brace 67"/>
          <p:cNvSpPr/>
          <p:nvPr/>
        </p:nvSpPr>
        <p:spPr>
          <a:xfrm>
            <a:off x="4114800" y="2514600"/>
            <a:ext cx="152400" cy="1219200"/>
          </a:xfrm>
          <a:prstGeom prst="leftBrace">
            <a:avLst>
              <a:gd name="adj1" fmla="val 4106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67200" y="2564249"/>
            <a:ext cx="4267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Data Representation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Data Normalization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Dimensionality reduction (Manifold Analysis):</a:t>
            </a:r>
          </a:p>
          <a:p>
            <a:pPr lvl="1" indent="-228600"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ISOMAP</a:t>
            </a:r>
          </a:p>
          <a:p>
            <a:pPr lvl="1" indent="-228600"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Local PCA</a:t>
            </a:r>
          </a:p>
        </p:txBody>
      </p:sp>
      <p:sp>
        <p:nvSpPr>
          <p:cNvPr id="70" name="Left Brace 69"/>
          <p:cNvSpPr/>
          <p:nvPr/>
        </p:nvSpPr>
        <p:spPr>
          <a:xfrm>
            <a:off x="4495800" y="3982497"/>
            <a:ext cx="152400" cy="1066800"/>
          </a:xfrm>
          <a:prstGeom prst="leftBrace">
            <a:avLst>
              <a:gd name="adj1" fmla="val 4106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648200" y="3906297"/>
            <a:ext cx="31242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200"/>
              </a:spcAft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Metric (Euclidean,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Minkowsky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28600" indent="-228600">
              <a:spcAft>
                <a:spcPts val="200"/>
              </a:spcAft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Methodologies comparison:</a:t>
            </a:r>
          </a:p>
          <a:p>
            <a:pPr marL="685800" lvl="1" indent="-228600">
              <a:spcAft>
                <a:spcPts val="200"/>
              </a:spcAft>
              <a:buSzPct val="12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Hierarchical, K-Means, Fuzzy</a:t>
            </a:r>
          </a:p>
          <a:p>
            <a:pPr marL="685800" lvl="1" indent="-228600">
              <a:spcAft>
                <a:spcPts val="200"/>
              </a:spcAft>
              <a:buSzPct val="120000"/>
              <a:buFont typeface="Courier New" pitchFamily="49" charset="0"/>
              <a:buChar char="o"/>
            </a:pPr>
            <a:r>
              <a:rPr lang="en-US" sz="1400" u="sng" dirty="0" smtClean="0">
                <a:latin typeface="Times New Roman" pitchFamily="18" charset="0"/>
                <a:cs typeface="Times New Roman" pitchFamily="18" charset="0"/>
              </a:rPr>
              <a:t>Mode-seeking</a:t>
            </a:r>
          </a:p>
          <a:p>
            <a:pPr marL="228600" indent="-228600">
              <a:spcAft>
                <a:spcPts val="200"/>
              </a:spcAft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Parallel Implementation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Bent-Up Arrow 71"/>
          <p:cNvSpPr/>
          <p:nvPr/>
        </p:nvSpPr>
        <p:spPr>
          <a:xfrm flipV="1">
            <a:off x="2895600" y="3505200"/>
            <a:ext cx="381000" cy="53340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Bent-Up Arrow 72"/>
          <p:cNvSpPr/>
          <p:nvPr/>
        </p:nvSpPr>
        <p:spPr>
          <a:xfrm flipV="1">
            <a:off x="3733800" y="5029200"/>
            <a:ext cx="381000" cy="53340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Striped Right Arrow 73"/>
          <p:cNvSpPr/>
          <p:nvPr/>
        </p:nvSpPr>
        <p:spPr>
          <a:xfrm>
            <a:off x="6400800" y="1447800"/>
            <a:ext cx="381000" cy="3048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Striped Right Arrow 74"/>
          <p:cNvSpPr/>
          <p:nvPr/>
        </p:nvSpPr>
        <p:spPr>
          <a:xfrm>
            <a:off x="4267200" y="1447800"/>
            <a:ext cx="381000" cy="3048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75"/>
          <p:cNvGrpSpPr/>
          <p:nvPr/>
        </p:nvGrpSpPr>
        <p:grpSpPr>
          <a:xfrm>
            <a:off x="4876800" y="1066800"/>
            <a:ext cx="990600" cy="1143000"/>
            <a:chOff x="4876800" y="914400"/>
            <a:chExt cx="990600" cy="1143000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5105400" y="11430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>
              <a:off x="5029200" y="11430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5181600" y="9906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181600" y="1295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5400000">
              <a:off x="5181600" y="9906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5257800" y="914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257800" y="1066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>
              <a:off x="5524500" y="11049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5486400" y="10668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5562600" y="11430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5400000">
              <a:off x="5448300" y="9525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5486400" y="9144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5486400" y="9906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5105400" y="17526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4876800" y="1447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>
              <a:off x="4800600" y="1447800"/>
              <a:ext cx="609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5334000" y="12954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410200" y="13716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410200" y="1219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5676900" y="12573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5638800" y="1219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5715000" y="12954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5600700" y="14097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5638800" y="13716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5638800" y="1447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>
              <a:off x="5181600" y="17526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5334000" y="16002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5334000" y="19050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rot="5400000">
              <a:off x="5334000" y="16002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5410200" y="15240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5410200" y="1676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5400000">
              <a:off x="5676900" y="17145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5638800" y="1676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5715000" y="17526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5400000">
              <a:off x="5600700" y="15621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5638800" y="15240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5638800" y="1600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5400000">
              <a:off x="5486400" y="19050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5562600" y="19812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5562600" y="18288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rot="5400000">
              <a:off x="5676900" y="18669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5638800" y="1828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5715000" y="19050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5600700" y="20193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5638800" y="1981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638800" y="2057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Left Brace 122"/>
          <p:cNvSpPr/>
          <p:nvPr/>
        </p:nvSpPr>
        <p:spPr>
          <a:xfrm>
            <a:off x="4724400" y="5486400"/>
            <a:ext cx="152400" cy="1066800"/>
          </a:xfrm>
          <a:prstGeom prst="leftBrace">
            <a:avLst>
              <a:gd name="adj1" fmla="val 4106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876800" y="5410200"/>
            <a:ext cx="373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Cluster centers (i.e., representative scenarios)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Hierarchical-like data management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Applications: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172200" y="5870639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 indent="-228600">
              <a:buSzPct val="10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Level controller</a:t>
            </a:r>
          </a:p>
          <a:p>
            <a:pPr marL="228600" lvl="1" indent="-228600">
              <a:buSzPct val="10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Aircraft crash scenario (RELAP)</a:t>
            </a:r>
          </a:p>
          <a:p>
            <a:pPr marL="228600" lvl="1" indent="-228600">
              <a:buSzPct val="10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Zion dataset (MELCOR)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11316" y="152400"/>
            <a:ext cx="5122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Data Analysis Applied to Safety Analysis Codes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381000" y="914400"/>
            <a:ext cx="8534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Each scenario is characterized by a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inhomogeneous set of data:</a:t>
            </a:r>
          </a:p>
          <a:p>
            <a:pPr marL="222250" lvl="1" indent="-2222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 number of data channels</a:t>
            </a:r>
            <a:r>
              <a:rPr lang="en-US" sz="16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each data channel corresponds to a specific variable of a specific node</a:t>
            </a:r>
          </a:p>
          <a:p>
            <a:pPr marL="623888" lvl="2" indent="-225425">
              <a:spcAft>
                <a:spcPts val="18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These variables are different in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nature</a:t>
            </a:r>
            <a:r>
              <a:rPr lang="en-US" sz="16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Temperature, Pressure, Level or Concentration of particular elements (e.g., H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lvl="1" indent="225425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State of components</a:t>
            </a:r>
          </a:p>
          <a:p>
            <a:pPr marL="457200" lvl="2" indent="225425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Discrete type of variables (ON/OFF)</a:t>
            </a:r>
          </a:p>
          <a:p>
            <a:pPr marL="457200" lvl="2" indent="225425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Continuous type of variables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896856"/>
            <a:ext cx="678180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SzPct val="120000"/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Data Representation</a:t>
            </a:r>
          </a:p>
          <a:p>
            <a:pPr marL="228600" indent="-228600">
              <a:spcAft>
                <a:spcPts val="600"/>
              </a:spcAft>
              <a:buSzPct val="120000"/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Data Normalization </a:t>
            </a:r>
          </a:p>
          <a:p>
            <a:pPr marL="911225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Subtract the mean and normalize into [0,1]</a:t>
            </a:r>
          </a:p>
          <a:p>
            <a:pPr marL="911225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Std-Dev Normalization </a:t>
            </a:r>
          </a:p>
          <a:p>
            <a:pPr marL="228600" indent="-228600">
              <a:spcAft>
                <a:spcPts val="600"/>
              </a:spcAft>
              <a:buSzPct val="120000"/>
              <a:buFont typeface="Arial" pitchFamily="34" charset="0"/>
              <a:buChar char="•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spcAft>
                <a:spcPts val="600"/>
              </a:spcAft>
              <a:buSzPct val="120000"/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Dimensionality Reduction</a:t>
            </a:r>
          </a:p>
          <a:p>
            <a:pPr marL="685800" lvl="1" indent="-228600">
              <a:spcAft>
                <a:spcPts val="600"/>
              </a:spcAft>
              <a:buSzPct val="12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Linear: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Principal Component Analysis (PCA) or Multi Dimensional Scaling (MDS)</a:t>
            </a:r>
          </a:p>
          <a:p>
            <a:pPr marL="685800" lvl="1" indent="-228600">
              <a:spcAft>
                <a:spcPts val="600"/>
              </a:spcAft>
              <a:buSzPct val="12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 Linear: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ISOMAP or Local PCA</a:t>
            </a:r>
          </a:p>
        </p:txBody>
      </p:sp>
      <p:sp>
        <p:nvSpPr>
          <p:cNvPr id="6" name="Left Brace 5"/>
          <p:cNvSpPr/>
          <p:nvPr/>
        </p:nvSpPr>
        <p:spPr>
          <a:xfrm>
            <a:off x="2209800" y="3896856"/>
            <a:ext cx="162822" cy="2849384"/>
          </a:xfrm>
          <a:prstGeom prst="leftBrace">
            <a:avLst>
              <a:gd name="adj1" fmla="val 571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57200" y="4701778"/>
            <a:ext cx="2286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Pre-processing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of </a:t>
            </a:r>
          </a:p>
          <a:p>
            <a:pPr marL="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data is needed</a:t>
            </a:r>
          </a:p>
        </p:txBody>
      </p:sp>
      <p:sp>
        <p:nvSpPr>
          <p:cNvPr id="10" name="Down Arrow 9"/>
          <p:cNvSpPr/>
          <p:nvPr/>
        </p:nvSpPr>
        <p:spPr>
          <a:xfrm>
            <a:off x="1371600" y="3973056"/>
            <a:ext cx="304800" cy="5334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TextBox 7"/>
          <p:cNvSpPr txBox="1"/>
          <p:nvPr/>
        </p:nvSpPr>
        <p:spPr>
          <a:xfrm>
            <a:off x="211316" y="152400"/>
            <a:ext cx="2268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Data Pre-Processing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3"/>
          <p:cNvSpPr/>
          <p:nvPr/>
        </p:nvSpPr>
        <p:spPr>
          <a:xfrm>
            <a:off x="847165" y="3913094"/>
            <a:ext cx="3160059" cy="1183341"/>
          </a:xfrm>
          <a:custGeom>
            <a:avLst/>
            <a:gdLst>
              <a:gd name="connsiteX0" fmla="*/ 0 w 3160059"/>
              <a:gd name="connsiteY0" fmla="*/ 995082 h 1183341"/>
              <a:gd name="connsiteX1" fmla="*/ 793376 w 3160059"/>
              <a:gd name="connsiteY1" fmla="*/ 403412 h 1183341"/>
              <a:gd name="connsiteX2" fmla="*/ 1815353 w 3160059"/>
              <a:gd name="connsiteY2" fmla="*/ 1116106 h 1183341"/>
              <a:gd name="connsiteX3" fmla="*/ 3160059 w 3160059"/>
              <a:gd name="connsiteY3" fmla="*/ 0 h 1183341"/>
              <a:gd name="connsiteX4" fmla="*/ 3160059 w 3160059"/>
              <a:gd name="connsiteY4" fmla="*/ 0 h 1183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0059" h="1183341">
                <a:moveTo>
                  <a:pt x="0" y="995082"/>
                </a:moveTo>
                <a:cubicBezTo>
                  <a:pt x="245408" y="689161"/>
                  <a:pt x="490817" y="383241"/>
                  <a:pt x="793376" y="403412"/>
                </a:cubicBezTo>
                <a:cubicBezTo>
                  <a:pt x="1095935" y="423583"/>
                  <a:pt x="1420906" y="1183341"/>
                  <a:pt x="1815353" y="1116106"/>
                </a:cubicBezTo>
                <a:cubicBezTo>
                  <a:pt x="2209800" y="1048871"/>
                  <a:pt x="3160059" y="0"/>
                  <a:pt x="3160059" y="0"/>
                </a:cubicBezTo>
                <a:lnTo>
                  <a:pt x="3160059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685800" y="1143000"/>
            <a:ext cx="426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How do we represent a single scenario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"/>
          <p:cNvSpPr txBox="1">
            <a:spLocks noChangeArrowheads="1"/>
          </p:cNvSpPr>
          <p:nvPr/>
        </p:nvSpPr>
        <p:spPr bwMode="auto">
          <a:xfrm>
            <a:off x="4506433" y="1030069"/>
            <a:ext cx="266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763" lvl="1" indent="-4763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Multiple variables</a:t>
            </a:r>
          </a:p>
          <a:p>
            <a:pPr marL="0"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Time evolution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Left Brace 78"/>
          <p:cNvSpPr/>
          <p:nvPr/>
        </p:nvSpPr>
        <p:spPr>
          <a:xfrm>
            <a:off x="4343400" y="1049562"/>
            <a:ext cx="152400" cy="609600"/>
          </a:xfrm>
          <a:prstGeom prst="leftBrace">
            <a:avLst>
              <a:gd name="adj1" fmla="val 571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7"/>
          <p:cNvSpPr txBox="1">
            <a:spLocks noChangeArrowheads="1"/>
          </p:cNvSpPr>
          <p:nvPr/>
        </p:nvSpPr>
        <p:spPr bwMode="auto">
          <a:xfrm>
            <a:off x="1905000" y="1752600"/>
            <a:ext cx="6858000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lvl="1" indent="-233363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Vector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a multi-dimensional space</a:t>
            </a:r>
          </a:p>
          <a:p>
            <a:pPr marL="233363" lvl="1" indent="-233363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 variables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of interest are chosen</a:t>
            </a:r>
          </a:p>
          <a:p>
            <a:pPr marL="233363" lvl="1" indent="-233363">
              <a:spcAft>
                <a:spcPts val="18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Each component of this vector corresponds to the value of the variables of interest sampled at a specific time instant</a:t>
            </a:r>
          </a:p>
        </p:txBody>
      </p:sp>
      <p:sp>
        <p:nvSpPr>
          <p:cNvPr id="101" name="Bent-Up Arrow 100"/>
          <p:cNvSpPr/>
          <p:nvPr/>
        </p:nvSpPr>
        <p:spPr>
          <a:xfrm rot="5400000">
            <a:off x="990600" y="1828800"/>
            <a:ext cx="685800" cy="533400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Left Brace 103"/>
          <p:cNvSpPr/>
          <p:nvPr/>
        </p:nvSpPr>
        <p:spPr>
          <a:xfrm>
            <a:off x="1676400" y="1752600"/>
            <a:ext cx="228600" cy="1600200"/>
          </a:xfrm>
          <a:prstGeom prst="leftBrace">
            <a:avLst>
              <a:gd name="adj1" fmla="val 57188"/>
              <a:gd name="adj2" fmla="val 3295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Box 7"/>
          <p:cNvSpPr txBox="1">
            <a:spLocks noChangeArrowheads="1"/>
          </p:cNvSpPr>
          <p:nvPr/>
        </p:nvSpPr>
        <p:spPr bwMode="auto">
          <a:xfrm>
            <a:off x="5257800" y="4572000"/>
            <a:ext cx="3733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= [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(0) 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(1) 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(2) , … 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(K)]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rot="5400000" flipH="1" flipV="1">
            <a:off x="-189706" y="4761706"/>
            <a:ext cx="2057400" cy="1588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09600" y="5562600"/>
            <a:ext cx="3733800" cy="1588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804930" y="4881093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1339403" y="4364864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2003738" y="4584879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810814" y="4925095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3974206" y="3890493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7"/>
          <p:cNvSpPr txBox="1">
            <a:spLocks noChangeArrowheads="1"/>
          </p:cNvSpPr>
          <p:nvPr/>
        </p:nvSpPr>
        <p:spPr bwMode="auto">
          <a:xfrm>
            <a:off x="304800" y="3581400"/>
            <a:ext cx="609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(t)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7"/>
          <p:cNvSpPr txBox="1">
            <a:spLocks noChangeArrowheads="1"/>
          </p:cNvSpPr>
          <p:nvPr/>
        </p:nvSpPr>
        <p:spPr bwMode="auto">
          <a:xfrm>
            <a:off x="228600" y="4724400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(0)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7"/>
          <p:cNvSpPr txBox="1">
            <a:spLocks noChangeArrowheads="1"/>
          </p:cNvSpPr>
          <p:nvPr/>
        </p:nvSpPr>
        <p:spPr bwMode="auto">
          <a:xfrm>
            <a:off x="914400" y="4114800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(1)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7"/>
          <p:cNvSpPr txBox="1">
            <a:spLocks noChangeArrowheads="1"/>
          </p:cNvSpPr>
          <p:nvPr/>
        </p:nvSpPr>
        <p:spPr bwMode="auto">
          <a:xfrm>
            <a:off x="1447800" y="4572000"/>
            <a:ext cx="76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7"/>
          <p:cNvSpPr txBox="1">
            <a:spLocks noChangeArrowheads="1"/>
          </p:cNvSpPr>
          <p:nvPr/>
        </p:nvSpPr>
        <p:spPr bwMode="auto">
          <a:xfrm>
            <a:off x="2743200" y="4953000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7"/>
          <p:cNvSpPr txBox="1">
            <a:spLocks noChangeArrowheads="1"/>
          </p:cNvSpPr>
          <p:nvPr/>
        </p:nvSpPr>
        <p:spPr bwMode="auto">
          <a:xfrm>
            <a:off x="3962400" y="3581400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(K)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>
            <a:off x="4648200" y="4572000"/>
            <a:ext cx="457200" cy="4572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7"/>
          <p:cNvSpPr txBox="1">
            <a:spLocks noChangeArrowheads="1"/>
          </p:cNvSpPr>
          <p:nvPr/>
        </p:nvSpPr>
        <p:spPr bwMode="auto">
          <a:xfrm>
            <a:off x="4343400" y="5498068"/>
            <a:ext cx="609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7"/>
          <p:cNvSpPr txBox="1">
            <a:spLocks noChangeArrowheads="1"/>
          </p:cNvSpPr>
          <p:nvPr/>
        </p:nvSpPr>
        <p:spPr bwMode="auto">
          <a:xfrm>
            <a:off x="685800" y="6031468"/>
            <a:ext cx="8153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Dimensionality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= (number of state variables) · (number of sampling instants) =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 · K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ounded Rectangular Callout 32"/>
          <p:cNvSpPr/>
          <p:nvPr/>
        </p:nvSpPr>
        <p:spPr>
          <a:xfrm>
            <a:off x="6248400" y="5181600"/>
            <a:ext cx="2133600" cy="685800"/>
          </a:xfrm>
          <a:prstGeom prst="wedgeRoundRectCallout">
            <a:avLst>
              <a:gd name="adj1" fmla="val 3657"/>
              <a:gd name="adj2" fmla="val 815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Dimensionality reduction focus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211316" y="152400"/>
            <a:ext cx="2680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Scenario Representation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43075" y="6019800"/>
            <a:ext cx="1533525" cy="7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0" y="762000"/>
            <a:ext cx="44958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Hierarchical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5800" y="762000"/>
            <a:ext cx="46482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K-Means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657600"/>
            <a:ext cx="44958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Fuzzy C-Means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5800" y="3657600"/>
            <a:ext cx="46482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Mean-Shift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 flipH="1" flipV="1">
            <a:off x="1447800" y="3810000"/>
            <a:ext cx="609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0" y="3657600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0" y="1143000"/>
            <a:ext cx="44958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Organize the data set into a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hierarchical structure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according to a proximity matrix. 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Each element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of this matrix contains the distance between the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baseline="300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baseline="300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cluster center. 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Provides very informative description and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visualization of the data structure even for high values of dimensionality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95800" y="1143000"/>
            <a:ext cx="4495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goal is to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partition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data points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into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clusters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in which each data point maps to the cluster with the nearest mean. 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is specified by the user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Stopping criterion is to find the global minimum of the error squared function.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Cluster centers: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512" r="6103" b="11791"/>
          <a:stretch>
            <a:fillRect/>
          </a:stretch>
        </p:blipFill>
        <p:spPr bwMode="auto">
          <a:xfrm>
            <a:off x="6172200" y="2798810"/>
            <a:ext cx="1447800" cy="70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0" y="4038600"/>
            <a:ext cx="44958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Fuzzy C-Means is a clustering methodology that is based on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fuzzy sets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and it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allows a data point to belong to more than one cluster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Similar to the K-Means clustering, the objective is to find a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partition of C fuzzy centers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to minimize the function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Cluster centers: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95800" y="4038600"/>
            <a:ext cx="46482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Consider each point of the data set as an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empirical distribution density function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Regions with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data density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(i.e., modes) corresponds to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 maxima of the global density function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0" y="5481762"/>
            <a:ext cx="2886075" cy="61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7"/>
          <p:cNvSpPr txBox="1">
            <a:spLocks noChangeArrowheads="1"/>
          </p:cNvSpPr>
          <p:nvPr/>
        </p:nvSpPr>
        <p:spPr bwMode="auto">
          <a:xfrm>
            <a:off x="4495800" y="6197025"/>
            <a:ext cx="464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User does not specify the number of clusters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but the shape of the density function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1027" name="Picture 3" descr="C:\Documents and Settings\Diego\My Documents\Operazione Lawrence d'Arabia\PhD\PhD Dissertation\hierarchical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752600"/>
            <a:ext cx="4464977" cy="16002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11316" y="152400"/>
            <a:ext cx="4081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Clustering Methodologies Considered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Diego\My Documents\Operazione Lawrence d'Arabia\work\My Articles\PSA 2011\3dcluster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28"/>
          <a:stretch>
            <a:fillRect/>
          </a:stretch>
        </p:blipFill>
        <p:spPr bwMode="auto">
          <a:xfrm>
            <a:off x="1902462" y="1066800"/>
            <a:ext cx="2517137" cy="1828800"/>
          </a:xfrm>
          <a:prstGeom prst="rect">
            <a:avLst/>
          </a:prstGeom>
          <a:noFill/>
        </p:spPr>
      </p:pic>
      <p:pic>
        <p:nvPicPr>
          <p:cNvPr id="11" name="Picture 3" descr="C:\Documents and Settings\Diego\My Documents\Operazione Lawrence d'Arabia\work\My Articles\PSA 2011\2rings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63"/>
          <a:stretch>
            <a:fillRect/>
          </a:stretch>
        </p:blipFill>
        <p:spPr bwMode="auto">
          <a:xfrm>
            <a:off x="6628546" y="1066801"/>
            <a:ext cx="2515453" cy="18288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0" y="762000"/>
            <a:ext cx="44958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Dataset 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5800" y="762000"/>
            <a:ext cx="46482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Dataset 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83468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Dataset 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 flipH="1" flipV="1">
            <a:off x="3384552" y="1873251"/>
            <a:ext cx="222249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0" y="2983468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Documents and Settings\Diego\My Documents\Operazione Lawrence d'Arabia\work\My Articles\PSA 2011\4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</p:spPr>
      </p:pic>
      <p:pic>
        <p:nvPicPr>
          <p:cNvPr id="2052" name="Picture 4" descr="C:\Documents and Settings\Diego\My Documents\Operazione Lawrence d'Arabia\work\My Articles\PSA 2011\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5105400"/>
            <a:ext cx="2336800" cy="17526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0" y="11430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300 points normally distributed in 3 groups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95800" y="11430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200 points normally distributed in 2 interconnected rings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335280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104 Scenarios generated by a DET for a Station Blackout accident (Zion RELAP Deck)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3962400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 variables chosen to represent each scenario: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4419600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Each variables has been sampled 100 times: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 l="8090" r="8316"/>
          <a:stretch>
            <a:fillRect/>
          </a:stretch>
        </p:blipFill>
        <p:spPr bwMode="auto">
          <a:xfrm>
            <a:off x="838200" y="4800600"/>
            <a:ext cx="70866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4038600" y="368300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Core water level [m]: L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System Pressure [Pa]: P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Intact core fraction [%]: CF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Fuel Temperature [K]: T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Documents and Settings\Diego\My Documents\Operazione Lawrence d'Arabia\work\My Articles\PSA 2011\3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11"/>
          <a:stretch>
            <a:fillRect/>
          </a:stretch>
        </p:blipFill>
        <p:spPr bwMode="auto">
          <a:xfrm>
            <a:off x="4572000" y="5105400"/>
            <a:ext cx="2316750" cy="1752600"/>
          </a:xfrm>
          <a:prstGeom prst="rect">
            <a:avLst/>
          </a:prstGeom>
          <a:noFill/>
        </p:spPr>
      </p:pic>
      <p:pic>
        <p:nvPicPr>
          <p:cNvPr id="2050" name="Picture 2" descr="C:\Documents and Settings\Diego\My Documents\Operazione Lawrence d'Arabia\work\My Articles\PSA 2011\1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105400"/>
            <a:ext cx="2336800" cy="1752600"/>
          </a:xfrm>
          <a:prstGeom prst="rect">
            <a:avLst/>
          </a:prstGeom>
          <a:noFill/>
        </p:spPr>
      </p:pic>
      <p:sp>
        <p:nvSpPr>
          <p:cNvPr id="29" name="Left Brace 28"/>
          <p:cNvSpPr/>
          <p:nvPr/>
        </p:nvSpPr>
        <p:spPr>
          <a:xfrm rot="10800000" flipH="1">
            <a:off x="3911600" y="3759200"/>
            <a:ext cx="152400" cy="914400"/>
          </a:xfrm>
          <a:prstGeom prst="leftBrace">
            <a:avLst>
              <a:gd name="adj1" fmla="val 57188"/>
              <a:gd name="adj2" fmla="val 56944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1316" y="152400"/>
            <a:ext cx="4081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Clustering Methodologies Considered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Diego\My Documents\Operazione Lawrence d'Arabia\work\My Articles\PSA 2011\3dcluster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28"/>
          <a:stretch>
            <a:fillRect/>
          </a:stretch>
        </p:blipFill>
        <p:spPr bwMode="auto">
          <a:xfrm>
            <a:off x="-1" y="1142999"/>
            <a:ext cx="2622019" cy="19050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00400" y="1371600"/>
            <a:ext cx="571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All the  methodologies were able to identify the 3 clusters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Documents and Settings\Diego\My Documents\Operazione Lawrence d'Arabia\work\My Articles\PSA 2011\hier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951" t="5714" r="10684" b="8571"/>
          <a:stretch>
            <a:fillRect/>
          </a:stretch>
        </p:blipFill>
        <p:spPr bwMode="auto">
          <a:xfrm>
            <a:off x="5837254" y="1752600"/>
            <a:ext cx="3306746" cy="2209800"/>
          </a:xfrm>
          <a:prstGeom prst="rect">
            <a:avLst/>
          </a:prstGeom>
          <a:noFill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17" r="1113" b="12263"/>
          <a:stretch>
            <a:fillRect/>
          </a:stretch>
        </p:blipFill>
        <p:spPr bwMode="auto">
          <a:xfrm>
            <a:off x="0" y="3080657"/>
            <a:ext cx="5802086" cy="72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0" y="762000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Dataset 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050268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Dataset 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Documents and Settings\Diego\My Documents\Operazione Lawrence d'Arabia\work\My Articles\PSA 2011\2rings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0"/>
            <a:ext cx="2743200" cy="2057400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6019800"/>
            <a:ext cx="6096000" cy="68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971800" y="4800600"/>
            <a:ext cx="594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K- Means, Fuzzy C-Means and Hierarchical methodologies are not able to identify clusters having complex geometries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They can model clusters having ellipsoidal/spherical geometries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Mean-Shift is able to overcome this limitation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10800000">
            <a:off x="0" y="4038599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1316" y="152400"/>
            <a:ext cx="4081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Clustering Methodologies Considered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Documents and Settings\Diego\My Documents\Operazione Lawrence d'Arabia\work\My Articles\PSA 2011\MSM2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72" r="6897"/>
          <a:stretch>
            <a:fillRect/>
          </a:stretch>
        </p:blipFill>
        <p:spPr bwMode="auto">
          <a:xfrm>
            <a:off x="0" y="2048436"/>
            <a:ext cx="3048000" cy="2599764"/>
          </a:xfrm>
          <a:prstGeom prst="rect">
            <a:avLst/>
          </a:prstGeom>
          <a:noFill/>
        </p:spPr>
      </p:pic>
      <p:pic>
        <p:nvPicPr>
          <p:cNvPr id="13316" name="Picture 4" descr="C:\Documents and Settings\Diego\My Documents\Operazione Lawrence d'Arabia\work\My Articles\PSA 2011\KM2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28" r="7391"/>
          <a:stretch>
            <a:fillRect/>
          </a:stretch>
        </p:blipFill>
        <p:spPr bwMode="auto">
          <a:xfrm>
            <a:off x="6122049" y="2048435"/>
            <a:ext cx="3021951" cy="2590800"/>
          </a:xfrm>
          <a:prstGeom prst="rect">
            <a:avLst/>
          </a:prstGeom>
          <a:noFill/>
        </p:spPr>
      </p:pic>
      <p:pic>
        <p:nvPicPr>
          <p:cNvPr id="13317" name="Picture 5" descr="C:\Documents and Settings\Diego\My Documents\Operazione Lawrence d'Arabia\work\My Articles\PSA 2011\fcm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72" r="6897"/>
          <a:stretch>
            <a:fillRect/>
          </a:stretch>
        </p:blipFill>
        <p:spPr bwMode="auto">
          <a:xfrm>
            <a:off x="3076731" y="2048435"/>
            <a:ext cx="3048000" cy="259976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1667435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Mean-Shift                                    K- Means                                Fuzzy C-Means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1440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order to visualize differences we plot the cluster centers on 1 variable (System Pressure)</a:t>
            </a:r>
          </a:p>
        </p:txBody>
      </p:sp>
      <p:sp>
        <p:nvSpPr>
          <p:cNvPr id="9" name="Right Arrow 8"/>
          <p:cNvSpPr/>
          <p:nvPr/>
        </p:nvSpPr>
        <p:spPr>
          <a:xfrm rot="2119211">
            <a:off x="2108920" y="2116296"/>
            <a:ext cx="381000" cy="15240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8578515">
            <a:off x="1208914" y="3548109"/>
            <a:ext cx="3810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8578515">
            <a:off x="5018915" y="3319509"/>
            <a:ext cx="3810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8578515">
            <a:off x="7838315" y="3471908"/>
            <a:ext cx="3810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2283491">
            <a:off x="5236881" y="2224355"/>
            <a:ext cx="381000" cy="15240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2754048">
            <a:off x="8295513" y="2157015"/>
            <a:ext cx="381000" cy="15240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8578515">
            <a:off x="1894714" y="2786108"/>
            <a:ext cx="381000" cy="1524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8578515">
            <a:off x="4942714" y="2862309"/>
            <a:ext cx="381000" cy="1524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8578515">
            <a:off x="7990714" y="2862308"/>
            <a:ext cx="381000" cy="1524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8578515">
            <a:off x="2428114" y="3700508"/>
            <a:ext cx="381000" cy="1524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11316" y="152400"/>
            <a:ext cx="4081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Clustering Methodologies Considered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38200" y="2914471"/>
            <a:ext cx="1905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lvl="1" indent="-2286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Hierarchical</a:t>
            </a:r>
          </a:p>
          <a:p>
            <a:pPr marL="228600" lvl="1" indent="-2286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K-Means</a:t>
            </a:r>
          </a:p>
          <a:p>
            <a:pPr marL="228600" lvl="1" indent="-2286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Fuzzy C-Means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28600" lvl="1" indent="-2286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Mean Shift</a:t>
            </a:r>
          </a:p>
        </p:txBody>
      </p:sp>
      <p:pic>
        <p:nvPicPr>
          <p:cNvPr id="18" name="Picture 17" descr="C:\Documents and Settings\Diego\My Documents\Operazione Lawrence d'Arabia\work\My Articles\PSA 2011\3dcluster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28"/>
          <a:stretch>
            <a:fillRect/>
          </a:stretch>
        </p:blipFill>
        <p:spPr bwMode="auto">
          <a:xfrm>
            <a:off x="2667000" y="1828800"/>
            <a:ext cx="1363451" cy="990601"/>
          </a:xfrm>
          <a:prstGeom prst="rect">
            <a:avLst/>
          </a:prstGeom>
          <a:noFill/>
        </p:spPr>
      </p:pic>
      <p:pic>
        <p:nvPicPr>
          <p:cNvPr id="19" name="Picture 2" descr="C:\Documents and Settings\Diego\My Documents\Operazione Lawrence d'Arabia\work\My Articles\PSA 2011\2rings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1828800"/>
            <a:ext cx="1320800" cy="990600"/>
          </a:xfrm>
          <a:prstGeom prst="rect">
            <a:avLst/>
          </a:prstGeom>
          <a:noFill/>
        </p:spPr>
      </p:pic>
      <p:pic>
        <p:nvPicPr>
          <p:cNvPr id="20" name="Picture 4" descr="C:\Documents and Settings\Diego\My Documents\Operazione Lawrence d'Arabia\work\My Articles\PSA 2011\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1828800"/>
            <a:ext cx="1320800" cy="990600"/>
          </a:xfrm>
          <a:prstGeom prst="rect">
            <a:avLst/>
          </a:prstGeom>
          <a:noFill/>
        </p:spPr>
      </p:pic>
      <p:cxnSp>
        <p:nvCxnSpPr>
          <p:cNvPr id="24" name="Straight Connector 23"/>
          <p:cNvCxnSpPr/>
          <p:nvPr/>
        </p:nvCxnSpPr>
        <p:spPr>
          <a:xfrm>
            <a:off x="914400" y="2895600"/>
            <a:ext cx="64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1382924" y="3189074"/>
            <a:ext cx="256814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2955164" y="3220994"/>
            <a:ext cx="24795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4487081" y="3220994"/>
            <a:ext cx="24795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29718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2926080"/>
            <a:ext cx="288758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1886" y="3319849"/>
            <a:ext cx="288758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3945" y="3768811"/>
            <a:ext cx="288758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66303" y="4186882"/>
            <a:ext cx="288758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3528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800475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4191000"/>
            <a:ext cx="288758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5075" y="29718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5075" y="33528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5075" y="3800475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40642" y="4221480"/>
            <a:ext cx="288758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4114800" y="914400"/>
            <a:ext cx="4038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763" lvl="1" indent="-4763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Geometry of clusters</a:t>
            </a:r>
          </a:p>
          <a:p>
            <a:pPr marL="4763" lvl="1" indent="-4763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Outliers (clusters with just few points)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" y="5075128"/>
            <a:ext cx="6553200" cy="974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200"/>
              </a:spcAft>
              <a:buSzPct val="12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Methodology implementation</a:t>
            </a:r>
          </a:p>
          <a:p>
            <a:pPr marL="685800" lvl="1" indent="-228600">
              <a:spcAft>
                <a:spcPts val="200"/>
              </a:spcAft>
              <a:buSzPct val="100000"/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Algorithm developed 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Matlab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685800" lvl="1" indent="-228600">
              <a:spcAft>
                <a:spcPts val="200"/>
              </a:spcAft>
              <a:buSzPct val="100000"/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Pre-processing + Clustering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1002268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200"/>
              </a:spcAft>
              <a:buSzPct val="120000"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Clustering algorithm requirements:</a:t>
            </a:r>
          </a:p>
        </p:txBody>
      </p:sp>
      <p:sp>
        <p:nvSpPr>
          <p:cNvPr id="29" name="Left Brace 28"/>
          <p:cNvSpPr/>
          <p:nvPr/>
        </p:nvSpPr>
        <p:spPr>
          <a:xfrm>
            <a:off x="3962400" y="914400"/>
            <a:ext cx="152400" cy="609600"/>
          </a:xfrm>
          <a:prstGeom prst="leftBrace">
            <a:avLst>
              <a:gd name="adj1" fmla="val 571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9600" y="4123765"/>
            <a:ext cx="6705600" cy="52443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11316" y="152400"/>
            <a:ext cx="4081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Clustering Methodologies Considered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4724400" y="4419600"/>
            <a:ext cx="3886200" cy="213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7086600" y="990600"/>
            <a:ext cx="1752600" cy="1600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28600" y="914400"/>
            <a:ext cx="6858000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Consider each point      of the data set as an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empirical distribution density function</a:t>
            </a:r>
            <a:r>
              <a:rPr lang="en-US" sz="16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distributed in a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-dimensional space</a:t>
            </a:r>
          </a:p>
          <a:p>
            <a:pPr lvl="1" indent="-228600">
              <a:spcAft>
                <a:spcPts val="600"/>
              </a:spcAft>
              <a:buFont typeface="Arial" pitchFamily="34" charset="0"/>
              <a:buChar char="•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indent="-228600">
              <a:spcAft>
                <a:spcPts val="600"/>
              </a:spcAft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Consider the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global distribution function         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7467600" y="1143000"/>
            <a:ext cx="914401" cy="691116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2667000"/>
            <a:ext cx="325755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Straight Arrow Connector 29"/>
          <p:cNvCxnSpPr/>
          <p:nvPr/>
        </p:nvCxnSpPr>
        <p:spPr>
          <a:xfrm>
            <a:off x="7239000" y="1828800"/>
            <a:ext cx="1295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891142" y="182880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907902" y="6279502"/>
            <a:ext cx="3581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2795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Oval 17"/>
          <p:cNvSpPr/>
          <p:nvPr/>
        </p:nvSpPr>
        <p:spPr>
          <a:xfrm>
            <a:off x="6393977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Oval 18"/>
          <p:cNvSpPr/>
          <p:nvPr/>
        </p:nvSpPr>
        <p:spPr>
          <a:xfrm>
            <a:off x="6533706" y="6280487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Oval 19"/>
          <p:cNvSpPr/>
          <p:nvPr/>
        </p:nvSpPr>
        <p:spPr>
          <a:xfrm>
            <a:off x="61271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Oval 20"/>
          <p:cNvSpPr/>
          <p:nvPr/>
        </p:nvSpPr>
        <p:spPr>
          <a:xfrm>
            <a:off x="6754970" y="6279768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Oval 21"/>
          <p:cNvSpPr/>
          <p:nvPr/>
        </p:nvSpPr>
        <p:spPr>
          <a:xfrm>
            <a:off x="75749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Oval 22"/>
          <p:cNvSpPr/>
          <p:nvPr/>
        </p:nvSpPr>
        <p:spPr>
          <a:xfrm>
            <a:off x="77273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4" name="Oval 23"/>
          <p:cNvSpPr/>
          <p:nvPr/>
        </p:nvSpPr>
        <p:spPr>
          <a:xfrm>
            <a:off x="78797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Oval 24"/>
          <p:cNvSpPr/>
          <p:nvPr/>
        </p:nvSpPr>
        <p:spPr>
          <a:xfrm>
            <a:off x="74225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Oval 25"/>
          <p:cNvSpPr/>
          <p:nvPr/>
        </p:nvSpPr>
        <p:spPr>
          <a:xfrm>
            <a:off x="68891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Oval 26"/>
          <p:cNvSpPr/>
          <p:nvPr/>
        </p:nvSpPr>
        <p:spPr>
          <a:xfrm>
            <a:off x="55175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Oval 27"/>
          <p:cNvSpPr/>
          <p:nvPr/>
        </p:nvSpPr>
        <p:spPr>
          <a:xfrm>
            <a:off x="5365102" y="627950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2" name="Group 101"/>
          <p:cNvGrpSpPr/>
          <p:nvPr/>
        </p:nvGrpSpPr>
        <p:grpSpPr>
          <a:xfrm>
            <a:off x="5104418" y="5746102"/>
            <a:ext cx="3112168" cy="538716"/>
            <a:chOff x="1675418" y="5365102"/>
            <a:chExt cx="3112168" cy="538716"/>
          </a:xfrm>
        </p:grpSpPr>
        <p:sp>
          <p:nvSpPr>
            <p:cNvPr id="33" name="Freeform 32"/>
            <p:cNvSpPr/>
            <p:nvPr/>
          </p:nvSpPr>
          <p:spPr>
            <a:xfrm>
              <a:off x="3736828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3893239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4029595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4177985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2730186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2886597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055037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3191396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2429397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2573777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1675418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1819798" y="53651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6" name="Freeform 55"/>
          <p:cNvSpPr/>
          <p:nvPr/>
        </p:nvSpPr>
        <p:spPr>
          <a:xfrm>
            <a:off x="5105400" y="4495800"/>
            <a:ext cx="3125755" cy="1827245"/>
          </a:xfrm>
          <a:custGeom>
            <a:avLst/>
            <a:gdLst>
              <a:gd name="connsiteX0" fmla="*/ 0 w 3125755"/>
              <a:gd name="connsiteY0" fmla="*/ 1783702 h 1827245"/>
              <a:gd name="connsiteX1" fmla="*/ 167951 w 3125755"/>
              <a:gd name="connsiteY1" fmla="*/ 1363824 h 1827245"/>
              <a:gd name="connsiteX2" fmla="*/ 363894 w 3125755"/>
              <a:gd name="connsiteY2" fmla="*/ 1009261 h 1827245"/>
              <a:gd name="connsiteX3" fmla="*/ 550506 w 3125755"/>
              <a:gd name="connsiteY3" fmla="*/ 1354494 h 1827245"/>
              <a:gd name="connsiteX4" fmla="*/ 709126 w 3125755"/>
              <a:gd name="connsiteY4" fmla="*/ 1662404 h 1827245"/>
              <a:gd name="connsiteX5" fmla="*/ 755780 w 3125755"/>
              <a:gd name="connsiteY5" fmla="*/ 1699726 h 1827245"/>
              <a:gd name="connsiteX6" fmla="*/ 793102 w 3125755"/>
              <a:gd name="connsiteY6" fmla="*/ 1653073 h 1827245"/>
              <a:gd name="connsiteX7" fmla="*/ 914400 w 3125755"/>
              <a:gd name="connsiteY7" fmla="*/ 1401147 h 1827245"/>
              <a:gd name="connsiteX8" fmla="*/ 1250302 w 3125755"/>
              <a:gd name="connsiteY8" fmla="*/ 374780 h 1827245"/>
              <a:gd name="connsiteX9" fmla="*/ 1492898 w 3125755"/>
              <a:gd name="connsiteY9" fmla="*/ 20216 h 1827245"/>
              <a:gd name="connsiteX10" fmla="*/ 1698171 w 3125755"/>
              <a:gd name="connsiteY10" fmla="*/ 253482 h 1827245"/>
              <a:gd name="connsiteX11" fmla="*/ 1912775 w 3125755"/>
              <a:gd name="connsiteY11" fmla="*/ 1279849 h 1827245"/>
              <a:gd name="connsiteX12" fmla="*/ 2015412 w 3125755"/>
              <a:gd name="connsiteY12" fmla="*/ 1475792 h 1827245"/>
              <a:gd name="connsiteX13" fmla="*/ 2090057 w 3125755"/>
              <a:gd name="connsiteY13" fmla="*/ 1485122 h 1827245"/>
              <a:gd name="connsiteX14" fmla="*/ 2146041 w 3125755"/>
              <a:gd name="connsiteY14" fmla="*/ 1475792 h 1827245"/>
              <a:gd name="connsiteX15" fmla="*/ 2202024 w 3125755"/>
              <a:gd name="connsiteY15" fmla="*/ 1363824 h 1827245"/>
              <a:gd name="connsiteX16" fmla="*/ 2435290 w 3125755"/>
              <a:gd name="connsiteY16" fmla="*/ 720012 h 1827245"/>
              <a:gd name="connsiteX17" fmla="*/ 2593910 w 3125755"/>
              <a:gd name="connsiteY17" fmla="*/ 561392 h 1827245"/>
              <a:gd name="connsiteX18" fmla="*/ 2724539 w 3125755"/>
              <a:gd name="connsiteY18" fmla="*/ 645367 h 1827245"/>
              <a:gd name="connsiteX19" fmla="*/ 2808514 w 3125755"/>
              <a:gd name="connsiteY19" fmla="*/ 906624 h 1827245"/>
              <a:gd name="connsiteX20" fmla="*/ 2920482 w 3125755"/>
              <a:gd name="connsiteY20" fmla="*/ 1373155 h 1827245"/>
              <a:gd name="connsiteX21" fmla="*/ 2976465 w 3125755"/>
              <a:gd name="connsiteY21" fmla="*/ 1503784 h 1827245"/>
              <a:gd name="connsiteX22" fmla="*/ 3097763 w 3125755"/>
              <a:gd name="connsiteY22" fmla="*/ 1783702 h 1827245"/>
              <a:gd name="connsiteX23" fmla="*/ 3125755 w 3125755"/>
              <a:gd name="connsiteY23" fmla="*/ 1765041 h 182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25755" h="1827245">
                <a:moveTo>
                  <a:pt x="0" y="1783702"/>
                </a:moveTo>
                <a:cubicBezTo>
                  <a:pt x="53651" y="1638299"/>
                  <a:pt x="107302" y="1492897"/>
                  <a:pt x="167951" y="1363824"/>
                </a:cubicBezTo>
                <a:cubicBezTo>
                  <a:pt x="228600" y="1234751"/>
                  <a:pt x="300135" y="1010816"/>
                  <a:pt x="363894" y="1009261"/>
                </a:cubicBezTo>
                <a:cubicBezTo>
                  <a:pt x="427653" y="1007706"/>
                  <a:pt x="492967" y="1245637"/>
                  <a:pt x="550506" y="1354494"/>
                </a:cubicBezTo>
                <a:cubicBezTo>
                  <a:pt x="608045" y="1463351"/>
                  <a:pt x="674914" y="1604865"/>
                  <a:pt x="709126" y="1662404"/>
                </a:cubicBezTo>
                <a:cubicBezTo>
                  <a:pt x="743338" y="1719943"/>
                  <a:pt x="741784" y="1701281"/>
                  <a:pt x="755780" y="1699726"/>
                </a:cubicBezTo>
                <a:cubicBezTo>
                  <a:pt x="769776" y="1698171"/>
                  <a:pt x="766665" y="1702836"/>
                  <a:pt x="793102" y="1653073"/>
                </a:cubicBezTo>
                <a:cubicBezTo>
                  <a:pt x="819539" y="1603310"/>
                  <a:pt x="838200" y="1614196"/>
                  <a:pt x="914400" y="1401147"/>
                </a:cubicBezTo>
                <a:cubicBezTo>
                  <a:pt x="990600" y="1188098"/>
                  <a:pt x="1153886" y="604935"/>
                  <a:pt x="1250302" y="374780"/>
                </a:cubicBezTo>
                <a:cubicBezTo>
                  <a:pt x="1346718" y="144625"/>
                  <a:pt x="1418253" y="40432"/>
                  <a:pt x="1492898" y="20216"/>
                </a:cubicBezTo>
                <a:cubicBezTo>
                  <a:pt x="1567543" y="0"/>
                  <a:pt x="1628192" y="43543"/>
                  <a:pt x="1698171" y="253482"/>
                </a:cubicBezTo>
                <a:cubicBezTo>
                  <a:pt x="1768151" y="463421"/>
                  <a:pt x="1859902" y="1076131"/>
                  <a:pt x="1912775" y="1279849"/>
                </a:cubicBezTo>
                <a:cubicBezTo>
                  <a:pt x="1965648" y="1483567"/>
                  <a:pt x="1985865" y="1441580"/>
                  <a:pt x="2015412" y="1475792"/>
                </a:cubicBezTo>
                <a:cubicBezTo>
                  <a:pt x="2044959" y="1510004"/>
                  <a:pt x="2068286" y="1485122"/>
                  <a:pt x="2090057" y="1485122"/>
                </a:cubicBezTo>
                <a:cubicBezTo>
                  <a:pt x="2111828" y="1485122"/>
                  <a:pt x="2127380" y="1496008"/>
                  <a:pt x="2146041" y="1475792"/>
                </a:cubicBezTo>
                <a:cubicBezTo>
                  <a:pt x="2164702" y="1455576"/>
                  <a:pt x="2153816" y="1489787"/>
                  <a:pt x="2202024" y="1363824"/>
                </a:cubicBezTo>
                <a:cubicBezTo>
                  <a:pt x="2250232" y="1237861"/>
                  <a:pt x="2369976" y="853751"/>
                  <a:pt x="2435290" y="720012"/>
                </a:cubicBezTo>
                <a:cubicBezTo>
                  <a:pt x="2500604" y="586273"/>
                  <a:pt x="2545702" y="573833"/>
                  <a:pt x="2593910" y="561392"/>
                </a:cubicBezTo>
                <a:cubicBezTo>
                  <a:pt x="2642118" y="548951"/>
                  <a:pt x="2688772" y="587828"/>
                  <a:pt x="2724539" y="645367"/>
                </a:cubicBezTo>
                <a:cubicBezTo>
                  <a:pt x="2760306" y="702906"/>
                  <a:pt x="2775857" y="785326"/>
                  <a:pt x="2808514" y="906624"/>
                </a:cubicBezTo>
                <a:cubicBezTo>
                  <a:pt x="2841171" y="1027922"/>
                  <a:pt x="2892490" y="1273628"/>
                  <a:pt x="2920482" y="1373155"/>
                </a:cubicBezTo>
                <a:cubicBezTo>
                  <a:pt x="2948474" y="1472682"/>
                  <a:pt x="2976465" y="1503784"/>
                  <a:pt x="2976465" y="1503784"/>
                </a:cubicBezTo>
                <a:cubicBezTo>
                  <a:pt x="3006012" y="1572209"/>
                  <a:pt x="3072881" y="1740159"/>
                  <a:pt x="3097763" y="1783702"/>
                </a:cubicBezTo>
                <a:cubicBezTo>
                  <a:pt x="3122645" y="1827245"/>
                  <a:pt x="3121090" y="1768151"/>
                  <a:pt x="3125755" y="1765041"/>
                </a:cubicBezTo>
              </a:path>
            </a:pathLst>
          </a:custGeom>
          <a:ln w="19050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7" name="Oval 56"/>
          <p:cNvSpPr/>
          <p:nvPr/>
        </p:nvSpPr>
        <p:spPr>
          <a:xfrm>
            <a:off x="7658909" y="627468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96208" y="6277822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5438509" y="6276676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7467600" y="2057400"/>
            <a:ext cx="914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7309532" y="2209800"/>
            <a:ext cx="13773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Bandwidth (h)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C:\Documents and Settings\Diego Mandelli\Desktop\New Bitmap Image (2)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000" contrast="-12000"/>
          </a:blip>
          <a:srcRect/>
          <a:stretch>
            <a:fillRect/>
          </a:stretch>
        </p:blipFill>
        <p:spPr bwMode="auto">
          <a:xfrm>
            <a:off x="3124200" y="1676400"/>
            <a:ext cx="2368550" cy="415781"/>
          </a:xfrm>
          <a:prstGeom prst="rect">
            <a:avLst/>
          </a:prstGeom>
          <a:noFill/>
        </p:spPr>
      </p:pic>
      <p:sp>
        <p:nvSpPr>
          <p:cNvPr id="52" name="TextBox 7"/>
          <p:cNvSpPr txBox="1">
            <a:spLocks noChangeArrowheads="1"/>
          </p:cNvSpPr>
          <p:nvPr/>
        </p:nvSpPr>
        <p:spPr bwMode="auto">
          <a:xfrm>
            <a:off x="228600" y="3266926"/>
            <a:ext cx="815340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indent="-228600">
              <a:spcAft>
                <a:spcPts val="600"/>
              </a:spcAft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Regions with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data density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(i.e., modes) correspond to local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maxima</a:t>
            </a:r>
            <a:r>
              <a:rPr lang="en-US" sz="16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 the global probability density function  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: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rot="5400000">
            <a:off x="5110316" y="5906729"/>
            <a:ext cx="71845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>
            <a:off x="5790849" y="5410551"/>
            <a:ext cx="167710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>
            <a:off x="7115922" y="5670579"/>
            <a:ext cx="1182329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57200" y="4667071"/>
            <a:ext cx="42672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Cluster centers: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Representative points for each cluster (   )</a:t>
            </a:r>
          </a:p>
          <a:p>
            <a:pPr marL="234950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Bandwidth: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Indicates the confidence degree on each cluster center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7589324" y="4958576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505797" y="4419600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5351646" y="5410200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1475717" y="5072621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966" r="78947" b="28090"/>
          <a:stretch>
            <a:fillRect/>
          </a:stretch>
        </p:blipFill>
        <p:spPr bwMode="auto">
          <a:xfrm>
            <a:off x="3129450" y="3839028"/>
            <a:ext cx="608683" cy="33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966" r="78947" b="28090"/>
          <a:stretch>
            <a:fillRect/>
          </a:stretch>
        </p:blipFill>
        <p:spPr bwMode="auto">
          <a:xfrm>
            <a:off x="4178285" y="2132155"/>
            <a:ext cx="592844" cy="32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" descr="C:\Documents and Settings\Diego Mandelli\Desktop\New Bitmap Image (2)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651" t="13229" r="64611" b="12523"/>
          <a:stretch>
            <a:fillRect/>
          </a:stretch>
        </p:blipFill>
        <p:spPr bwMode="auto">
          <a:xfrm>
            <a:off x="1507185" y="1196436"/>
            <a:ext cx="546282" cy="276643"/>
          </a:xfrm>
          <a:prstGeom prst="rect">
            <a:avLst/>
          </a:prstGeom>
          <a:noFill/>
        </p:spPr>
      </p:pic>
      <p:pic>
        <p:nvPicPr>
          <p:cNvPr id="61" name="Picture 1" descr="C:\Documents and Settings\Diego Mandelli\Desktop\New Bitmap Image (2)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141" r="68424" b="18155"/>
          <a:stretch>
            <a:fillRect/>
          </a:stretch>
        </p:blipFill>
        <p:spPr bwMode="auto">
          <a:xfrm>
            <a:off x="2475749" y="934624"/>
            <a:ext cx="122681" cy="273937"/>
          </a:xfrm>
          <a:prstGeom prst="rect">
            <a:avLst/>
          </a:prstGeom>
          <a:noFill/>
        </p:spPr>
      </p:pic>
      <p:sp>
        <p:nvSpPr>
          <p:cNvPr id="62" name="TextBox 61"/>
          <p:cNvSpPr txBox="1"/>
          <p:nvPr/>
        </p:nvSpPr>
        <p:spPr>
          <a:xfrm>
            <a:off x="211316" y="152400"/>
            <a:ext cx="2465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Mean-Shift Algorithm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82" grpId="0" animBg="1"/>
      <p:bldP spid="84" grpId="0" animBg="1"/>
      <p:bldP spid="8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16" y="152400"/>
            <a:ext cx="2933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Algorithm Implementation</a:t>
            </a:r>
          </a:p>
        </p:txBody>
      </p:sp>
      <p:pic>
        <p:nvPicPr>
          <p:cNvPr id="9" name="Picture 9" descr="C:\Documents and Settings\Diego Mandelli\Desktop\New Bitmap Image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740932"/>
            <a:ext cx="5798906" cy="990600"/>
          </a:xfrm>
          <a:prstGeom prst="rect">
            <a:avLst/>
          </a:prstGeom>
          <a:noFill/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228600" y="1066800"/>
            <a:ext cx="495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Objective: find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</a:t>
            </a:r>
            <a:r>
              <a:rPr lang="en-US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a set of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samples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91"/>
          <p:cNvSpPr>
            <a:spLocks noChangeArrowheads="1"/>
          </p:cNvSpPr>
          <p:nvPr/>
        </p:nvSpPr>
        <p:spPr bwMode="auto">
          <a:xfrm>
            <a:off x="5638333" y="3657600"/>
            <a:ext cx="274297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2" name="Picture 92" descr="Random Distribut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0"/>
          </a:blip>
          <a:srcRect/>
          <a:stretch>
            <a:fillRect/>
          </a:stretch>
        </p:blipFill>
        <p:spPr bwMode="auto">
          <a:xfrm>
            <a:off x="5726075" y="3581400"/>
            <a:ext cx="2960725" cy="291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68"/>
          <p:cNvGrpSpPr/>
          <p:nvPr/>
        </p:nvGrpSpPr>
        <p:grpSpPr>
          <a:xfrm>
            <a:off x="7478675" y="5048298"/>
            <a:ext cx="838353" cy="838200"/>
            <a:chOff x="6095958" y="3124200"/>
            <a:chExt cx="838353" cy="838200"/>
          </a:xfrm>
        </p:grpSpPr>
        <p:sp>
          <p:nvSpPr>
            <p:cNvPr id="15" name="Oval 134"/>
            <p:cNvSpPr>
              <a:spLocks noChangeArrowheads="1"/>
            </p:cNvSpPr>
            <p:nvPr/>
          </p:nvSpPr>
          <p:spPr bwMode="auto">
            <a:xfrm>
              <a:off x="6477000" y="3505200"/>
              <a:ext cx="76214" cy="7620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Oval 136"/>
            <p:cNvSpPr>
              <a:spLocks noChangeArrowheads="1"/>
            </p:cNvSpPr>
            <p:nvPr/>
          </p:nvSpPr>
          <p:spPr bwMode="auto">
            <a:xfrm>
              <a:off x="6095958" y="3124200"/>
              <a:ext cx="838353" cy="8382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7" name="Straight Arrow Connector 16"/>
          <p:cNvCxnSpPr/>
          <p:nvPr/>
        </p:nvCxnSpPr>
        <p:spPr>
          <a:xfrm rot="10800000">
            <a:off x="7702393" y="5344679"/>
            <a:ext cx="157282" cy="93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76"/>
          <p:cNvGrpSpPr/>
          <p:nvPr/>
        </p:nvGrpSpPr>
        <p:grpSpPr>
          <a:xfrm>
            <a:off x="7246489" y="4924764"/>
            <a:ext cx="838353" cy="838200"/>
            <a:chOff x="5975405" y="3016195"/>
            <a:chExt cx="838353" cy="838200"/>
          </a:xfrm>
        </p:grpSpPr>
        <p:sp>
          <p:nvSpPr>
            <p:cNvPr id="19" name="Oval 136"/>
            <p:cNvSpPr>
              <a:spLocks noChangeArrowheads="1"/>
            </p:cNvSpPr>
            <p:nvPr/>
          </p:nvSpPr>
          <p:spPr bwMode="auto">
            <a:xfrm>
              <a:off x="5975405" y="3016195"/>
              <a:ext cx="838353" cy="8382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6376946" y="3399183"/>
              <a:ext cx="52427" cy="469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82"/>
          <p:cNvGrpSpPr/>
          <p:nvPr/>
        </p:nvGrpSpPr>
        <p:grpSpPr>
          <a:xfrm>
            <a:off x="7011410" y="4943342"/>
            <a:ext cx="641531" cy="364699"/>
            <a:chOff x="4180935" y="3857444"/>
            <a:chExt cx="641531" cy="364699"/>
          </a:xfrm>
        </p:grpSpPr>
        <p:sp>
          <p:nvSpPr>
            <p:cNvPr id="22" name="Oval 128"/>
            <p:cNvSpPr>
              <a:spLocks noChangeArrowheads="1"/>
            </p:cNvSpPr>
            <p:nvPr/>
          </p:nvSpPr>
          <p:spPr bwMode="auto">
            <a:xfrm>
              <a:off x="4180935" y="3857444"/>
              <a:ext cx="152400" cy="152400"/>
            </a:xfrm>
            <a:prstGeom prst="ellipse">
              <a:avLst/>
            </a:prstGeom>
            <a:solidFill>
              <a:srgbClr val="00B0F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337437" y="3909566"/>
              <a:ext cx="485029" cy="312577"/>
            </a:xfrm>
            <a:custGeom>
              <a:avLst/>
              <a:gdLst>
                <a:gd name="connsiteX0" fmla="*/ 485029 w 485029"/>
                <a:gd name="connsiteY0" fmla="*/ 312577 h 312577"/>
                <a:gd name="connsiteX1" fmla="*/ 441297 w 485029"/>
                <a:gd name="connsiteY1" fmla="*/ 276796 h 312577"/>
                <a:gd name="connsiteX2" fmla="*/ 433346 w 485029"/>
                <a:gd name="connsiteY2" fmla="*/ 268844 h 312577"/>
                <a:gd name="connsiteX3" fmla="*/ 393589 w 485029"/>
                <a:gd name="connsiteY3" fmla="*/ 237039 h 312577"/>
                <a:gd name="connsiteX4" fmla="*/ 369735 w 485029"/>
                <a:gd name="connsiteY4" fmla="*/ 217161 h 312577"/>
                <a:gd name="connsiteX5" fmla="*/ 345881 w 485029"/>
                <a:gd name="connsiteY5" fmla="*/ 197283 h 312577"/>
                <a:gd name="connsiteX6" fmla="*/ 326003 w 485029"/>
                <a:gd name="connsiteY6" fmla="*/ 177404 h 312577"/>
                <a:gd name="connsiteX7" fmla="*/ 302149 w 485029"/>
                <a:gd name="connsiteY7" fmla="*/ 161502 h 312577"/>
                <a:gd name="connsiteX8" fmla="*/ 274320 w 485029"/>
                <a:gd name="connsiteY8" fmla="*/ 137648 h 312577"/>
                <a:gd name="connsiteX9" fmla="*/ 262393 w 485029"/>
                <a:gd name="connsiteY9" fmla="*/ 129697 h 312577"/>
                <a:gd name="connsiteX10" fmla="*/ 238539 w 485029"/>
                <a:gd name="connsiteY10" fmla="*/ 117770 h 312577"/>
                <a:gd name="connsiteX11" fmla="*/ 230587 w 485029"/>
                <a:gd name="connsiteY11" fmla="*/ 109818 h 312577"/>
                <a:gd name="connsiteX12" fmla="*/ 206733 w 485029"/>
                <a:gd name="connsiteY12" fmla="*/ 93916 h 312577"/>
                <a:gd name="connsiteX13" fmla="*/ 182880 w 485029"/>
                <a:gd name="connsiteY13" fmla="*/ 78013 h 312577"/>
                <a:gd name="connsiteX14" fmla="*/ 159026 w 485029"/>
                <a:gd name="connsiteY14" fmla="*/ 54159 h 312577"/>
                <a:gd name="connsiteX15" fmla="*/ 139147 w 485029"/>
                <a:gd name="connsiteY15" fmla="*/ 38257 h 312577"/>
                <a:gd name="connsiteX16" fmla="*/ 123245 w 485029"/>
                <a:gd name="connsiteY16" fmla="*/ 34281 h 312577"/>
                <a:gd name="connsiteX17" fmla="*/ 0 w 485029"/>
                <a:gd name="connsiteY17" fmla="*/ 18378 h 31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5029" h="312577">
                  <a:moveTo>
                    <a:pt x="485029" y="312577"/>
                  </a:moveTo>
                  <a:cubicBezTo>
                    <a:pt x="462669" y="297669"/>
                    <a:pt x="472900" y="305239"/>
                    <a:pt x="441297" y="276796"/>
                  </a:cubicBezTo>
                  <a:cubicBezTo>
                    <a:pt x="438511" y="274288"/>
                    <a:pt x="436226" y="271244"/>
                    <a:pt x="433346" y="268844"/>
                  </a:cubicBezTo>
                  <a:cubicBezTo>
                    <a:pt x="420308" y="257979"/>
                    <a:pt x="405589" y="249039"/>
                    <a:pt x="393589" y="237039"/>
                  </a:cubicBezTo>
                  <a:cubicBezTo>
                    <a:pt x="378283" y="221733"/>
                    <a:pt x="386340" y="228231"/>
                    <a:pt x="369735" y="217161"/>
                  </a:cubicBezTo>
                  <a:cubicBezTo>
                    <a:pt x="352240" y="190917"/>
                    <a:pt x="373819" y="219012"/>
                    <a:pt x="345881" y="197283"/>
                  </a:cubicBezTo>
                  <a:cubicBezTo>
                    <a:pt x="338484" y="191530"/>
                    <a:pt x="333800" y="182602"/>
                    <a:pt x="326003" y="177404"/>
                  </a:cubicBezTo>
                  <a:cubicBezTo>
                    <a:pt x="318052" y="172103"/>
                    <a:pt x="308906" y="168259"/>
                    <a:pt x="302149" y="161502"/>
                  </a:cubicBezTo>
                  <a:cubicBezTo>
                    <a:pt x="287702" y="147055"/>
                    <a:pt x="292168" y="150397"/>
                    <a:pt x="274320" y="137648"/>
                  </a:cubicBezTo>
                  <a:cubicBezTo>
                    <a:pt x="270432" y="134871"/>
                    <a:pt x="266667" y="131834"/>
                    <a:pt x="262393" y="129697"/>
                  </a:cubicBezTo>
                  <a:cubicBezTo>
                    <a:pt x="242800" y="119900"/>
                    <a:pt x="257526" y="132959"/>
                    <a:pt x="238539" y="117770"/>
                  </a:cubicBezTo>
                  <a:cubicBezTo>
                    <a:pt x="235612" y="115428"/>
                    <a:pt x="233586" y="112067"/>
                    <a:pt x="230587" y="109818"/>
                  </a:cubicBezTo>
                  <a:cubicBezTo>
                    <a:pt x="222942" y="104084"/>
                    <a:pt x="213490" y="100674"/>
                    <a:pt x="206733" y="93916"/>
                  </a:cubicBezTo>
                  <a:cubicBezTo>
                    <a:pt x="194592" y="81773"/>
                    <a:pt x="202135" y="87640"/>
                    <a:pt x="182880" y="78013"/>
                  </a:cubicBezTo>
                  <a:cubicBezTo>
                    <a:pt x="169475" y="57907"/>
                    <a:pt x="181215" y="72650"/>
                    <a:pt x="159026" y="54159"/>
                  </a:cubicBezTo>
                  <a:cubicBezTo>
                    <a:pt x="149975" y="46616"/>
                    <a:pt x="151287" y="43460"/>
                    <a:pt x="139147" y="38257"/>
                  </a:cubicBezTo>
                  <a:cubicBezTo>
                    <a:pt x="134125" y="36105"/>
                    <a:pt x="128546" y="35606"/>
                    <a:pt x="123245" y="34281"/>
                  </a:cubicBezTo>
                  <a:cubicBezTo>
                    <a:pt x="71825" y="0"/>
                    <a:pt x="108947" y="18378"/>
                    <a:pt x="0" y="18378"/>
                  </a:cubicBezTo>
                </a:path>
              </a:pathLst>
            </a:cu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85657" y="1088571"/>
            <a:ext cx="1295400" cy="28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Left Brace 25"/>
          <p:cNvSpPr/>
          <p:nvPr/>
        </p:nvSpPr>
        <p:spPr>
          <a:xfrm rot="16200000">
            <a:off x="4838700" y="1589901"/>
            <a:ext cx="152400" cy="2209800"/>
          </a:xfrm>
          <a:prstGeom prst="leftBrace">
            <a:avLst>
              <a:gd name="adj1" fmla="val 4223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eft Brace 26"/>
          <p:cNvSpPr/>
          <p:nvPr/>
        </p:nvSpPr>
        <p:spPr>
          <a:xfrm rot="16200000">
            <a:off x="2743202" y="1780402"/>
            <a:ext cx="152400" cy="1828798"/>
          </a:xfrm>
          <a:prstGeom prst="leftBrace">
            <a:avLst>
              <a:gd name="adj1" fmla="val 4223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95662" y="2771001"/>
            <a:ext cx="1922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Scalar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(Density Estimate)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03339" y="2771001"/>
            <a:ext cx="1370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Vector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(Mean Shift)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381000" y="3810000"/>
            <a:ext cx="2286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0 for isolated points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381000" y="4419600"/>
            <a:ext cx="3048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0 for local maxima/minima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Shape 32"/>
          <p:cNvCxnSpPr>
            <a:stCxn id="30" idx="3"/>
            <a:endCxn id="28" idx="2"/>
          </p:cNvCxnSpPr>
          <p:nvPr/>
        </p:nvCxnSpPr>
        <p:spPr>
          <a:xfrm flipV="1">
            <a:off x="2667000" y="3417332"/>
            <a:ext cx="189823" cy="583168"/>
          </a:xfrm>
          <a:prstGeom prst="bentConnector2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31" idx="3"/>
            <a:endCxn id="29" idx="2"/>
          </p:cNvCxnSpPr>
          <p:nvPr/>
        </p:nvCxnSpPr>
        <p:spPr>
          <a:xfrm flipV="1">
            <a:off x="3429000" y="3417332"/>
            <a:ext cx="1359783" cy="1192768"/>
          </a:xfrm>
          <a:prstGeom prst="bentConnector2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Rectangle 91"/>
          <p:cNvSpPr>
            <a:spLocks noChangeArrowheads="1"/>
          </p:cNvSpPr>
          <p:nvPr/>
        </p:nvSpPr>
        <p:spPr bwMode="auto">
          <a:xfrm>
            <a:off x="6225316" y="3962400"/>
            <a:ext cx="274297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1185153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1308370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1431587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061936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554804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2232498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355715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2478932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2109281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1678021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569068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45851" y="2643199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 94"/>
          <p:cNvSpPr/>
          <p:nvPr/>
        </p:nvSpPr>
        <p:spPr>
          <a:xfrm>
            <a:off x="459114" y="2196398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97"/>
          <p:cNvGrpSpPr/>
          <p:nvPr/>
        </p:nvGrpSpPr>
        <p:grpSpPr>
          <a:xfrm>
            <a:off x="3124200" y="1151809"/>
            <a:ext cx="2895600" cy="1555102"/>
            <a:chOff x="838200" y="1219200"/>
            <a:chExt cx="3581400" cy="1859902"/>
          </a:xfrm>
        </p:grpSpPr>
        <p:cxnSp>
          <p:nvCxnSpPr>
            <p:cNvPr id="99" name="Straight Arrow Connector 98"/>
            <p:cNvCxnSpPr/>
            <p:nvPr/>
          </p:nvCxnSpPr>
          <p:spPr>
            <a:xfrm>
              <a:off x="838200" y="3002902"/>
              <a:ext cx="35814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/>
            <p:cNvSpPr/>
            <p:nvPr/>
          </p:nvSpPr>
          <p:spPr>
            <a:xfrm>
              <a:off x="22098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>
              <a:off x="23622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/>
            <p:nvPr/>
          </p:nvSpPr>
          <p:spPr>
            <a:xfrm>
              <a:off x="25146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>
              <a:off x="20574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>
              <a:off x="26670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>
              <a:off x="35052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36576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/>
            <p:cNvSpPr/>
            <p:nvPr/>
          </p:nvSpPr>
          <p:spPr>
            <a:xfrm>
              <a:off x="38100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>
              <a:off x="33528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>
              <a:off x="28194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>
              <a:off x="14478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/>
            <p:nvPr/>
          </p:nvSpPr>
          <p:spPr>
            <a:xfrm>
              <a:off x="1295400" y="300290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096126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252537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388893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3537283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2089484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2245895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2414335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2550694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1788695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1933075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1034716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1179096" y="2469502"/>
              <a:ext cx="609601" cy="538716"/>
            </a:xfrm>
            <a:custGeom>
              <a:avLst/>
              <a:gdLst>
                <a:gd name="connsiteX0" fmla="*/ 0 w 914400"/>
                <a:gd name="connsiteY0" fmla="*/ 916172 h 926804"/>
                <a:gd name="connsiteX1" fmla="*/ 457200 w 914400"/>
                <a:gd name="connsiteY1" fmla="*/ 1772 h 926804"/>
                <a:gd name="connsiteX2" fmla="*/ 914400 w 914400"/>
                <a:gd name="connsiteY2" fmla="*/ 926804 h 926804"/>
                <a:gd name="connsiteX3" fmla="*/ 914400 w 914400"/>
                <a:gd name="connsiteY3" fmla="*/ 926804 h 92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926804">
                  <a:moveTo>
                    <a:pt x="0" y="916172"/>
                  </a:moveTo>
                  <a:cubicBezTo>
                    <a:pt x="152400" y="458086"/>
                    <a:pt x="304800" y="0"/>
                    <a:pt x="457200" y="1772"/>
                  </a:cubicBezTo>
                  <a:cubicBezTo>
                    <a:pt x="609600" y="3544"/>
                    <a:pt x="914400" y="926804"/>
                    <a:pt x="914400" y="926804"/>
                  </a:cubicBezTo>
                  <a:lnTo>
                    <a:pt x="914400" y="926804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1035698" y="1219200"/>
              <a:ext cx="3125755" cy="1827245"/>
            </a:xfrm>
            <a:custGeom>
              <a:avLst/>
              <a:gdLst>
                <a:gd name="connsiteX0" fmla="*/ 0 w 3125755"/>
                <a:gd name="connsiteY0" fmla="*/ 1783702 h 1827245"/>
                <a:gd name="connsiteX1" fmla="*/ 167951 w 3125755"/>
                <a:gd name="connsiteY1" fmla="*/ 1363824 h 1827245"/>
                <a:gd name="connsiteX2" fmla="*/ 363894 w 3125755"/>
                <a:gd name="connsiteY2" fmla="*/ 1009261 h 1827245"/>
                <a:gd name="connsiteX3" fmla="*/ 550506 w 3125755"/>
                <a:gd name="connsiteY3" fmla="*/ 1354494 h 1827245"/>
                <a:gd name="connsiteX4" fmla="*/ 709126 w 3125755"/>
                <a:gd name="connsiteY4" fmla="*/ 1662404 h 1827245"/>
                <a:gd name="connsiteX5" fmla="*/ 755780 w 3125755"/>
                <a:gd name="connsiteY5" fmla="*/ 1699726 h 1827245"/>
                <a:gd name="connsiteX6" fmla="*/ 793102 w 3125755"/>
                <a:gd name="connsiteY6" fmla="*/ 1653073 h 1827245"/>
                <a:gd name="connsiteX7" fmla="*/ 914400 w 3125755"/>
                <a:gd name="connsiteY7" fmla="*/ 1401147 h 1827245"/>
                <a:gd name="connsiteX8" fmla="*/ 1250302 w 3125755"/>
                <a:gd name="connsiteY8" fmla="*/ 374780 h 1827245"/>
                <a:gd name="connsiteX9" fmla="*/ 1492898 w 3125755"/>
                <a:gd name="connsiteY9" fmla="*/ 20216 h 1827245"/>
                <a:gd name="connsiteX10" fmla="*/ 1698171 w 3125755"/>
                <a:gd name="connsiteY10" fmla="*/ 253482 h 1827245"/>
                <a:gd name="connsiteX11" fmla="*/ 1912775 w 3125755"/>
                <a:gd name="connsiteY11" fmla="*/ 1279849 h 1827245"/>
                <a:gd name="connsiteX12" fmla="*/ 2015412 w 3125755"/>
                <a:gd name="connsiteY12" fmla="*/ 1475792 h 1827245"/>
                <a:gd name="connsiteX13" fmla="*/ 2090057 w 3125755"/>
                <a:gd name="connsiteY13" fmla="*/ 1485122 h 1827245"/>
                <a:gd name="connsiteX14" fmla="*/ 2146041 w 3125755"/>
                <a:gd name="connsiteY14" fmla="*/ 1475792 h 1827245"/>
                <a:gd name="connsiteX15" fmla="*/ 2202024 w 3125755"/>
                <a:gd name="connsiteY15" fmla="*/ 1363824 h 1827245"/>
                <a:gd name="connsiteX16" fmla="*/ 2435290 w 3125755"/>
                <a:gd name="connsiteY16" fmla="*/ 720012 h 1827245"/>
                <a:gd name="connsiteX17" fmla="*/ 2593910 w 3125755"/>
                <a:gd name="connsiteY17" fmla="*/ 561392 h 1827245"/>
                <a:gd name="connsiteX18" fmla="*/ 2724539 w 3125755"/>
                <a:gd name="connsiteY18" fmla="*/ 645367 h 1827245"/>
                <a:gd name="connsiteX19" fmla="*/ 2808514 w 3125755"/>
                <a:gd name="connsiteY19" fmla="*/ 906624 h 1827245"/>
                <a:gd name="connsiteX20" fmla="*/ 2920482 w 3125755"/>
                <a:gd name="connsiteY20" fmla="*/ 1373155 h 1827245"/>
                <a:gd name="connsiteX21" fmla="*/ 2976465 w 3125755"/>
                <a:gd name="connsiteY21" fmla="*/ 1503784 h 1827245"/>
                <a:gd name="connsiteX22" fmla="*/ 3097763 w 3125755"/>
                <a:gd name="connsiteY22" fmla="*/ 1783702 h 1827245"/>
                <a:gd name="connsiteX23" fmla="*/ 3125755 w 3125755"/>
                <a:gd name="connsiteY23" fmla="*/ 1765041 h 182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25755" h="1827245">
                  <a:moveTo>
                    <a:pt x="0" y="1783702"/>
                  </a:moveTo>
                  <a:cubicBezTo>
                    <a:pt x="53651" y="1638299"/>
                    <a:pt x="107302" y="1492897"/>
                    <a:pt x="167951" y="1363824"/>
                  </a:cubicBezTo>
                  <a:cubicBezTo>
                    <a:pt x="228600" y="1234751"/>
                    <a:pt x="300135" y="1010816"/>
                    <a:pt x="363894" y="1009261"/>
                  </a:cubicBezTo>
                  <a:cubicBezTo>
                    <a:pt x="427653" y="1007706"/>
                    <a:pt x="492967" y="1245637"/>
                    <a:pt x="550506" y="1354494"/>
                  </a:cubicBezTo>
                  <a:cubicBezTo>
                    <a:pt x="608045" y="1463351"/>
                    <a:pt x="674914" y="1604865"/>
                    <a:pt x="709126" y="1662404"/>
                  </a:cubicBezTo>
                  <a:cubicBezTo>
                    <a:pt x="743338" y="1719943"/>
                    <a:pt x="741784" y="1701281"/>
                    <a:pt x="755780" y="1699726"/>
                  </a:cubicBezTo>
                  <a:cubicBezTo>
                    <a:pt x="769776" y="1698171"/>
                    <a:pt x="766665" y="1702836"/>
                    <a:pt x="793102" y="1653073"/>
                  </a:cubicBezTo>
                  <a:cubicBezTo>
                    <a:pt x="819539" y="1603310"/>
                    <a:pt x="838200" y="1614196"/>
                    <a:pt x="914400" y="1401147"/>
                  </a:cubicBezTo>
                  <a:cubicBezTo>
                    <a:pt x="990600" y="1188098"/>
                    <a:pt x="1153886" y="604935"/>
                    <a:pt x="1250302" y="374780"/>
                  </a:cubicBezTo>
                  <a:cubicBezTo>
                    <a:pt x="1346718" y="144625"/>
                    <a:pt x="1418253" y="40432"/>
                    <a:pt x="1492898" y="20216"/>
                  </a:cubicBezTo>
                  <a:cubicBezTo>
                    <a:pt x="1567543" y="0"/>
                    <a:pt x="1628192" y="43543"/>
                    <a:pt x="1698171" y="253482"/>
                  </a:cubicBezTo>
                  <a:cubicBezTo>
                    <a:pt x="1768151" y="463421"/>
                    <a:pt x="1859902" y="1076131"/>
                    <a:pt x="1912775" y="1279849"/>
                  </a:cubicBezTo>
                  <a:cubicBezTo>
                    <a:pt x="1965648" y="1483567"/>
                    <a:pt x="1985865" y="1441580"/>
                    <a:pt x="2015412" y="1475792"/>
                  </a:cubicBezTo>
                  <a:cubicBezTo>
                    <a:pt x="2044959" y="1510004"/>
                    <a:pt x="2068286" y="1485122"/>
                    <a:pt x="2090057" y="1485122"/>
                  </a:cubicBezTo>
                  <a:cubicBezTo>
                    <a:pt x="2111828" y="1485122"/>
                    <a:pt x="2127380" y="1496008"/>
                    <a:pt x="2146041" y="1475792"/>
                  </a:cubicBezTo>
                  <a:cubicBezTo>
                    <a:pt x="2164702" y="1455576"/>
                    <a:pt x="2153816" y="1489787"/>
                    <a:pt x="2202024" y="1363824"/>
                  </a:cubicBezTo>
                  <a:cubicBezTo>
                    <a:pt x="2250232" y="1237861"/>
                    <a:pt x="2369976" y="853751"/>
                    <a:pt x="2435290" y="720012"/>
                  </a:cubicBezTo>
                  <a:cubicBezTo>
                    <a:pt x="2500604" y="586273"/>
                    <a:pt x="2545702" y="573833"/>
                    <a:pt x="2593910" y="561392"/>
                  </a:cubicBezTo>
                  <a:cubicBezTo>
                    <a:pt x="2642118" y="548951"/>
                    <a:pt x="2688772" y="587828"/>
                    <a:pt x="2724539" y="645367"/>
                  </a:cubicBezTo>
                  <a:cubicBezTo>
                    <a:pt x="2760306" y="702906"/>
                    <a:pt x="2775857" y="785326"/>
                    <a:pt x="2808514" y="906624"/>
                  </a:cubicBezTo>
                  <a:cubicBezTo>
                    <a:pt x="2841171" y="1027922"/>
                    <a:pt x="2892490" y="1273628"/>
                    <a:pt x="2920482" y="1373155"/>
                  </a:cubicBezTo>
                  <a:cubicBezTo>
                    <a:pt x="2948474" y="1472682"/>
                    <a:pt x="2976465" y="1503784"/>
                    <a:pt x="2976465" y="1503784"/>
                  </a:cubicBezTo>
                  <a:cubicBezTo>
                    <a:pt x="3006012" y="1572209"/>
                    <a:pt x="3072881" y="1740159"/>
                    <a:pt x="3097763" y="1783702"/>
                  </a:cubicBezTo>
                  <a:cubicBezTo>
                    <a:pt x="3122645" y="1827245"/>
                    <a:pt x="3121090" y="1768151"/>
                    <a:pt x="3125755" y="1765041"/>
                  </a:cubicBezTo>
                </a:path>
              </a:pathLst>
            </a:custGeom>
            <a:ln w="19050"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0" name="Freeform 179"/>
          <p:cNvSpPr/>
          <p:nvPr/>
        </p:nvSpPr>
        <p:spPr>
          <a:xfrm>
            <a:off x="577685" y="2199473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1" name="Freeform 180"/>
          <p:cNvSpPr/>
          <p:nvPr/>
        </p:nvSpPr>
        <p:spPr>
          <a:xfrm>
            <a:off x="1071106" y="2190247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2" name="Freeform 181"/>
          <p:cNvSpPr/>
          <p:nvPr/>
        </p:nvSpPr>
        <p:spPr>
          <a:xfrm>
            <a:off x="1194119" y="2191956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3" name="Freeform 182"/>
          <p:cNvSpPr/>
          <p:nvPr/>
        </p:nvSpPr>
        <p:spPr>
          <a:xfrm>
            <a:off x="1317133" y="2190247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" name="Freeform 183"/>
          <p:cNvSpPr/>
          <p:nvPr/>
        </p:nvSpPr>
        <p:spPr>
          <a:xfrm>
            <a:off x="1440146" y="2191272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5" name="Freeform 184"/>
          <p:cNvSpPr/>
          <p:nvPr/>
        </p:nvSpPr>
        <p:spPr>
          <a:xfrm>
            <a:off x="1563159" y="2191956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6" name="Freeform 185"/>
          <p:cNvSpPr/>
          <p:nvPr/>
        </p:nvSpPr>
        <p:spPr>
          <a:xfrm>
            <a:off x="1687540" y="2191956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7" name="Freeform 186"/>
          <p:cNvSpPr/>
          <p:nvPr/>
        </p:nvSpPr>
        <p:spPr>
          <a:xfrm>
            <a:off x="2119454" y="2194347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8" name="Freeform 187"/>
          <p:cNvSpPr/>
          <p:nvPr/>
        </p:nvSpPr>
        <p:spPr>
          <a:xfrm>
            <a:off x="2242467" y="2196056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9" name="Freeform 188"/>
          <p:cNvSpPr/>
          <p:nvPr/>
        </p:nvSpPr>
        <p:spPr>
          <a:xfrm>
            <a:off x="2365481" y="2194347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0" name="Freeform 189"/>
          <p:cNvSpPr/>
          <p:nvPr/>
        </p:nvSpPr>
        <p:spPr>
          <a:xfrm>
            <a:off x="2488494" y="2195372"/>
            <a:ext cx="45719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76200" y="2643199"/>
            <a:ext cx="2895600" cy="13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Oval 190"/>
          <p:cNvSpPr/>
          <p:nvPr/>
        </p:nvSpPr>
        <p:spPr>
          <a:xfrm>
            <a:off x="7281153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7404370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7527587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7157936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7650804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8328498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8451715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8574932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Oval 198"/>
          <p:cNvSpPr/>
          <p:nvPr/>
        </p:nvSpPr>
        <p:spPr>
          <a:xfrm>
            <a:off x="8205281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/>
          <p:cNvSpPr/>
          <p:nvPr/>
        </p:nvSpPr>
        <p:spPr>
          <a:xfrm>
            <a:off x="7774021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6665068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6541851" y="2587200"/>
            <a:ext cx="61609" cy="637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eeform 202"/>
          <p:cNvSpPr/>
          <p:nvPr/>
        </p:nvSpPr>
        <p:spPr>
          <a:xfrm>
            <a:off x="61722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" name="Freeform 215"/>
          <p:cNvSpPr/>
          <p:nvPr/>
        </p:nvSpPr>
        <p:spPr>
          <a:xfrm>
            <a:off x="62484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" name="Freeform 216"/>
          <p:cNvSpPr/>
          <p:nvPr/>
        </p:nvSpPr>
        <p:spPr>
          <a:xfrm>
            <a:off x="67056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8" name="Freeform 217"/>
          <p:cNvSpPr/>
          <p:nvPr/>
        </p:nvSpPr>
        <p:spPr>
          <a:xfrm>
            <a:off x="67818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" name="Freeform 219"/>
          <p:cNvSpPr/>
          <p:nvPr/>
        </p:nvSpPr>
        <p:spPr>
          <a:xfrm>
            <a:off x="68580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1" name="Freeform 220"/>
          <p:cNvSpPr/>
          <p:nvPr/>
        </p:nvSpPr>
        <p:spPr>
          <a:xfrm>
            <a:off x="69342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2" name="Freeform 221"/>
          <p:cNvSpPr/>
          <p:nvPr/>
        </p:nvSpPr>
        <p:spPr>
          <a:xfrm>
            <a:off x="70104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3" name="Freeform 222"/>
          <p:cNvSpPr/>
          <p:nvPr/>
        </p:nvSpPr>
        <p:spPr>
          <a:xfrm>
            <a:off x="70866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4" name="Freeform 223"/>
          <p:cNvSpPr/>
          <p:nvPr/>
        </p:nvSpPr>
        <p:spPr>
          <a:xfrm>
            <a:off x="77724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" name="Freeform 224"/>
          <p:cNvSpPr/>
          <p:nvPr/>
        </p:nvSpPr>
        <p:spPr>
          <a:xfrm>
            <a:off x="78486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Freeform 225"/>
          <p:cNvSpPr/>
          <p:nvPr/>
        </p:nvSpPr>
        <p:spPr>
          <a:xfrm>
            <a:off x="79248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Freeform 226"/>
          <p:cNvSpPr/>
          <p:nvPr/>
        </p:nvSpPr>
        <p:spPr>
          <a:xfrm>
            <a:off x="8001000" y="2142409"/>
            <a:ext cx="990600" cy="450431"/>
          </a:xfrm>
          <a:custGeom>
            <a:avLst/>
            <a:gdLst>
              <a:gd name="connsiteX0" fmla="*/ 0 w 914400"/>
              <a:gd name="connsiteY0" fmla="*/ 916172 h 926804"/>
              <a:gd name="connsiteX1" fmla="*/ 457200 w 914400"/>
              <a:gd name="connsiteY1" fmla="*/ 1772 h 926804"/>
              <a:gd name="connsiteX2" fmla="*/ 914400 w 914400"/>
              <a:gd name="connsiteY2" fmla="*/ 926804 h 926804"/>
              <a:gd name="connsiteX3" fmla="*/ 914400 w 914400"/>
              <a:gd name="connsiteY3" fmla="*/ 926804 h 92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804">
                <a:moveTo>
                  <a:pt x="0" y="916172"/>
                </a:moveTo>
                <a:cubicBezTo>
                  <a:pt x="152400" y="458086"/>
                  <a:pt x="304800" y="0"/>
                  <a:pt x="457200" y="1772"/>
                </a:cubicBezTo>
                <a:cubicBezTo>
                  <a:pt x="609600" y="3544"/>
                  <a:pt x="914400" y="926804"/>
                  <a:pt x="914400" y="926804"/>
                </a:cubicBezTo>
                <a:lnTo>
                  <a:pt x="914400" y="92680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5" name="Straight Arrow Connector 214"/>
          <p:cNvCxnSpPr/>
          <p:nvPr/>
        </p:nvCxnSpPr>
        <p:spPr>
          <a:xfrm>
            <a:off x="6172200" y="2587200"/>
            <a:ext cx="2895600" cy="13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Freeform 230"/>
          <p:cNvSpPr/>
          <p:nvPr/>
        </p:nvSpPr>
        <p:spPr>
          <a:xfrm>
            <a:off x="6178807" y="838200"/>
            <a:ext cx="2801341" cy="1738064"/>
          </a:xfrm>
          <a:custGeom>
            <a:avLst/>
            <a:gdLst>
              <a:gd name="connsiteX0" fmla="*/ 0 w 2801341"/>
              <a:gd name="connsiteY0" fmla="*/ 1738064 h 1738064"/>
              <a:gd name="connsiteX1" fmla="*/ 486270 w 2801341"/>
              <a:gd name="connsiteY1" fmla="*/ 1135512 h 1738064"/>
              <a:gd name="connsiteX2" fmla="*/ 930257 w 2801341"/>
              <a:gd name="connsiteY2" fmla="*/ 950518 h 1738064"/>
              <a:gd name="connsiteX3" fmla="*/ 1194534 w 2801341"/>
              <a:gd name="connsiteY3" fmla="*/ 25547 h 1738064"/>
              <a:gd name="connsiteX4" fmla="*/ 1670233 w 2801341"/>
              <a:gd name="connsiteY4" fmla="*/ 797237 h 1738064"/>
              <a:gd name="connsiteX5" fmla="*/ 2336213 w 2801341"/>
              <a:gd name="connsiteY5" fmla="*/ 1093227 h 1738064"/>
              <a:gd name="connsiteX6" fmla="*/ 2801341 w 2801341"/>
              <a:gd name="connsiteY6" fmla="*/ 1738064 h 173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1341" h="1738064">
                <a:moveTo>
                  <a:pt x="0" y="1738064"/>
                </a:moveTo>
                <a:cubicBezTo>
                  <a:pt x="165613" y="1502417"/>
                  <a:pt x="331227" y="1266770"/>
                  <a:pt x="486270" y="1135512"/>
                </a:cubicBezTo>
                <a:cubicBezTo>
                  <a:pt x="641313" y="1004254"/>
                  <a:pt x="812213" y="1135512"/>
                  <a:pt x="930257" y="950518"/>
                </a:cubicBezTo>
                <a:cubicBezTo>
                  <a:pt x="1048301" y="765524"/>
                  <a:pt x="1071205" y="51094"/>
                  <a:pt x="1194534" y="25547"/>
                </a:cubicBezTo>
                <a:cubicBezTo>
                  <a:pt x="1317863" y="0"/>
                  <a:pt x="1479953" y="619290"/>
                  <a:pt x="1670233" y="797237"/>
                </a:cubicBezTo>
                <a:cubicBezTo>
                  <a:pt x="1860513" y="975184"/>
                  <a:pt x="2147695" y="936423"/>
                  <a:pt x="2336213" y="1093227"/>
                </a:cubicBezTo>
                <a:cubicBezTo>
                  <a:pt x="2524731" y="1250031"/>
                  <a:pt x="2725582" y="1630591"/>
                  <a:pt x="2801341" y="1738064"/>
                </a:cubicBezTo>
              </a:path>
            </a:pathLst>
          </a:custGeom>
          <a:ln w="19050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TextBox 5"/>
          <p:cNvSpPr txBox="1">
            <a:spLocks noChangeArrowheads="1"/>
          </p:cNvSpPr>
          <p:nvPr/>
        </p:nvSpPr>
        <p:spPr bwMode="auto">
          <a:xfrm>
            <a:off x="228600" y="914400"/>
            <a:ext cx="495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Choice of Bandwidth: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TextBox 5"/>
          <p:cNvSpPr txBox="1">
            <a:spLocks noChangeArrowheads="1"/>
          </p:cNvSpPr>
          <p:nvPr/>
        </p:nvSpPr>
        <p:spPr bwMode="auto">
          <a:xfrm>
            <a:off x="304800" y="2743200"/>
            <a:ext cx="297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Case 1: h very small</a:t>
            </a:r>
          </a:p>
          <a:p>
            <a:pPr indent="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12 points</a:t>
            </a:r>
          </a:p>
          <a:p>
            <a:pPr indent="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12 local maxima (12 clusters)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TextBox 5"/>
          <p:cNvSpPr txBox="1">
            <a:spLocks noChangeArrowheads="1"/>
          </p:cNvSpPr>
          <p:nvPr/>
        </p:nvSpPr>
        <p:spPr bwMode="auto">
          <a:xfrm>
            <a:off x="3200400" y="2743200"/>
            <a:ext cx="297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Case 2: h intermediate</a:t>
            </a:r>
          </a:p>
          <a:p>
            <a:pPr indent="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12 points</a:t>
            </a:r>
          </a:p>
          <a:p>
            <a:pPr indent="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 local maxima (3 clusters)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TextBox 5"/>
          <p:cNvSpPr txBox="1">
            <a:spLocks noChangeArrowheads="1"/>
          </p:cNvSpPr>
          <p:nvPr/>
        </p:nvSpPr>
        <p:spPr bwMode="auto">
          <a:xfrm>
            <a:off x="6248400" y="2750403"/>
            <a:ext cx="297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Case 3: h very large</a:t>
            </a:r>
          </a:p>
          <a:p>
            <a:pPr indent="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12 points</a:t>
            </a:r>
          </a:p>
          <a:p>
            <a:pPr indent="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 local maxima (1cluster)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6" name="Picture 4" descr="C:\Documents and Settings\Diego\Desktop\epanechKerne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4495801"/>
            <a:ext cx="2743200" cy="2057400"/>
          </a:xfrm>
          <a:prstGeom prst="rect">
            <a:avLst/>
          </a:prstGeom>
          <a:noFill/>
        </p:spPr>
      </p:pic>
      <p:pic>
        <p:nvPicPr>
          <p:cNvPr id="127" name="Picture 5" descr="C:\Documents and Settings\Diego\Desktop\pyramidKerne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495800"/>
            <a:ext cx="2743200" cy="2057401"/>
          </a:xfrm>
          <a:prstGeom prst="rect">
            <a:avLst/>
          </a:prstGeom>
          <a:noFill/>
        </p:spPr>
      </p:pic>
      <p:pic>
        <p:nvPicPr>
          <p:cNvPr id="128" name="Picture 7" descr="C:\Documents and Settings\Diego\Desktop\gausskerne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4495801"/>
            <a:ext cx="2743200" cy="2057400"/>
          </a:xfrm>
          <a:prstGeom prst="rect">
            <a:avLst/>
          </a:prstGeom>
          <a:noFill/>
        </p:spPr>
      </p:pic>
      <p:sp>
        <p:nvSpPr>
          <p:cNvPr id="129" name="TextBox 5"/>
          <p:cNvSpPr txBox="1">
            <a:spLocks noChangeArrowheads="1"/>
          </p:cNvSpPr>
          <p:nvPr/>
        </p:nvSpPr>
        <p:spPr bwMode="auto">
          <a:xfrm>
            <a:off x="228600" y="3886200"/>
            <a:ext cx="495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Choice of Kernels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11316" y="152400"/>
            <a:ext cx="2605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Bandwidth and Kernels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16" y="152400"/>
            <a:ext cx="1165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Measures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923" b="10026"/>
          <a:stretch>
            <a:fillRect/>
          </a:stretch>
        </p:blipFill>
        <p:spPr bwMode="auto">
          <a:xfrm>
            <a:off x="152400" y="1843032"/>
            <a:ext cx="4559951" cy="224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-76200" y="5819775"/>
            <a:ext cx="1981200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62000" y="6581775"/>
            <a:ext cx="3429794" cy="7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914400" y="5223383"/>
            <a:ext cx="3108960" cy="1038352"/>
          </a:xfrm>
          <a:custGeom>
            <a:avLst/>
            <a:gdLst>
              <a:gd name="connsiteX0" fmla="*/ 0 w 3108960"/>
              <a:gd name="connsiteY0" fmla="*/ 495808 h 1038352"/>
              <a:gd name="connsiteX1" fmla="*/ 707136 w 3108960"/>
              <a:gd name="connsiteY1" fmla="*/ 69088 h 1038352"/>
              <a:gd name="connsiteX2" fmla="*/ 2109216 w 3108960"/>
              <a:gd name="connsiteY2" fmla="*/ 910336 h 1038352"/>
              <a:gd name="connsiteX3" fmla="*/ 3108960 w 3108960"/>
              <a:gd name="connsiteY3" fmla="*/ 837184 h 1038352"/>
              <a:gd name="connsiteX4" fmla="*/ 3108960 w 3108960"/>
              <a:gd name="connsiteY4" fmla="*/ 837184 h 103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960" h="1038352">
                <a:moveTo>
                  <a:pt x="0" y="495808"/>
                </a:moveTo>
                <a:cubicBezTo>
                  <a:pt x="177800" y="247904"/>
                  <a:pt x="355600" y="0"/>
                  <a:pt x="707136" y="69088"/>
                </a:cubicBezTo>
                <a:cubicBezTo>
                  <a:pt x="1058672" y="138176"/>
                  <a:pt x="1708912" y="782320"/>
                  <a:pt x="2109216" y="910336"/>
                </a:cubicBezTo>
                <a:cubicBezTo>
                  <a:pt x="2509520" y="1038352"/>
                  <a:pt x="3108960" y="837184"/>
                  <a:pt x="3108960" y="837184"/>
                </a:cubicBezTo>
                <a:lnTo>
                  <a:pt x="3108960" y="83718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914400" y="4981575"/>
            <a:ext cx="3108960" cy="1038352"/>
          </a:xfrm>
          <a:custGeom>
            <a:avLst/>
            <a:gdLst>
              <a:gd name="connsiteX0" fmla="*/ 0 w 3108960"/>
              <a:gd name="connsiteY0" fmla="*/ 495808 h 1038352"/>
              <a:gd name="connsiteX1" fmla="*/ 707136 w 3108960"/>
              <a:gd name="connsiteY1" fmla="*/ 69088 h 1038352"/>
              <a:gd name="connsiteX2" fmla="*/ 2109216 w 3108960"/>
              <a:gd name="connsiteY2" fmla="*/ 910336 h 1038352"/>
              <a:gd name="connsiteX3" fmla="*/ 3108960 w 3108960"/>
              <a:gd name="connsiteY3" fmla="*/ 837184 h 1038352"/>
              <a:gd name="connsiteX4" fmla="*/ 3108960 w 3108960"/>
              <a:gd name="connsiteY4" fmla="*/ 837184 h 103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960" h="1038352">
                <a:moveTo>
                  <a:pt x="0" y="495808"/>
                </a:moveTo>
                <a:cubicBezTo>
                  <a:pt x="177800" y="247904"/>
                  <a:pt x="355600" y="0"/>
                  <a:pt x="707136" y="69088"/>
                </a:cubicBezTo>
                <a:cubicBezTo>
                  <a:pt x="1058672" y="138176"/>
                  <a:pt x="1708912" y="782320"/>
                  <a:pt x="2109216" y="910336"/>
                </a:cubicBezTo>
                <a:cubicBezTo>
                  <a:pt x="2509520" y="1038352"/>
                  <a:pt x="3108960" y="837184"/>
                  <a:pt x="3108960" y="837184"/>
                </a:cubicBezTo>
                <a:lnTo>
                  <a:pt x="3108960" y="837184"/>
                </a:ln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914400" y="5438775"/>
            <a:ext cx="3108960" cy="1038352"/>
          </a:xfrm>
          <a:custGeom>
            <a:avLst/>
            <a:gdLst>
              <a:gd name="connsiteX0" fmla="*/ 0 w 3108960"/>
              <a:gd name="connsiteY0" fmla="*/ 495808 h 1038352"/>
              <a:gd name="connsiteX1" fmla="*/ 707136 w 3108960"/>
              <a:gd name="connsiteY1" fmla="*/ 69088 h 1038352"/>
              <a:gd name="connsiteX2" fmla="*/ 2109216 w 3108960"/>
              <a:gd name="connsiteY2" fmla="*/ 910336 h 1038352"/>
              <a:gd name="connsiteX3" fmla="*/ 3108960 w 3108960"/>
              <a:gd name="connsiteY3" fmla="*/ 837184 h 1038352"/>
              <a:gd name="connsiteX4" fmla="*/ 3108960 w 3108960"/>
              <a:gd name="connsiteY4" fmla="*/ 837184 h 103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8960" h="1038352">
                <a:moveTo>
                  <a:pt x="0" y="495808"/>
                </a:moveTo>
                <a:cubicBezTo>
                  <a:pt x="177800" y="247904"/>
                  <a:pt x="355600" y="0"/>
                  <a:pt x="707136" y="69088"/>
                </a:cubicBezTo>
                <a:cubicBezTo>
                  <a:pt x="1058672" y="138176"/>
                  <a:pt x="1708912" y="782320"/>
                  <a:pt x="2109216" y="910336"/>
                </a:cubicBezTo>
                <a:cubicBezTo>
                  <a:pt x="2509520" y="1038352"/>
                  <a:pt x="3108960" y="837184"/>
                  <a:pt x="3108960" y="837184"/>
                </a:cubicBezTo>
                <a:lnTo>
                  <a:pt x="3108960" y="837184"/>
                </a:lnTo>
              </a:path>
            </a:pathLst>
          </a:cu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914400" y="5073015"/>
            <a:ext cx="3176016" cy="1312672"/>
          </a:xfrm>
          <a:custGeom>
            <a:avLst/>
            <a:gdLst>
              <a:gd name="connsiteX0" fmla="*/ 0 w 3176016"/>
              <a:gd name="connsiteY0" fmla="*/ 633984 h 1312672"/>
              <a:gd name="connsiteX1" fmla="*/ 219456 w 3176016"/>
              <a:gd name="connsiteY1" fmla="*/ 219456 h 1312672"/>
              <a:gd name="connsiteX2" fmla="*/ 621792 w 3176016"/>
              <a:gd name="connsiteY2" fmla="*/ 73152 h 1312672"/>
              <a:gd name="connsiteX3" fmla="*/ 1304544 w 3176016"/>
              <a:gd name="connsiteY3" fmla="*/ 658368 h 1312672"/>
              <a:gd name="connsiteX4" fmla="*/ 2694432 w 3176016"/>
              <a:gd name="connsiteY4" fmla="*/ 1243584 h 1312672"/>
              <a:gd name="connsiteX5" fmla="*/ 3108960 w 3176016"/>
              <a:gd name="connsiteY5" fmla="*/ 1072896 h 1312672"/>
              <a:gd name="connsiteX6" fmla="*/ 3096768 w 3176016"/>
              <a:gd name="connsiteY6" fmla="*/ 1072896 h 131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6016" h="1312672">
                <a:moveTo>
                  <a:pt x="0" y="633984"/>
                </a:moveTo>
                <a:cubicBezTo>
                  <a:pt x="57912" y="473456"/>
                  <a:pt x="115824" y="312928"/>
                  <a:pt x="219456" y="219456"/>
                </a:cubicBezTo>
                <a:cubicBezTo>
                  <a:pt x="323088" y="125984"/>
                  <a:pt x="440944" y="0"/>
                  <a:pt x="621792" y="73152"/>
                </a:cubicBezTo>
                <a:cubicBezTo>
                  <a:pt x="802640" y="146304"/>
                  <a:pt x="959104" y="463296"/>
                  <a:pt x="1304544" y="658368"/>
                </a:cubicBezTo>
                <a:cubicBezTo>
                  <a:pt x="1649984" y="853440"/>
                  <a:pt x="2393696" y="1174496"/>
                  <a:pt x="2694432" y="1243584"/>
                </a:cubicBezTo>
                <a:cubicBezTo>
                  <a:pt x="2995168" y="1312672"/>
                  <a:pt x="3041904" y="1101344"/>
                  <a:pt x="3108960" y="1072896"/>
                </a:cubicBezTo>
                <a:cubicBezTo>
                  <a:pt x="3176016" y="1044448"/>
                  <a:pt x="3117088" y="1052576"/>
                  <a:pt x="3096768" y="107289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 descr="C:\Documents and Settings\Diego\My Documents\Operazione Lawrence d'Arabia\PhD\PhD Dissertation\distances comparison.bmp"/>
          <p:cNvPicPr>
            <a:picLocks noChangeAspect="1" noChangeArrowheads="1"/>
          </p:cNvPicPr>
          <p:nvPr/>
        </p:nvPicPr>
        <p:blipFill>
          <a:blip r:embed="rId3" cstate="print"/>
          <a:srcRect b="15326"/>
          <a:stretch>
            <a:fillRect/>
          </a:stretch>
        </p:blipFill>
        <p:spPr bwMode="auto">
          <a:xfrm>
            <a:off x="4800600" y="4752975"/>
            <a:ext cx="3695700" cy="210502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81000" y="838200"/>
            <a:ext cx="502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Physical meaning of distances between scenarios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1295400"/>
            <a:ext cx="502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 of measures: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2" y="3843495"/>
            <a:ext cx="4343400" cy="29140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1950" y="2175468"/>
            <a:ext cx="4330839" cy="1688123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315533" y="1115030"/>
            <a:ext cx="3160059" cy="1183341"/>
          </a:xfrm>
          <a:custGeom>
            <a:avLst/>
            <a:gdLst>
              <a:gd name="connsiteX0" fmla="*/ 0 w 3160059"/>
              <a:gd name="connsiteY0" fmla="*/ 995082 h 1183341"/>
              <a:gd name="connsiteX1" fmla="*/ 793376 w 3160059"/>
              <a:gd name="connsiteY1" fmla="*/ 403412 h 1183341"/>
              <a:gd name="connsiteX2" fmla="*/ 1815353 w 3160059"/>
              <a:gd name="connsiteY2" fmla="*/ 1116106 h 1183341"/>
              <a:gd name="connsiteX3" fmla="*/ 3160059 w 3160059"/>
              <a:gd name="connsiteY3" fmla="*/ 0 h 1183341"/>
              <a:gd name="connsiteX4" fmla="*/ 3160059 w 3160059"/>
              <a:gd name="connsiteY4" fmla="*/ 0 h 1183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0059" h="1183341">
                <a:moveTo>
                  <a:pt x="0" y="995082"/>
                </a:moveTo>
                <a:cubicBezTo>
                  <a:pt x="245408" y="689161"/>
                  <a:pt x="490817" y="383241"/>
                  <a:pt x="793376" y="403412"/>
                </a:cubicBezTo>
                <a:cubicBezTo>
                  <a:pt x="1095935" y="423583"/>
                  <a:pt x="1420906" y="1183341"/>
                  <a:pt x="1815353" y="1116106"/>
                </a:cubicBezTo>
                <a:cubicBezTo>
                  <a:pt x="2209800" y="1048871"/>
                  <a:pt x="3160059" y="0"/>
                  <a:pt x="3160059" y="0"/>
                </a:cubicBezTo>
                <a:lnTo>
                  <a:pt x="3160059" y="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5431536" y="3352800"/>
            <a:ext cx="32278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[ 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, 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… 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4278662" y="1963642"/>
            <a:ext cx="2057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077968" y="2764536"/>
            <a:ext cx="3733800" cy="1588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5273298" y="2083029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807771" y="156680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472106" y="1786815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279182" y="2127031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442574" y="1092429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4800600" y="1926336"/>
            <a:ext cx="609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,x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7"/>
          <p:cNvSpPr txBox="1">
            <a:spLocks noChangeArrowheads="1"/>
          </p:cNvSpPr>
          <p:nvPr/>
        </p:nvSpPr>
        <p:spPr bwMode="auto">
          <a:xfrm>
            <a:off x="8811768" y="2700004"/>
            <a:ext cx="332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5520095" y="1328459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7"/>
          <p:cNvSpPr txBox="1">
            <a:spLocks noChangeArrowheads="1"/>
          </p:cNvSpPr>
          <p:nvPr/>
        </p:nvSpPr>
        <p:spPr bwMode="auto">
          <a:xfrm>
            <a:off x="6497298" y="1569620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7"/>
          <p:cNvSpPr txBox="1">
            <a:spLocks noChangeArrowheads="1"/>
          </p:cNvSpPr>
          <p:nvPr/>
        </p:nvSpPr>
        <p:spPr bwMode="auto">
          <a:xfrm>
            <a:off x="7310511" y="2039079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7"/>
          <p:cNvSpPr txBox="1">
            <a:spLocks noChangeArrowheads="1"/>
          </p:cNvSpPr>
          <p:nvPr/>
        </p:nvSpPr>
        <p:spPr bwMode="auto">
          <a:xfrm>
            <a:off x="8173212" y="838200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5314942" y="1301663"/>
            <a:ext cx="3165230" cy="911051"/>
          </a:xfrm>
          <a:custGeom>
            <a:avLst/>
            <a:gdLst>
              <a:gd name="connsiteX0" fmla="*/ 0 w 3165230"/>
              <a:gd name="connsiteY0" fmla="*/ 803869 h 911051"/>
              <a:gd name="connsiteX1" fmla="*/ 562707 w 3165230"/>
              <a:gd name="connsiteY1" fmla="*/ 422031 h 911051"/>
              <a:gd name="connsiteX2" fmla="*/ 1125415 w 3165230"/>
              <a:gd name="connsiteY2" fmla="*/ 703385 h 911051"/>
              <a:gd name="connsiteX3" fmla="*/ 1698171 w 3165230"/>
              <a:gd name="connsiteY3" fmla="*/ 793820 h 911051"/>
              <a:gd name="connsiteX4" fmla="*/ 3165230 w 3165230"/>
              <a:gd name="connsiteY4" fmla="*/ 0 h 911051"/>
              <a:gd name="connsiteX5" fmla="*/ 3165230 w 3165230"/>
              <a:gd name="connsiteY5" fmla="*/ 0 h 911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5230" h="911051">
                <a:moveTo>
                  <a:pt x="0" y="803869"/>
                </a:moveTo>
                <a:cubicBezTo>
                  <a:pt x="187569" y="621323"/>
                  <a:pt x="375138" y="438778"/>
                  <a:pt x="562707" y="422031"/>
                </a:cubicBezTo>
                <a:cubicBezTo>
                  <a:pt x="750276" y="405284"/>
                  <a:pt x="936171" y="641420"/>
                  <a:pt x="1125415" y="703385"/>
                </a:cubicBezTo>
                <a:cubicBezTo>
                  <a:pt x="1314659" y="765350"/>
                  <a:pt x="1358202" y="911051"/>
                  <a:pt x="1698171" y="793820"/>
                </a:cubicBezTo>
                <a:cubicBezTo>
                  <a:pt x="2038140" y="676589"/>
                  <a:pt x="3165230" y="0"/>
                  <a:pt x="3165230" y="0"/>
                </a:cubicBezTo>
                <a:lnTo>
                  <a:pt x="3165230" y="0"/>
                </a:ln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812343" y="1687196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6467663" y="1990472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7276907" y="192646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8445815" y="126504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277419" y="21108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7"/>
          <p:cNvSpPr txBox="1">
            <a:spLocks noChangeArrowheads="1"/>
          </p:cNvSpPr>
          <p:nvPr/>
        </p:nvSpPr>
        <p:spPr bwMode="auto">
          <a:xfrm>
            <a:off x="5805083" y="1645451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7"/>
          <p:cNvSpPr txBox="1">
            <a:spLocks noChangeArrowheads="1"/>
          </p:cNvSpPr>
          <p:nvPr/>
        </p:nvSpPr>
        <p:spPr bwMode="auto">
          <a:xfrm>
            <a:off x="6209262" y="1946048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7"/>
          <p:cNvSpPr txBox="1">
            <a:spLocks noChangeArrowheads="1"/>
          </p:cNvSpPr>
          <p:nvPr/>
        </p:nvSpPr>
        <p:spPr bwMode="auto">
          <a:xfrm>
            <a:off x="6998091" y="1715991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7"/>
          <p:cNvSpPr txBox="1">
            <a:spLocks noChangeArrowheads="1"/>
          </p:cNvSpPr>
          <p:nvPr/>
        </p:nvSpPr>
        <p:spPr bwMode="auto">
          <a:xfrm>
            <a:off x="8453628" y="1258824"/>
            <a:ext cx="381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4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rot="5400000" flipH="1" flipV="1">
            <a:off x="5082540" y="1999488"/>
            <a:ext cx="152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 flipH="1" flipV="1">
            <a:off x="5745480" y="2002536"/>
            <a:ext cx="152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 flipH="1" flipV="1">
            <a:off x="6550152" y="2005584"/>
            <a:ext cx="152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6200000" flipV="1">
            <a:off x="7597140" y="1872996"/>
            <a:ext cx="1781556" cy="106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5512470" y="3459545"/>
            <a:ext cx="152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7"/>
          <p:cNvSpPr txBox="1">
            <a:spLocks noChangeArrowheads="1"/>
          </p:cNvSpPr>
          <p:nvPr/>
        </p:nvSpPr>
        <p:spPr bwMode="auto">
          <a:xfrm>
            <a:off x="5458968" y="3712464"/>
            <a:ext cx="32278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[ y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y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, y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y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… , y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5539902" y="3819209"/>
            <a:ext cx="152400" cy="1588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7"/>
          <p:cNvSpPr txBox="1">
            <a:spLocks noChangeArrowheads="1"/>
          </p:cNvSpPr>
          <p:nvPr/>
        </p:nvSpPr>
        <p:spPr bwMode="auto">
          <a:xfrm>
            <a:off x="4229608" y="6504924"/>
            <a:ext cx="332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7"/>
          <p:cNvSpPr txBox="1">
            <a:spLocks noChangeArrowheads="1"/>
          </p:cNvSpPr>
          <p:nvPr/>
        </p:nvSpPr>
        <p:spPr bwMode="auto">
          <a:xfrm>
            <a:off x="8293608" y="6520164"/>
            <a:ext cx="332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Diego\Desktop\blue_screen_of_death,error,funny,windows-f46bbc7f1625e708b3e34905af336eba_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609600" y="990600"/>
            <a:ext cx="81534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indent="-228600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Zion Data set: Station Blackout of a PWR (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Melcor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model)</a:t>
            </a:r>
          </a:p>
          <a:p>
            <a:pPr lvl="1" indent="-228600">
              <a:spcAft>
                <a:spcPts val="600"/>
              </a:spcAft>
            </a:pPr>
            <a:endParaRPr lang="en-US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228600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Original Data Set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2225 scenarios (844 GB)</a:t>
            </a:r>
          </a:p>
          <a:p>
            <a:pPr lvl="1" indent="-228600">
              <a:spcAft>
                <a:spcPts val="600"/>
              </a:spcAft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indent="-228600">
              <a:spcAft>
                <a:spcPts val="600"/>
              </a:spcAft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indent="-22860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Analyzed Data set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(about 400 MB): </a:t>
            </a:r>
          </a:p>
        </p:txBody>
      </p:sp>
      <p:pic>
        <p:nvPicPr>
          <p:cNvPr id="3074" name="Picture 2" descr="C:\Documents and Settings\Diego\My Documents\Operazione Lawrence d'Arabia\work\workspace\super zion\results\pictures all\19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3608388"/>
            <a:ext cx="3723216" cy="2792412"/>
          </a:xfrm>
          <a:prstGeom prst="rect">
            <a:avLst/>
          </a:prstGeom>
          <a:noFill/>
        </p:spPr>
      </p:pic>
      <p:pic>
        <p:nvPicPr>
          <p:cNvPr id="3075" name="Picture 3" descr="C:\Documents and Settings\Diego\My Documents\Operazione Lawrence d'Arabia\work\workspace\super zion\results\pictures all\20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3608388"/>
            <a:ext cx="3718560" cy="2788920"/>
          </a:xfrm>
          <a:prstGeom prst="rect">
            <a:avLst/>
          </a:prstGeom>
          <a:noFill/>
        </p:spPr>
      </p:pic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191000" y="1981200"/>
            <a:ext cx="3200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 lvl="1" indent="-225425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2225 scenarios</a:t>
            </a:r>
          </a:p>
          <a:p>
            <a:pPr marL="225425" lvl="1" indent="-225425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state variables</a:t>
            </a:r>
          </a:p>
          <a:p>
            <a:pPr marL="225425" lvl="1" indent="-225425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Scenarios Probabilities</a:t>
            </a:r>
          </a:p>
          <a:p>
            <a:pPr marL="225425" lvl="1" indent="-225425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Components status</a:t>
            </a:r>
          </a:p>
          <a:p>
            <a:pPr marL="225425" lvl="1" indent="-225425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Branching Timing</a:t>
            </a:r>
          </a:p>
        </p:txBody>
      </p:sp>
      <p:sp>
        <p:nvSpPr>
          <p:cNvPr id="11" name="Left Brace 10"/>
          <p:cNvSpPr/>
          <p:nvPr/>
        </p:nvSpPr>
        <p:spPr>
          <a:xfrm>
            <a:off x="3886200" y="2057400"/>
            <a:ext cx="228600" cy="1524000"/>
          </a:xfrm>
          <a:prstGeom prst="leftBrace">
            <a:avLst>
              <a:gd name="adj1" fmla="val 57188"/>
              <a:gd name="adj2" fmla="val 536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316" y="152400"/>
            <a:ext cx="3534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Zion Station  Blackout 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iego\My Documents\CDF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3486150"/>
            <a:ext cx="4495800" cy="337185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257800" y="914400"/>
          <a:ext cx="2971800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2133600"/>
              </a:tblGrid>
              <a:tr h="317500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# of Cluster Centers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75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75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75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75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/>
                </a:tc>
              </a:tr>
              <a:tr h="3175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/>
                </a:tc>
              </a:tr>
              <a:tr h="3175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2225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81000" y="1066800"/>
            <a:ext cx="4114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lvl="1" indent="-2349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Analysis performed for different values of bandwidth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h: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14400" y="21336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0188" lvl="1" indent="-228600">
              <a:spcAft>
                <a:spcPts val="600"/>
              </a:spcAft>
            </a:pP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Which value of h to use?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886200" y="1600200"/>
            <a:ext cx="457200" cy="4572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" y="2819400"/>
            <a:ext cx="4114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lvl="1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Need of a metric of comparison between the original and the clustered data sets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81000" y="4191000"/>
            <a:ext cx="342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lvl="1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We compared the conditional probability of core damage for the 2 data sets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962400" y="4419600"/>
            <a:ext cx="457200" cy="4572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1800" y="20574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185" y="2016579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1316" y="152400"/>
            <a:ext cx="3534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Zion Station  Blackout 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Diego\My Documents\Operazione Lawrence d'Arabia\work\workspace\super zion\results\pictures all\1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1584" y="914400"/>
            <a:ext cx="3723216" cy="2792412"/>
          </a:xfrm>
          <a:prstGeom prst="rect">
            <a:avLst/>
          </a:prstGeom>
          <a:noFill/>
        </p:spPr>
      </p:pic>
      <p:pic>
        <p:nvPicPr>
          <p:cNvPr id="6" name="Picture 3" descr="C:\Documents and Settings\Diego\My Documents\Operazione Lawrence d'Arabia\work\workspace\super zion\results\pictures all\20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1584" y="3657600"/>
            <a:ext cx="3718560" cy="2788920"/>
          </a:xfrm>
          <a:prstGeom prst="rect">
            <a:avLst/>
          </a:prstGeom>
          <a:noFill/>
        </p:spPr>
      </p:pic>
      <p:pic>
        <p:nvPicPr>
          <p:cNvPr id="5122" name="Picture 2" descr="C:\Documents and Settings\Diego\My Documents\18clusterCenters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1584" y="914400"/>
            <a:ext cx="3718560" cy="2788920"/>
          </a:xfrm>
          <a:prstGeom prst="rect">
            <a:avLst/>
          </a:prstGeom>
          <a:noFill/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09600" y="1905000"/>
            <a:ext cx="327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0188" lvl="1" indent="-228600">
              <a:spcAft>
                <a:spcPts val="600"/>
              </a:spcAft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Cluster Centers and Representative Scenarios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4200" y="2340114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8655" y="1730829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“</a:t>
            </a:r>
          </a:p>
        </p:txBody>
      </p:sp>
      <p:cxnSp>
        <p:nvCxnSpPr>
          <p:cNvPr id="14" name="Straight Arrow Connector 139"/>
          <p:cNvCxnSpPr>
            <a:cxnSpLocks noChangeShapeType="1"/>
          </p:cNvCxnSpPr>
          <p:nvPr/>
        </p:nvCxnSpPr>
        <p:spPr bwMode="auto">
          <a:xfrm rot="5400000" flipH="1" flipV="1">
            <a:off x="-313576" y="4378523"/>
            <a:ext cx="2362994" cy="79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Straight Arrow Connector 139"/>
          <p:cNvCxnSpPr>
            <a:cxnSpLocks noChangeShapeType="1"/>
          </p:cNvCxnSpPr>
          <p:nvPr/>
        </p:nvCxnSpPr>
        <p:spPr bwMode="auto">
          <a:xfrm flipV="1">
            <a:off x="715918" y="5407223"/>
            <a:ext cx="2667000" cy="79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85"/>
          <p:cNvGrpSpPr/>
          <p:nvPr/>
        </p:nvGrpSpPr>
        <p:grpSpPr>
          <a:xfrm>
            <a:off x="2316118" y="3502223"/>
            <a:ext cx="685800" cy="609600"/>
            <a:chOff x="7247782" y="2054423"/>
            <a:chExt cx="685800" cy="609600"/>
          </a:xfrm>
        </p:grpSpPr>
        <p:sp>
          <p:nvSpPr>
            <p:cNvPr id="17" name="Oval 16"/>
            <p:cNvSpPr/>
            <p:nvPr/>
          </p:nvSpPr>
          <p:spPr>
            <a:xfrm>
              <a:off x="7247782" y="2206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2477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323982" y="22830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4763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323982" y="2587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247782" y="2054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857382" y="2206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2477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7628782" y="21306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4763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7628782" y="2587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7476382" y="2587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400182" y="22068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7552582" y="22830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476382" y="2054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7781182" y="22830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704982" y="2435423"/>
              <a:ext cx="76200" cy="76200"/>
            </a:xfrm>
            <a:prstGeom prst="ellipse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 86"/>
          <p:cNvGrpSpPr/>
          <p:nvPr/>
        </p:nvGrpSpPr>
        <p:grpSpPr>
          <a:xfrm>
            <a:off x="1325518" y="4492824"/>
            <a:ext cx="838200" cy="685800"/>
            <a:chOff x="6257182" y="3045024"/>
            <a:chExt cx="838200" cy="685800"/>
          </a:xfrm>
        </p:grpSpPr>
        <p:sp>
          <p:nvSpPr>
            <p:cNvPr id="35" name="Oval 34"/>
            <p:cNvSpPr/>
            <p:nvPr/>
          </p:nvSpPr>
          <p:spPr>
            <a:xfrm>
              <a:off x="6257182" y="33498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4095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6485782" y="33498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6381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485782" y="3654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409582" y="3121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019182" y="3273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64095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790582" y="31974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638182" y="35022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790582" y="3654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638182" y="3654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6561982" y="32736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6714382" y="33498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561982" y="30450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866782" y="34260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942982" y="3578424"/>
              <a:ext cx="76200" cy="76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96100" y="304502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1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30518" y="5484217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1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93"/>
          <p:cNvGrpSpPr/>
          <p:nvPr/>
        </p:nvGrpSpPr>
        <p:grpSpPr>
          <a:xfrm>
            <a:off x="1295400" y="3124200"/>
            <a:ext cx="2459736" cy="2209241"/>
            <a:chOff x="6227064" y="1676400"/>
            <a:chExt cx="2459736" cy="2209241"/>
          </a:xfrm>
        </p:grpSpPr>
        <p:grpSp>
          <p:nvGrpSpPr>
            <p:cNvPr id="7" name="Group 90"/>
            <p:cNvGrpSpPr/>
            <p:nvPr/>
          </p:nvGrpSpPr>
          <p:grpSpPr>
            <a:xfrm>
              <a:off x="6227064" y="1908048"/>
              <a:ext cx="1752600" cy="1977593"/>
              <a:chOff x="3200400" y="3505200"/>
              <a:chExt cx="1752600" cy="1977593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3200400" y="4568393"/>
                <a:ext cx="914400" cy="9144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038600" y="3505200"/>
                <a:ext cx="914400" cy="9144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4457700" y="3927021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622222" y="4953000"/>
                <a:ext cx="76200" cy="762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 rot="5400000">
                <a:off x="4419600" y="3962400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4419600" y="3962400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rot="5400000">
                <a:off x="3581400" y="4982308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3581400" y="4991100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/>
            <p:cNvSpPr txBox="1"/>
            <p:nvPr/>
          </p:nvSpPr>
          <p:spPr>
            <a:xfrm>
              <a:off x="7772400" y="16764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σ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baseline="30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086600" y="3124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σ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baseline="30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 descr="C:\Documents and Settings\Diego\My Documents\19clusterCenters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3657600"/>
            <a:ext cx="3718561" cy="2788920"/>
          </a:xfrm>
          <a:prstGeom prst="rect">
            <a:avLst/>
          </a:prstGeom>
          <a:noFill/>
        </p:spPr>
      </p:pic>
      <p:pic>
        <p:nvPicPr>
          <p:cNvPr id="2054" name="Picture 6" descr="C:\Documents and Settings\Diego\My Documents\19clusterCenterswBar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914400"/>
            <a:ext cx="3718560" cy="2788920"/>
          </a:xfrm>
          <a:prstGeom prst="rect">
            <a:avLst/>
          </a:prstGeom>
          <a:noFill/>
        </p:spPr>
      </p:pic>
      <p:pic>
        <p:nvPicPr>
          <p:cNvPr id="1026" name="Picture 2" descr="C:\Documents and Settings\Diego\My Documents\19clusterCenterswBar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91000" y="3657600"/>
            <a:ext cx="3718560" cy="2788920"/>
          </a:xfrm>
          <a:prstGeom prst="rect">
            <a:avLst/>
          </a:prstGeom>
          <a:noFill/>
        </p:spPr>
      </p:pic>
      <p:sp>
        <p:nvSpPr>
          <p:cNvPr id="67" name="TextBox 66"/>
          <p:cNvSpPr txBox="1"/>
          <p:nvPr/>
        </p:nvSpPr>
        <p:spPr>
          <a:xfrm>
            <a:off x="211316" y="152400"/>
            <a:ext cx="3534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Zion Station  Blackout 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657861"/>
          <a:ext cx="4953000" cy="6200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447800"/>
                <a:gridCol w="259080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Cluster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# Scenarios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# Scenarios that lead to CD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321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16527" y="961901"/>
            <a:ext cx="4946073" cy="63829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5638800"/>
            <a:ext cx="4952010" cy="28302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4690753"/>
            <a:ext cx="4953000" cy="26224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15000" y="1828800"/>
            <a:ext cx="3276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indent="3175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Starting point to evaluate “Near Misses” or scenarios that did not lead to CD  because mission time ended before reaching CD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09600" y="1447800"/>
          <a:ext cx="4953000" cy="1545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447800"/>
                <a:gridCol w="259080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Cluster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# Scenarios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# Scenarios that lead to CD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321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102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</a:tbl>
          </a:graphicData>
        </a:graphic>
      </p:graphicFrame>
      <p:pic>
        <p:nvPicPr>
          <p:cNvPr id="3074" name="Picture 2" descr="C:\Documents and Settings\Diego\My Documents\cluster16fig22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3276600"/>
            <a:ext cx="4470400" cy="3352800"/>
          </a:xfrm>
          <a:prstGeom prst="rect">
            <a:avLst/>
          </a:prstGeom>
          <a:noFill/>
        </p:spPr>
      </p:pic>
      <p:sp>
        <p:nvSpPr>
          <p:cNvPr id="12" name="Oval 11"/>
          <p:cNvSpPr/>
          <p:nvPr/>
        </p:nvSpPr>
        <p:spPr>
          <a:xfrm>
            <a:off x="4114800" y="4953000"/>
            <a:ext cx="8382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9600" y="2667001"/>
            <a:ext cx="4953001" cy="33267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C:\Documents and Settings\Diego\My Documents\CDF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3581400"/>
            <a:ext cx="3352800" cy="2514600"/>
          </a:xfrm>
          <a:prstGeom prst="rect">
            <a:avLst/>
          </a:prstGeom>
          <a:noFill/>
        </p:spPr>
      </p:pic>
      <p:sp>
        <p:nvSpPr>
          <p:cNvPr id="15" name="Oval 14"/>
          <p:cNvSpPr/>
          <p:nvPr/>
        </p:nvSpPr>
        <p:spPr>
          <a:xfrm>
            <a:off x="8209547" y="3585411"/>
            <a:ext cx="8382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1316" y="152400"/>
            <a:ext cx="3534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Zion Station  Blackout 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/>
      <p:bldP spid="12" grpId="0" animBg="1"/>
      <p:bldP spid="13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381000" y="1066800"/>
            <a:ext cx="76962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Components analysis performed in a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hierarchical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fashion</a:t>
            </a:r>
          </a:p>
          <a:p>
            <a:pPr marL="569913" lvl="2" indent="-228600"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cluster retains information on all the details for all scenarios contained in it (e.g. event sequences, timing of events)</a:t>
            </a:r>
          </a:p>
          <a:p>
            <a:pPr marL="569913" lvl="2" indent="-228600"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Efficient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 retrieval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 visualization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needs further work</a:t>
            </a:r>
          </a:p>
          <a:p>
            <a:pPr marL="569913" lvl="2" indent="-228600">
              <a:buFont typeface="Courier New" pitchFamily="49" charset="0"/>
              <a:buChar char="o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63550" lvl="1" indent="-234950">
              <a:buFont typeface="Arial" pitchFamily="34" charset="0"/>
              <a:buChar char="•"/>
            </a:pP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marL="463550" lvl="1" indent="-234950">
              <a:buFont typeface="Arial" pitchFamily="34" charset="0"/>
              <a:buChar char="•"/>
            </a:pP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7403" t="5060" r="14935" b="73436"/>
          <a:stretch>
            <a:fillRect/>
          </a:stretch>
        </p:blipFill>
        <p:spPr bwMode="auto">
          <a:xfrm>
            <a:off x="609600" y="2438400"/>
            <a:ext cx="657670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1875" t="15333" r="23438" b="52666"/>
          <a:stretch>
            <a:fillRect/>
          </a:stretch>
        </p:blipFill>
        <p:spPr bwMode="auto">
          <a:xfrm>
            <a:off x="3429000" y="3429000"/>
            <a:ext cx="533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Documents and Settings\Diego\My Documents\binn2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429000"/>
            <a:ext cx="4154488" cy="31158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1316" y="152400"/>
            <a:ext cx="3534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Zion Station  Blackout 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2362200" y="2438400"/>
            <a:ext cx="1981200" cy="1828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38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959584"/>
            <a:ext cx="8915400" cy="9848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Aircraft Crash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Scenario (reactor trips, offsite power is lost, pump trips)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 out of 4 towers destroyed, producing debris that blocks the air passages (decay heat removal impeded)</a:t>
            </a: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Scope: evaluate uncertainty in crew arrival and tower recovery using DET</a:t>
            </a:r>
          </a:p>
        </p:txBody>
      </p:sp>
      <p:pic>
        <p:nvPicPr>
          <p:cNvPr id="7" name="Picture 5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586"/>
          <a:stretch>
            <a:fillRect/>
          </a:stretch>
        </p:blipFill>
        <p:spPr bwMode="auto">
          <a:xfrm>
            <a:off x="304800" y="4474564"/>
            <a:ext cx="4038600" cy="2383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05400" y="5334000"/>
            <a:ext cx="3962400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recovery crew and heavy equipment are used to remove the debris. </a:t>
            </a:r>
          </a:p>
          <a:p>
            <a:pPr marL="228600" indent="-2286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Strategy that is followed by the crew in reestablishing the capability of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RVACS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to remove the decay heat</a:t>
            </a:r>
          </a:p>
        </p:txBody>
      </p:sp>
      <p:sp>
        <p:nvSpPr>
          <p:cNvPr id="12" name="Down Arrow 11"/>
          <p:cNvSpPr/>
          <p:nvPr/>
        </p:nvSpPr>
        <p:spPr>
          <a:xfrm rot="5400000">
            <a:off x="4610100" y="5524500"/>
            <a:ext cx="304800" cy="5334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590800" y="251460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6200" y="251460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590800" y="381000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6200" y="3810000"/>
            <a:ext cx="304800" cy="304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124200" y="3048000"/>
            <a:ext cx="533400" cy="533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590800" y="2514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590800" y="38100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86200" y="38100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1828800" y="2514600"/>
            <a:ext cx="457200" cy="30480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5400000">
            <a:off x="2514600" y="3200400"/>
            <a:ext cx="457200" cy="30480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>
            <a:off x="3200400" y="3810000"/>
            <a:ext cx="457200" cy="30480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ightning Bolt 35"/>
          <p:cNvSpPr/>
          <p:nvPr/>
        </p:nvSpPr>
        <p:spPr>
          <a:xfrm>
            <a:off x="2971800" y="1752600"/>
            <a:ext cx="304800" cy="91440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C:\Documents and Settings\Diego Mandelli\My Documents\Operazione Lawrence d'Arabia\work\My Articles\ICAPP 10\article\RVACSGood1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70" r="36523"/>
          <a:stretch>
            <a:fillRect/>
          </a:stretch>
        </p:blipFill>
        <p:spPr bwMode="auto">
          <a:xfrm>
            <a:off x="5943601" y="1890855"/>
            <a:ext cx="3200399" cy="3519345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211316" y="152400"/>
            <a:ext cx="2616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Aircraft Crash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Diego\My Documents\Operazione Lawrence d'Arabia\PhD\PhD Dissertation\Thesis main 3\allSc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4978400" cy="3733800"/>
          </a:xfrm>
          <a:prstGeom prst="rect">
            <a:avLst/>
          </a:prstGeom>
          <a:noFill/>
        </p:spPr>
      </p:pic>
      <p:pic>
        <p:nvPicPr>
          <p:cNvPr id="5124" name="Picture 4" descr="C:\Documents and Settings\Diego\Desktop\dec6\bars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9869" y="685800"/>
            <a:ext cx="3664131" cy="2743200"/>
          </a:xfrm>
          <a:prstGeom prst="rect">
            <a:avLst/>
          </a:prstGeom>
          <a:noFill/>
        </p:spPr>
      </p:pic>
      <p:pic>
        <p:nvPicPr>
          <p:cNvPr id="5125" name="Picture 5" descr="C:\Documents and Settings\Diego\Desktop\dec6\bars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429000"/>
            <a:ext cx="3657600" cy="2743200"/>
          </a:xfrm>
          <a:prstGeom prst="rect">
            <a:avLst/>
          </a:prstGeom>
          <a:noFill/>
        </p:spPr>
      </p:pic>
      <p:pic>
        <p:nvPicPr>
          <p:cNvPr id="5126" name="Picture 6" descr="C:\Documents and Settings\Diego\Desktop\dec6\bars\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4343400"/>
            <a:ext cx="3352800" cy="2514600"/>
          </a:xfrm>
          <a:prstGeom prst="rect">
            <a:avLst/>
          </a:prstGeom>
          <a:noFill/>
        </p:spPr>
      </p:pic>
      <p:pic>
        <p:nvPicPr>
          <p:cNvPr id="5122" name="Picture 2" descr="C:\Documents and Settings\Diego\My Documents\Operazione Lawrence d'Arabia\PhD\PhD Dissertation\Thesis main 3\clusters6Dec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85800"/>
            <a:ext cx="4978401" cy="3733800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>
            <a:endCxn id="5124" idx="1"/>
          </p:cNvCxnSpPr>
          <p:nvPr/>
        </p:nvCxnSpPr>
        <p:spPr>
          <a:xfrm>
            <a:off x="2732505" y="1288716"/>
            <a:ext cx="2747364" cy="768684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2551829" y="1310051"/>
            <a:ext cx="2966996" cy="2924723"/>
          </a:xfrm>
          <a:prstGeom prst="straightConnector1">
            <a:avLst/>
          </a:prstGeom>
          <a:ln w="19050">
            <a:solidFill>
              <a:srgbClr val="92D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1145968" y="2440379"/>
            <a:ext cx="3135086" cy="581891"/>
          </a:xfrm>
          <a:prstGeom prst="straightConnector1">
            <a:avLst/>
          </a:prstGeom>
          <a:ln w="19050">
            <a:solidFill>
              <a:srgbClr val="C000A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1316" y="152400"/>
            <a:ext cx="2616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Aircraft Crash Scenario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" y="5029200"/>
            <a:ext cx="1828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Legend: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  Crew arrival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  1</a:t>
            </a:r>
            <a:r>
              <a:rPr lang="en-US" sz="1400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tower recovery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  2</a:t>
            </a:r>
            <a:r>
              <a:rPr lang="en-US" sz="14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tower recovery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  3</a:t>
            </a:r>
            <a:r>
              <a:rPr lang="en-US" sz="1400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tower recovery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5334000"/>
            <a:ext cx="1524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4800" y="5534680"/>
            <a:ext cx="152400" cy="152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04800" y="5736522"/>
            <a:ext cx="152400" cy="15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04800" y="5964540"/>
            <a:ext cx="152400" cy="152400"/>
          </a:xfrm>
          <a:prstGeom prst="rect">
            <a:avLst/>
          </a:prstGeom>
          <a:solidFill>
            <a:srgbClr val="C00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16" y="152400"/>
            <a:ext cx="2648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Parallel Implementation</a:t>
            </a:r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381000" y="914400"/>
            <a:ext cx="7696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Motives: 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Long computational time (orders of hours)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vision of large data sets (order of GB)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Clustering performed for different value of bandwidth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914400" y="2304870"/>
            <a:ext cx="73152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 clustering algorithms able to perform parallel computing</a:t>
            </a: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381000" y="2886670"/>
            <a:ext cx="7696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Machines: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Single processor, Multi-core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Multi processor (cluster), Multi-core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224831"/>
            <a:ext cx="2895600" cy="25451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81000" y="4029670"/>
            <a:ext cx="7696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Languages: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Matlab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(Parallel Computing Toolbox)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C++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OpenMP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000" y="5325070"/>
            <a:ext cx="3886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Rewriting algorithm: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Divide the algorithms into parallel and serial regions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4950023"/>
            <a:ext cx="485775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24400" y="6550223"/>
            <a:ext cx="2362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Source: LLNL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16" y="152400"/>
            <a:ext cx="3466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Parallel Implementation Results</a:t>
            </a:r>
          </a:p>
        </p:txBody>
      </p:sp>
      <p:pic>
        <p:nvPicPr>
          <p:cNvPr id="1026" name="Picture 2" descr="C:\Documents and Settings\Diego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505200"/>
            <a:ext cx="3606800" cy="2705100"/>
          </a:xfrm>
          <a:prstGeom prst="rect">
            <a:avLst/>
          </a:prstGeom>
          <a:noFill/>
        </p:spPr>
      </p:pic>
      <p:pic>
        <p:nvPicPr>
          <p:cNvPr id="1027" name="Picture 3" descr="C:\Documents and Settings\Diego\Desktop\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505200"/>
            <a:ext cx="3746500" cy="2809875"/>
          </a:xfrm>
          <a:prstGeom prst="rect">
            <a:avLst/>
          </a:prstGeom>
          <a:noFill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990600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Machine used: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CPU: Intel Core 2 Quad 2.4 GHz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Ram 4 GB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7200" y="2048470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4950" lvl="1" indent="-234950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Tests: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Data set 1: 60 MB (104 scenarios, 4 variables)</a:t>
            </a:r>
          </a:p>
          <a:p>
            <a:pPr marL="234950" lvl="1" indent="-2349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Data set 2: 400 MB (2225 scenarios, 22 variables)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Box 7"/>
          <p:cNvSpPr txBox="1">
            <a:spLocks noChangeArrowheads="1"/>
          </p:cNvSpPr>
          <p:nvPr/>
        </p:nvSpPr>
        <p:spPr bwMode="auto">
          <a:xfrm>
            <a:off x="0" y="5257800"/>
            <a:ext cx="6858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Manifold learning for dimensionality reduction: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find bijective mapping function </a:t>
            </a:r>
          </a:p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r>
              <a:rPr lang="en-US" sz="1600" dirty="0" smtClean="0"/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latin typeface="Lucida Sans Unicode"/>
                <a:cs typeface="Lucida Sans Unicode"/>
              </a:rPr>
              <a:t>⊂</a:t>
            </a:r>
            <a:r>
              <a:rPr lang="en-US" sz="1600" dirty="0" smtClean="0"/>
              <a:t>ℝ</a:t>
            </a:r>
            <a:r>
              <a:rPr lang="en-US" sz="1600" baseline="30000" dirty="0" smtClean="0"/>
              <a:t>D</a:t>
            </a:r>
            <a:r>
              <a:rPr lang="en-US" sz="1600" dirty="0" smtClean="0"/>
              <a:t>↦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dirty="0" err="1" smtClean="0">
                <a:latin typeface="Lucida Sans Unicode"/>
                <a:cs typeface="Lucida Sans Unicode"/>
              </a:rPr>
              <a:t>⊂</a:t>
            </a:r>
            <a:r>
              <a:rPr lang="en-US" sz="1600" dirty="0" err="1" smtClean="0"/>
              <a:t>ℝ</a:t>
            </a:r>
            <a:r>
              <a:rPr lang="en-US" sz="1600" baseline="30000" dirty="0" err="1" smtClean="0"/>
              <a:t>d</a:t>
            </a:r>
            <a:r>
              <a:rPr lang="en-US" sz="1600" dirty="0" smtClean="0"/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0"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where:</a:t>
            </a:r>
          </a:p>
          <a:p>
            <a:pPr lvl="1" indent="-228600">
              <a:buFont typeface="Arial" pitchFamily="34" charset="0"/>
              <a:buChar char="•"/>
            </a:pP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set of state variables plus time</a:t>
            </a:r>
          </a:p>
          <a:p>
            <a:pPr lvl="1" indent="-228600">
              <a:buFont typeface="Arial" pitchFamily="34" charset="0"/>
              <a:buChar char="•"/>
            </a:pP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set of reduced variables</a:t>
            </a:r>
          </a:p>
        </p:txBody>
      </p:sp>
      <p:pic>
        <p:nvPicPr>
          <p:cNvPr id="162" name="Picture 2" descr="C:\Documents and Settings\Diego\My Documents\Operazione Lawrence d'Arabia\work\My Articles\ANS 2011 Florida\swissroll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09" t="5139" r="3640" b="4925"/>
          <a:stretch>
            <a:fillRect/>
          </a:stretch>
        </p:blipFill>
        <p:spPr bwMode="auto">
          <a:xfrm>
            <a:off x="6934200" y="5105400"/>
            <a:ext cx="2085703" cy="1586949"/>
          </a:xfrm>
          <a:prstGeom prst="rect">
            <a:avLst/>
          </a:prstGeom>
          <a:noFill/>
        </p:spPr>
      </p:pic>
      <p:sp>
        <p:nvSpPr>
          <p:cNvPr id="79" name="TextBox 78"/>
          <p:cNvSpPr txBox="1"/>
          <p:nvPr/>
        </p:nvSpPr>
        <p:spPr>
          <a:xfrm>
            <a:off x="211316" y="152400"/>
            <a:ext cx="2879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Dimensionality Reduction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5159066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5181600" y="914400"/>
            <a:ext cx="3962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 simulator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(e.g. PWR)</a:t>
            </a:r>
          </a:p>
          <a:p>
            <a:pPr marL="228600" lvl="1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Thousands of nodes</a:t>
            </a:r>
          </a:p>
          <a:p>
            <a:pPr marL="228600" lvl="1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Temperature, Pressure, Level in each node</a:t>
            </a:r>
          </a:p>
          <a:p>
            <a:pPr marL="228600" lvl="1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Locally high correlated (conservation or state equations)</a:t>
            </a:r>
          </a:p>
          <a:p>
            <a:pPr marL="228600" lvl="1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Correlation fades for variables of distant nodes  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5257800" y="2895600"/>
            <a:ext cx="3505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Problem: </a:t>
            </a:r>
          </a:p>
          <a:p>
            <a:pPr marL="228600" lvl="1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Choice of a set of variables that can represent each scenario</a:t>
            </a:r>
          </a:p>
          <a:p>
            <a:pPr marL="228600" lvl="1" indent="-22860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Can I reduce it in order to decrease the computational time?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381000" y="2387025"/>
            <a:ext cx="8305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70263" lvl="1" indent="-3370263">
              <a:spcAft>
                <a:spcPts val="12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 Principal Component Analysis (PCA):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Eigenvalue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/Eigenvector decomposition of the data covariance matrix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38100" y="3859768"/>
            <a:ext cx="1600200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609600" y="4507468"/>
            <a:ext cx="2591594" cy="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828800" y="38978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371600" y="40502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95400" y="42026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600200" y="39740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41264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752600" y="39740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524000" y="42026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95194" y="4098107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905000" y="39740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676400" y="38216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532884" y="389308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24000" y="40502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804988" y="379309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057400" y="37454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209800" y="37454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1200" y="38978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905000" y="37454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981200" y="36692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286000" y="35930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209800" y="35168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133600" y="35930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466078" y="3402739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429174" y="3556847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362200" y="34406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650598" y="348474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590800" y="33644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514600" y="351686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 rot="10800000" flipH="1">
            <a:off x="1224158" y="3309403"/>
            <a:ext cx="1590557" cy="9775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 flipH="1">
            <a:off x="1730216" y="3620419"/>
            <a:ext cx="578441" cy="3555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 rot="1911851">
            <a:off x="7309971" y="385151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 rot="1911851">
            <a:off x="6802307" y="3830379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 rot="1911851">
            <a:off x="6715503" y="385797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 rot="1911851">
            <a:off x="7095050" y="382473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 rot="1911851">
            <a:off x="6885163" y="387371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 rot="1911851">
            <a:off x="7175844" y="3841959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 rot="1911851">
            <a:off x="6929107" y="384571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 rot="1911851">
            <a:off x="7128080" y="3855391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 rot="1911851">
            <a:off x="7349053" y="3846210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 rot="1911851">
            <a:off x="7251569" y="3849017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 rot="1911851">
            <a:off x="7064417" y="3858226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 rot="1911851">
            <a:off x="6990107" y="384922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 rot="1911851">
            <a:off x="7374242" y="385696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 rot="1911851">
            <a:off x="7604030" y="3871943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 rot="1911851">
            <a:off x="7658885" y="3851877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 rot="1911851">
            <a:off x="7453996" y="3863873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 rot="1911851">
            <a:off x="7477840" y="3843371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 rot="1911851">
            <a:off x="7540629" y="3838335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 rot="1911851">
            <a:off x="7878634" y="3863189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 rot="1911851">
            <a:off x="7790914" y="3839310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 rot="1911851">
            <a:off x="7728122" y="3849209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 rot="1911851">
            <a:off x="8153128" y="3853352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 rot="1911851">
            <a:off x="7975578" y="3844780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 rot="1911851">
            <a:off x="8038396" y="3837212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 rot="1911851">
            <a:off x="8191969" y="3853420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 rot="1911851">
            <a:off x="8258181" y="3829945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 rot="1911851">
            <a:off x="8075723" y="3847816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/>
          <p:cNvCxnSpPr/>
          <p:nvPr/>
        </p:nvCxnSpPr>
        <p:spPr>
          <a:xfrm rot="12711851" flipH="1">
            <a:off x="6729466" y="3388660"/>
            <a:ext cx="1590557" cy="9775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3200400" y="44312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33400" y="3059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819400" y="3135868"/>
            <a:ext cx="2286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Principal Component (</a:t>
            </a:r>
            <a:r>
              <a:rPr lang="en-US" sz="1400" dirty="0" smtClean="0">
                <a:solidFill>
                  <a:srgbClr val="0070C0"/>
                </a:solidFill>
                <a:latin typeface="Cambria Math"/>
                <a:ea typeface="Cambria Math"/>
                <a:cs typeface="Times New Roman" pitchFamily="18" charset="0"/>
              </a:rPr>
              <a:t>𝜆</a:t>
            </a:r>
            <a:r>
              <a:rPr lang="en-US" sz="1400" baseline="-25000" dirty="0" smtClean="0">
                <a:solidFill>
                  <a:srgbClr val="0070C0"/>
                </a:solidFill>
                <a:latin typeface="Cambria Math"/>
                <a:ea typeface="Cambria Math"/>
                <a:cs typeface="Times New Roman" pitchFamily="18" charset="0"/>
              </a:rPr>
              <a:t>1</a:t>
            </a:r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209800" y="3974068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Principal Component (</a:t>
            </a:r>
            <a:r>
              <a:rPr lang="en-US" sz="1400" dirty="0" smtClean="0">
                <a:solidFill>
                  <a:srgbClr val="0070C0"/>
                </a:solidFill>
                <a:latin typeface="Cambria Math"/>
                <a:ea typeface="Cambria Math"/>
                <a:cs typeface="Times New Roman" pitchFamily="18" charset="0"/>
              </a:rPr>
              <a:t>𝜆</a:t>
            </a:r>
            <a:r>
              <a:rPr lang="en-US" sz="1400" baseline="-25000" dirty="0" smtClean="0">
                <a:solidFill>
                  <a:srgbClr val="0070C0"/>
                </a:solidFill>
                <a:latin typeface="Cambria Math"/>
                <a:ea typeface="Cambria Math"/>
                <a:cs typeface="Times New Roman" pitchFamily="18" charset="0"/>
              </a:rPr>
              <a:t>2 </a:t>
            </a:r>
            <a:r>
              <a:rPr lang="en-US" sz="1400" dirty="0" smtClean="0">
                <a:solidFill>
                  <a:srgbClr val="0070C0"/>
                </a:solidFill>
                <a:latin typeface="Cambria Math"/>
                <a:ea typeface="Cambria Math"/>
                <a:cs typeface="Times New Roman" pitchFamily="18" charset="0"/>
              </a:rPr>
              <a:t>&lt; 𝜆</a:t>
            </a:r>
            <a:r>
              <a:rPr lang="en-US" sz="1400" baseline="-25000" dirty="0" smtClean="0">
                <a:solidFill>
                  <a:srgbClr val="0070C0"/>
                </a:solidFill>
                <a:latin typeface="Cambria Math"/>
                <a:ea typeface="Cambria Math"/>
                <a:cs typeface="Times New Roman" pitchFamily="18" charset="0"/>
              </a:rPr>
              <a:t>1</a:t>
            </a:r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Down Arrow 126"/>
          <p:cNvSpPr/>
          <p:nvPr/>
        </p:nvSpPr>
        <p:spPr>
          <a:xfrm rot="16200000">
            <a:off x="5981700" y="3631168"/>
            <a:ext cx="304800" cy="5334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8" name="Rectangular Callout 127"/>
          <p:cNvSpPr/>
          <p:nvPr/>
        </p:nvSpPr>
        <p:spPr>
          <a:xfrm>
            <a:off x="5562600" y="2983468"/>
            <a:ext cx="1981200" cy="457200"/>
          </a:xfrm>
          <a:prstGeom prst="wedgeRectCallout">
            <a:avLst>
              <a:gd name="adj1" fmla="val -25382"/>
              <a:gd name="adj2" fmla="val 12880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After Projection on 1</a:t>
            </a:r>
            <a:r>
              <a:rPr lang="en-US" sz="1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Principal component</a:t>
            </a:r>
            <a:endParaRPr 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TextBox 7"/>
          <p:cNvSpPr txBox="1">
            <a:spLocks noChangeArrowheads="1"/>
          </p:cNvSpPr>
          <p:nvPr/>
        </p:nvSpPr>
        <p:spPr bwMode="auto">
          <a:xfrm>
            <a:off x="381000" y="4882515"/>
            <a:ext cx="83820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 Multidimensional Scaling (MDS):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find a set of dimensions that preserve distances among points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Create dissimilarity matrix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=[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] where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baseline="-25000" dirty="0" err="1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distance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i,j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Find the hyper-plane that preserves “nearness” of points</a:t>
            </a:r>
          </a:p>
        </p:txBody>
      </p:sp>
      <p:sp>
        <p:nvSpPr>
          <p:cNvPr id="121" name="TextBox 7"/>
          <p:cNvSpPr txBox="1">
            <a:spLocks noChangeArrowheads="1"/>
          </p:cNvSpPr>
          <p:nvPr/>
        </p:nvSpPr>
        <p:spPr bwMode="auto">
          <a:xfrm>
            <a:off x="2209800" y="6019800"/>
            <a:ext cx="1295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40075" lvl="1" indent="-3140075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PCA</a:t>
            </a:r>
          </a:p>
          <a:p>
            <a:pPr marL="3140075" lvl="1" indent="-3140075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MDS</a:t>
            </a:r>
          </a:p>
        </p:txBody>
      </p:sp>
      <p:sp>
        <p:nvSpPr>
          <p:cNvPr id="122" name="TextBox 7"/>
          <p:cNvSpPr txBox="1">
            <a:spLocks noChangeArrowheads="1"/>
          </p:cNvSpPr>
          <p:nvPr/>
        </p:nvSpPr>
        <p:spPr bwMode="auto">
          <a:xfrm>
            <a:off x="1143000" y="6248400"/>
            <a:ext cx="4343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40075" lvl="1" indent="-3140075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Linear                                           Non-Linear</a:t>
            </a:r>
          </a:p>
        </p:txBody>
      </p:sp>
      <p:sp>
        <p:nvSpPr>
          <p:cNvPr id="130" name="TextBox 7"/>
          <p:cNvSpPr txBox="1">
            <a:spLocks noChangeArrowheads="1"/>
          </p:cNvSpPr>
          <p:nvPr/>
        </p:nvSpPr>
        <p:spPr bwMode="auto">
          <a:xfrm>
            <a:off x="5257800" y="6019800"/>
            <a:ext cx="1447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40075" lvl="1" indent="-3140075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Local PCA</a:t>
            </a:r>
          </a:p>
          <a:p>
            <a:pPr marL="3140075" lvl="1" indent="-3140075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ISOMAP</a:t>
            </a:r>
          </a:p>
        </p:txBody>
      </p:sp>
      <p:sp>
        <p:nvSpPr>
          <p:cNvPr id="158" name="Left Brace 157"/>
          <p:cNvSpPr/>
          <p:nvPr/>
        </p:nvSpPr>
        <p:spPr>
          <a:xfrm>
            <a:off x="5105400" y="6115493"/>
            <a:ext cx="152400" cy="609600"/>
          </a:xfrm>
          <a:prstGeom prst="leftBrace">
            <a:avLst>
              <a:gd name="adj1" fmla="val 571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Left Brace 158"/>
          <p:cNvSpPr/>
          <p:nvPr/>
        </p:nvSpPr>
        <p:spPr>
          <a:xfrm>
            <a:off x="1981200" y="6096000"/>
            <a:ext cx="152400" cy="609600"/>
          </a:xfrm>
          <a:prstGeom prst="leftBrace">
            <a:avLst>
              <a:gd name="adj1" fmla="val 571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0" name="Down Arrow 159"/>
          <p:cNvSpPr/>
          <p:nvPr/>
        </p:nvSpPr>
        <p:spPr>
          <a:xfrm rot="16200000">
            <a:off x="3314700" y="6134101"/>
            <a:ext cx="304800" cy="5334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1" name="TextBox 7"/>
          <p:cNvSpPr txBox="1">
            <a:spLocks noChangeArrowheads="1"/>
          </p:cNvSpPr>
          <p:nvPr/>
        </p:nvSpPr>
        <p:spPr bwMode="auto">
          <a:xfrm>
            <a:off x="228600" y="914400"/>
            <a:ext cx="6858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Manifold learning for dimensionality reduction: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find bijective mapping function </a:t>
            </a:r>
          </a:p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r>
              <a:rPr lang="en-US" sz="1600" dirty="0" smtClean="0"/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latin typeface="Lucida Sans Unicode"/>
                <a:cs typeface="Lucida Sans Unicode"/>
              </a:rPr>
              <a:t>⊂</a:t>
            </a:r>
            <a:r>
              <a:rPr lang="en-US" sz="1600" dirty="0" smtClean="0"/>
              <a:t>ℝ</a:t>
            </a:r>
            <a:r>
              <a:rPr lang="en-US" sz="1600" baseline="30000" dirty="0" smtClean="0"/>
              <a:t>D</a:t>
            </a:r>
            <a:r>
              <a:rPr lang="en-US" sz="1600" dirty="0" smtClean="0"/>
              <a:t>↦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dirty="0" err="1" smtClean="0">
                <a:latin typeface="Lucida Sans Unicode"/>
                <a:cs typeface="Lucida Sans Unicode"/>
              </a:rPr>
              <a:t>⊂</a:t>
            </a:r>
            <a:r>
              <a:rPr lang="en-US" sz="1600" dirty="0" err="1" smtClean="0"/>
              <a:t>ℝ</a:t>
            </a:r>
            <a:r>
              <a:rPr lang="en-US" sz="1600" baseline="30000" dirty="0" err="1" smtClean="0"/>
              <a:t>d</a:t>
            </a:r>
            <a:r>
              <a:rPr lang="en-US" sz="1600" dirty="0" smtClean="0"/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0"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where:</a:t>
            </a:r>
          </a:p>
          <a:p>
            <a:pPr lvl="1" indent="-228600">
              <a:buFont typeface="Arial" pitchFamily="34" charset="0"/>
              <a:buChar char="•"/>
            </a:pP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set of state variables plus time</a:t>
            </a:r>
          </a:p>
          <a:p>
            <a:pPr lvl="1" indent="-228600">
              <a:buFont typeface="Arial" pitchFamily="34" charset="0"/>
              <a:buChar char="•"/>
            </a:pP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set of reduced variables</a:t>
            </a:r>
          </a:p>
        </p:txBody>
      </p:sp>
      <p:pic>
        <p:nvPicPr>
          <p:cNvPr id="162" name="Picture 2" descr="C:\Documents and Settings\Diego\My Documents\Operazione Lawrence d'Arabia\work\My Articles\ANS 2011 Florida\swissroll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09" t="5139" r="3640" b="4925"/>
          <a:stretch>
            <a:fillRect/>
          </a:stretch>
        </p:blipFill>
        <p:spPr bwMode="auto">
          <a:xfrm>
            <a:off x="7058297" y="685800"/>
            <a:ext cx="2085703" cy="1586949"/>
          </a:xfrm>
          <a:prstGeom prst="rect">
            <a:avLst/>
          </a:prstGeom>
          <a:noFill/>
        </p:spPr>
      </p:pic>
      <p:sp>
        <p:nvSpPr>
          <p:cNvPr id="79" name="TextBox 78"/>
          <p:cNvSpPr txBox="1"/>
          <p:nvPr/>
        </p:nvSpPr>
        <p:spPr>
          <a:xfrm>
            <a:off x="211316" y="152400"/>
            <a:ext cx="2879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Dimensionality Reduction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5" grpId="0"/>
      <p:bldP spid="126" grpId="0"/>
      <p:bldP spid="127" grpId="0" animBg="1"/>
      <p:bldP spid="128" grpId="0" animBg="1"/>
      <p:bldP spid="129" grpId="0"/>
      <p:bldP spid="121" grpId="0"/>
      <p:bldP spid="122" grpId="0"/>
      <p:bldP spid="130" grpId="0"/>
      <p:bldP spid="158" grpId="0" animBg="1"/>
      <p:bldP spid="159" grpId="0" animBg="1"/>
      <p:bldP spid="16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angle 273"/>
          <p:cNvSpPr/>
          <p:nvPr/>
        </p:nvSpPr>
        <p:spPr>
          <a:xfrm>
            <a:off x="5791200" y="1992868"/>
            <a:ext cx="457200" cy="15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Rectangle 272"/>
          <p:cNvSpPr/>
          <p:nvPr/>
        </p:nvSpPr>
        <p:spPr>
          <a:xfrm>
            <a:off x="5334000" y="1992868"/>
            <a:ext cx="457200" cy="15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/>
          <p:cNvSpPr/>
          <p:nvPr/>
        </p:nvSpPr>
        <p:spPr>
          <a:xfrm>
            <a:off x="4876800" y="1992868"/>
            <a:ext cx="457200" cy="15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Rectangle 270"/>
          <p:cNvSpPr/>
          <p:nvPr/>
        </p:nvSpPr>
        <p:spPr>
          <a:xfrm>
            <a:off x="4419600" y="1992868"/>
            <a:ext cx="457200" cy="15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8200" y="956846"/>
            <a:ext cx="4574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Non-linear Manifolds: Think Globally, Fit Locally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3505200" y="2831068"/>
            <a:ext cx="1524000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810000" y="3516868"/>
            <a:ext cx="2590800" cy="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484077" y="324678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572000" y="29834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94125" y="3126202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39473" y="265895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33965" y="3101082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611356" y="3218312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695092" y="3001435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872985" y="2677485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629778" y="2890066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824884" y="2483945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19532" y="2799871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29778" y="278455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727384" y="275933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937090" y="2272092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031712" y="2181657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988169" y="2381787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938765" y="248310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891035" y="2392673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202534" y="2231899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137219" y="2172446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066881" y="2292189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375076" y="2079251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4662" y="2523087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256963" y="2111319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515215" y="2118555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152292" y="2066101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327301" y="2207616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 rot="1911851">
            <a:off x="7524057" y="2669422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 rot="1911851">
            <a:off x="7335707" y="2644659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 rot="1911851">
            <a:off x="7248903" y="267225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 rot="1911851">
            <a:off x="7309136" y="264264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 rot="1911851">
            <a:off x="7418563" y="268799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 rot="1911851">
            <a:off x="7389930" y="2659868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 rot="1911851">
            <a:off x="7462507" y="2659993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 rot="1911851">
            <a:off x="7342166" y="2673300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 rot="1911851">
            <a:off x="7563139" y="2664119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 rot="1911851">
            <a:off x="7465655" y="2666926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 rot="1911851">
            <a:off x="7597817" y="2672506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 rot="1911851">
            <a:off x="7523507" y="2663504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 rot="1911851">
            <a:off x="7588328" y="2674872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 rot="1911851">
            <a:off x="7818116" y="2675336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 rot="1911851">
            <a:off x="7872971" y="2655270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 rot="1911851">
            <a:off x="7668082" y="2667266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 rot="1911851">
            <a:off x="7691926" y="2646764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 rot="1911851">
            <a:off x="7754715" y="2641728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 rot="1911851">
            <a:off x="7942208" y="2652602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 rot="1911851">
            <a:off x="8530498" y="264586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 rot="1911851">
            <a:off x="8352948" y="2637288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 rot="1911851">
            <a:off x="8415766" y="262972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 rot="1911851">
            <a:off x="8569339" y="2645928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 rot="1911851">
            <a:off x="8635551" y="2644224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 rot="1911851">
            <a:off x="8453093" y="2640324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/>
          <p:cNvCxnSpPr/>
          <p:nvPr/>
        </p:nvCxnSpPr>
        <p:spPr>
          <a:xfrm rot="12711851" flipH="1">
            <a:off x="7262866" y="2193158"/>
            <a:ext cx="1590557" cy="9775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6400800" y="336446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962400" y="2069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Down Arrow 126"/>
          <p:cNvSpPr/>
          <p:nvPr/>
        </p:nvSpPr>
        <p:spPr>
          <a:xfrm rot="16200000">
            <a:off x="3314700" y="2411968"/>
            <a:ext cx="304800" cy="5334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8" name="Rectangular Callout 127"/>
          <p:cNvSpPr/>
          <p:nvPr/>
        </p:nvSpPr>
        <p:spPr>
          <a:xfrm>
            <a:off x="6477000" y="1764268"/>
            <a:ext cx="1981200" cy="457200"/>
          </a:xfrm>
          <a:prstGeom prst="wedgeRectCallout">
            <a:avLst>
              <a:gd name="adj1" fmla="val -39228"/>
              <a:gd name="adj2" fmla="val 11880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After Projection on 1</a:t>
            </a:r>
            <a:r>
              <a:rPr lang="en-US" sz="1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Principal component</a:t>
            </a:r>
            <a:endParaRPr 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"/>
          <p:cNvSpPr txBox="1">
            <a:spLocks noChangeArrowheads="1"/>
          </p:cNvSpPr>
          <p:nvPr/>
        </p:nvSpPr>
        <p:spPr bwMode="auto">
          <a:xfrm>
            <a:off x="381000" y="1535668"/>
            <a:ext cx="830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40075" lvl="1" indent="-3140075">
              <a:spcAft>
                <a:spcPts val="12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 PCA: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Partition the data set and perform PCA on each subset </a:t>
            </a:r>
          </a:p>
        </p:txBody>
      </p:sp>
      <p:sp>
        <p:nvSpPr>
          <p:cNvPr id="77" name="TextBox 7"/>
          <p:cNvSpPr txBox="1">
            <a:spLocks noChangeArrowheads="1"/>
          </p:cNvSpPr>
          <p:nvPr/>
        </p:nvSpPr>
        <p:spPr bwMode="auto">
          <a:xfrm>
            <a:off x="381000" y="4038600"/>
            <a:ext cx="8763000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ISOMAP: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Locally implementation of MDS through Geodesic distance: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Connect each point to its k nearest neighbors to form a graph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Determine geodesic distances (shortest path) using Floyd’s or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Dijkstra’s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algorithms on this graph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Apply MDS to the geodesic distance matrix </a:t>
            </a:r>
          </a:p>
        </p:txBody>
      </p:sp>
      <p:sp>
        <p:nvSpPr>
          <p:cNvPr id="83" name="Oval 82"/>
          <p:cNvSpPr/>
          <p:nvPr/>
        </p:nvSpPr>
        <p:spPr>
          <a:xfrm>
            <a:off x="4745334" y="2908105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4768780" y="2571486"/>
            <a:ext cx="76200" cy="7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4869264" y="2574835"/>
            <a:ext cx="76200" cy="76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055822" y="3069093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5885000" y="3159529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5792053" y="263199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5761755" y="2878251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5814661" y="2973634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5844806" y="2817885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5744323" y="274252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5685752" y="2594061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5935226" y="301780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5939428" y="2893248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5954009" y="327311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6090991" y="3229867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5994694" y="3174601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5421623" y="2294371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5525396" y="2250862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640967" y="2406825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5484380" y="2381704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5587421" y="2525483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5740121" y="2501147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5650178" y="2301318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/>
          <p:cNvSpPr/>
          <p:nvPr/>
        </p:nvSpPr>
        <p:spPr>
          <a:xfrm>
            <a:off x="5815484" y="3068042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5" name="Straight Connector 274"/>
          <p:cNvCxnSpPr/>
          <p:nvPr/>
        </p:nvCxnSpPr>
        <p:spPr>
          <a:xfrm rot="16200000" flipH="1">
            <a:off x="5552779" y="2900416"/>
            <a:ext cx="743048" cy="3295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/>
          <p:cNvCxnSpPr/>
          <p:nvPr/>
        </p:nvCxnSpPr>
        <p:spPr>
          <a:xfrm rot="5400000" flipH="1" flipV="1">
            <a:off x="4292932" y="2875600"/>
            <a:ext cx="748145" cy="3503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/>
          <p:cNvCxnSpPr/>
          <p:nvPr/>
        </p:nvCxnSpPr>
        <p:spPr>
          <a:xfrm rot="5400000" flipH="1" flipV="1">
            <a:off x="4750131" y="2103707"/>
            <a:ext cx="581892" cy="5046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/>
          <p:nvPr/>
        </p:nvCxnSpPr>
        <p:spPr>
          <a:xfrm rot="16200000" flipH="1">
            <a:off x="5308271" y="2127454"/>
            <a:ext cx="522515" cy="4453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rot="5400000" flipH="1" flipV="1">
            <a:off x="304800" y="2831068"/>
            <a:ext cx="1524000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09600" y="3516868"/>
            <a:ext cx="2590800" cy="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Oval 295"/>
          <p:cNvSpPr/>
          <p:nvPr/>
        </p:nvSpPr>
        <p:spPr>
          <a:xfrm>
            <a:off x="1254354" y="3246783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Oval 296"/>
          <p:cNvSpPr/>
          <p:nvPr/>
        </p:nvSpPr>
        <p:spPr>
          <a:xfrm>
            <a:off x="1342277" y="2983468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Oval 297"/>
          <p:cNvSpPr/>
          <p:nvPr/>
        </p:nvSpPr>
        <p:spPr>
          <a:xfrm>
            <a:off x="1264402" y="3126202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1509750" y="26589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Oval 299"/>
          <p:cNvSpPr/>
          <p:nvPr/>
        </p:nvSpPr>
        <p:spPr>
          <a:xfrm>
            <a:off x="1404242" y="3101082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1381633" y="3218312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Oval 301"/>
          <p:cNvSpPr/>
          <p:nvPr/>
        </p:nvSpPr>
        <p:spPr>
          <a:xfrm>
            <a:off x="1465369" y="300143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Oval 302"/>
          <p:cNvSpPr/>
          <p:nvPr/>
        </p:nvSpPr>
        <p:spPr>
          <a:xfrm>
            <a:off x="1643262" y="267748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Oval 303"/>
          <p:cNvSpPr/>
          <p:nvPr/>
        </p:nvSpPr>
        <p:spPr>
          <a:xfrm>
            <a:off x="1400055" y="2890066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Oval 304"/>
          <p:cNvSpPr/>
          <p:nvPr/>
        </p:nvSpPr>
        <p:spPr>
          <a:xfrm>
            <a:off x="1595161" y="248394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Oval 305"/>
          <p:cNvSpPr/>
          <p:nvPr/>
        </p:nvSpPr>
        <p:spPr>
          <a:xfrm>
            <a:off x="1589809" y="2799871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Oval 306"/>
          <p:cNvSpPr/>
          <p:nvPr/>
        </p:nvSpPr>
        <p:spPr>
          <a:xfrm>
            <a:off x="1400055" y="2784558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Oval 307"/>
          <p:cNvSpPr/>
          <p:nvPr/>
        </p:nvSpPr>
        <p:spPr>
          <a:xfrm>
            <a:off x="1497661" y="2759333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Oval 308"/>
          <p:cNvSpPr/>
          <p:nvPr/>
        </p:nvSpPr>
        <p:spPr>
          <a:xfrm>
            <a:off x="1707367" y="2272092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Oval 309"/>
          <p:cNvSpPr/>
          <p:nvPr/>
        </p:nvSpPr>
        <p:spPr>
          <a:xfrm>
            <a:off x="1801989" y="2181657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Oval 310"/>
          <p:cNvSpPr/>
          <p:nvPr/>
        </p:nvSpPr>
        <p:spPr>
          <a:xfrm>
            <a:off x="1758446" y="2381787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Oval 311"/>
          <p:cNvSpPr/>
          <p:nvPr/>
        </p:nvSpPr>
        <p:spPr>
          <a:xfrm>
            <a:off x="1709042" y="2483108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Oval 312"/>
          <p:cNvSpPr/>
          <p:nvPr/>
        </p:nvSpPr>
        <p:spPr>
          <a:xfrm>
            <a:off x="1661312" y="2392673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Oval 313"/>
          <p:cNvSpPr/>
          <p:nvPr/>
        </p:nvSpPr>
        <p:spPr>
          <a:xfrm>
            <a:off x="1972811" y="2231899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Oval 314"/>
          <p:cNvSpPr/>
          <p:nvPr/>
        </p:nvSpPr>
        <p:spPr>
          <a:xfrm>
            <a:off x="1907496" y="2172446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Oval 315"/>
          <p:cNvSpPr/>
          <p:nvPr/>
        </p:nvSpPr>
        <p:spPr>
          <a:xfrm>
            <a:off x="1837158" y="2292189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Oval 316"/>
          <p:cNvSpPr/>
          <p:nvPr/>
        </p:nvSpPr>
        <p:spPr>
          <a:xfrm>
            <a:off x="2145353" y="2079251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Oval 317"/>
          <p:cNvSpPr/>
          <p:nvPr/>
        </p:nvSpPr>
        <p:spPr>
          <a:xfrm>
            <a:off x="2244939" y="2523087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Oval 318"/>
          <p:cNvSpPr/>
          <p:nvPr/>
        </p:nvSpPr>
        <p:spPr>
          <a:xfrm>
            <a:off x="2027240" y="2111319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Oval 319"/>
          <p:cNvSpPr/>
          <p:nvPr/>
        </p:nvSpPr>
        <p:spPr>
          <a:xfrm>
            <a:off x="2285492" y="211855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Oval 320"/>
          <p:cNvSpPr/>
          <p:nvPr/>
        </p:nvSpPr>
        <p:spPr>
          <a:xfrm>
            <a:off x="1922569" y="2066101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Oval 321"/>
          <p:cNvSpPr/>
          <p:nvPr/>
        </p:nvSpPr>
        <p:spPr>
          <a:xfrm>
            <a:off x="2097578" y="2207616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TextBox 322"/>
          <p:cNvSpPr txBox="1"/>
          <p:nvPr/>
        </p:nvSpPr>
        <p:spPr>
          <a:xfrm>
            <a:off x="3200400" y="336446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4" name="TextBox 323"/>
          <p:cNvSpPr txBox="1"/>
          <p:nvPr/>
        </p:nvSpPr>
        <p:spPr>
          <a:xfrm>
            <a:off x="762000" y="2069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5" name="Oval 324"/>
          <p:cNvSpPr/>
          <p:nvPr/>
        </p:nvSpPr>
        <p:spPr>
          <a:xfrm>
            <a:off x="1515611" y="290810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Oval 325"/>
          <p:cNvSpPr/>
          <p:nvPr/>
        </p:nvSpPr>
        <p:spPr>
          <a:xfrm>
            <a:off x="1539057" y="2571486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Oval 326"/>
          <p:cNvSpPr/>
          <p:nvPr/>
        </p:nvSpPr>
        <p:spPr>
          <a:xfrm>
            <a:off x="1639541" y="257483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Oval 327"/>
          <p:cNvSpPr/>
          <p:nvPr/>
        </p:nvSpPr>
        <p:spPr>
          <a:xfrm>
            <a:off x="2826099" y="3069093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Oval 328"/>
          <p:cNvSpPr/>
          <p:nvPr/>
        </p:nvSpPr>
        <p:spPr>
          <a:xfrm>
            <a:off x="2655277" y="3159529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Oval 329"/>
          <p:cNvSpPr/>
          <p:nvPr/>
        </p:nvSpPr>
        <p:spPr>
          <a:xfrm>
            <a:off x="2562330" y="2631990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Oval 330"/>
          <p:cNvSpPr/>
          <p:nvPr/>
        </p:nvSpPr>
        <p:spPr>
          <a:xfrm>
            <a:off x="2532032" y="2878251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Oval 331"/>
          <p:cNvSpPr/>
          <p:nvPr/>
        </p:nvSpPr>
        <p:spPr>
          <a:xfrm>
            <a:off x="2584938" y="297363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Oval 332"/>
          <p:cNvSpPr/>
          <p:nvPr/>
        </p:nvSpPr>
        <p:spPr>
          <a:xfrm>
            <a:off x="2615083" y="281788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Oval 333"/>
          <p:cNvSpPr/>
          <p:nvPr/>
        </p:nvSpPr>
        <p:spPr>
          <a:xfrm>
            <a:off x="2514600" y="2742522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Oval 334"/>
          <p:cNvSpPr/>
          <p:nvPr/>
        </p:nvSpPr>
        <p:spPr>
          <a:xfrm>
            <a:off x="2456029" y="2594061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Oval 335"/>
          <p:cNvSpPr/>
          <p:nvPr/>
        </p:nvSpPr>
        <p:spPr>
          <a:xfrm>
            <a:off x="2705503" y="3017800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Oval 336"/>
          <p:cNvSpPr/>
          <p:nvPr/>
        </p:nvSpPr>
        <p:spPr>
          <a:xfrm>
            <a:off x="2709705" y="2893248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Oval 337"/>
          <p:cNvSpPr/>
          <p:nvPr/>
        </p:nvSpPr>
        <p:spPr>
          <a:xfrm>
            <a:off x="2724286" y="3273110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Oval 338"/>
          <p:cNvSpPr/>
          <p:nvPr/>
        </p:nvSpPr>
        <p:spPr>
          <a:xfrm>
            <a:off x="2861268" y="3229867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Oval 339"/>
          <p:cNvSpPr/>
          <p:nvPr/>
        </p:nvSpPr>
        <p:spPr>
          <a:xfrm>
            <a:off x="2764971" y="3174601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Oval 340"/>
          <p:cNvSpPr/>
          <p:nvPr/>
        </p:nvSpPr>
        <p:spPr>
          <a:xfrm>
            <a:off x="2191900" y="2294371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Oval 341"/>
          <p:cNvSpPr/>
          <p:nvPr/>
        </p:nvSpPr>
        <p:spPr>
          <a:xfrm>
            <a:off x="2295673" y="2250862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Oval 342"/>
          <p:cNvSpPr/>
          <p:nvPr/>
        </p:nvSpPr>
        <p:spPr>
          <a:xfrm>
            <a:off x="2411244" y="2406825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Oval 343"/>
          <p:cNvSpPr/>
          <p:nvPr/>
        </p:nvSpPr>
        <p:spPr>
          <a:xfrm>
            <a:off x="2254657" y="238170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Oval 344"/>
          <p:cNvSpPr/>
          <p:nvPr/>
        </p:nvSpPr>
        <p:spPr>
          <a:xfrm>
            <a:off x="2357698" y="2525483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Oval 345"/>
          <p:cNvSpPr/>
          <p:nvPr/>
        </p:nvSpPr>
        <p:spPr>
          <a:xfrm>
            <a:off x="2510398" y="2501147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Oval 346"/>
          <p:cNvSpPr/>
          <p:nvPr/>
        </p:nvSpPr>
        <p:spPr>
          <a:xfrm>
            <a:off x="2420455" y="2301318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Oval 347"/>
          <p:cNvSpPr/>
          <p:nvPr/>
        </p:nvSpPr>
        <p:spPr>
          <a:xfrm>
            <a:off x="2585761" y="3068042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Down Arrow 352"/>
          <p:cNvSpPr/>
          <p:nvPr/>
        </p:nvSpPr>
        <p:spPr>
          <a:xfrm rot="16200000">
            <a:off x="6591300" y="2411968"/>
            <a:ext cx="304800" cy="5334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4" name="Oval 353"/>
          <p:cNvSpPr/>
          <p:nvPr/>
        </p:nvSpPr>
        <p:spPr>
          <a:xfrm rot="1911851">
            <a:off x="8193042" y="2660374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 rot="1911851">
            <a:off x="8015492" y="2651802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 rot="1911851">
            <a:off x="8078310" y="2644234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 rot="1911851">
            <a:off x="8231883" y="2660442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 rot="1911851">
            <a:off x="8298095" y="2636967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Oval 358"/>
          <p:cNvSpPr/>
          <p:nvPr/>
        </p:nvSpPr>
        <p:spPr>
          <a:xfrm rot="1911851">
            <a:off x="8115637" y="2654838"/>
            <a:ext cx="76200" cy="7620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Arc 359"/>
          <p:cNvSpPr/>
          <p:nvPr/>
        </p:nvSpPr>
        <p:spPr>
          <a:xfrm rot="18884980">
            <a:off x="1151435" y="5829627"/>
            <a:ext cx="2650579" cy="2630815"/>
          </a:xfrm>
          <a:prstGeom prst="arc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" name="Arc 360"/>
          <p:cNvSpPr/>
          <p:nvPr/>
        </p:nvSpPr>
        <p:spPr>
          <a:xfrm rot="18955440">
            <a:off x="1215361" y="5725182"/>
            <a:ext cx="2533650" cy="2533650"/>
          </a:xfrm>
          <a:prstGeom prst="arc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3" name="Straight Arrow Connector 362"/>
          <p:cNvCxnSpPr/>
          <p:nvPr/>
        </p:nvCxnSpPr>
        <p:spPr>
          <a:xfrm flipV="1">
            <a:off x="1703106" y="6239601"/>
            <a:ext cx="1564342" cy="2241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Oval 363"/>
          <p:cNvSpPr/>
          <p:nvPr/>
        </p:nvSpPr>
        <p:spPr>
          <a:xfrm>
            <a:off x="1494677" y="6193637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Oval 365"/>
          <p:cNvSpPr/>
          <p:nvPr/>
        </p:nvSpPr>
        <p:spPr>
          <a:xfrm>
            <a:off x="3352800" y="620708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TextBox 366"/>
          <p:cNvSpPr txBox="1"/>
          <p:nvPr/>
        </p:nvSpPr>
        <p:spPr>
          <a:xfrm>
            <a:off x="885077" y="6040136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Rome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" name="TextBox 367"/>
          <p:cNvSpPr txBox="1"/>
          <p:nvPr/>
        </p:nvSpPr>
        <p:spPr>
          <a:xfrm>
            <a:off x="3429000" y="6040136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New York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9" name="Rectangular Callout 368"/>
          <p:cNvSpPr/>
          <p:nvPr/>
        </p:nvSpPr>
        <p:spPr>
          <a:xfrm>
            <a:off x="2866277" y="5430536"/>
            <a:ext cx="914400" cy="228600"/>
          </a:xfrm>
          <a:prstGeom prst="wedgeRectCallout">
            <a:avLst>
              <a:gd name="adj1" fmla="val -39435"/>
              <a:gd name="adj2" fmla="val 11211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Geodesic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0" name="Rectangular Callout 369"/>
          <p:cNvSpPr/>
          <p:nvPr/>
        </p:nvSpPr>
        <p:spPr>
          <a:xfrm>
            <a:off x="2485277" y="6497336"/>
            <a:ext cx="914400" cy="228600"/>
          </a:xfrm>
          <a:prstGeom prst="wedgeRectCallout">
            <a:avLst>
              <a:gd name="adj1" fmla="val -46569"/>
              <a:gd name="adj2" fmla="val -14926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Euclidean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7" name="Oval 376"/>
          <p:cNvSpPr/>
          <p:nvPr/>
        </p:nvSpPr>
        <p:spPr>
          <a:xfrm>
            <a:off x="7362077" y="61598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Oval 377"/>
          <p:cNvSpPr/>
          <p:nvPr/>
        </p:nvSpPr>
        <p:spPr>
          <a:xfrm>
            <a:off x="6904877" y="5855054"/>
            <a:ext cx="105523" cy="88546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Oval 384"/>
          <p:cNvSpPr/>
          <p:nvPr/>
        </p:nvSpPr>
        <p:spPr>
          <a:xfrm>
            <a:off x="7133477" y="54740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Oval 385"/>
          <p:cNvSpPr/>
          <p:nvPr/>
        </p:nvSpPr>
        <p:spPr>
          <a:xfrm>
            <a:off x="6828677" y="53216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Oval 386"/>
          <p:cNvSpPr/>
          <p:nvPr/>
        </p:nvSpPr>
        <p:spPr>
          <a:xfrm>
            <a:off x="6371477" y="56264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Oval 387"/>
          <p:cNvSpPr/>
          <p:nvPr/>
        </p:nvSpPr>
        <p:spPr>
          <a:xfrm>
            <a:off x="6447677" y="61598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Oval 388"/>
          <p:cNvSpPr/>
          <p:nvPr/>
        </p:nvSpPr>
        <p:spPr>
          <a:xfrm>
            <a:off x="6600077" y="53216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Oval 390"/>
          <p:cNvSpPr/>
          <p:nvPr/>
        </p:nvSpPr>
        <p:spPr>
          <a:xfrm>
            <a:off x="7438277" y="5931254"/>
            <a:ext cx="105523" cy="8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6" name="Straight Connector 395"/>
          <p:cNvCxnSpPr>
            <a:stCxn id="386" idx="6"/>
            <a:endCxn id="385" idx="1"/>
          </p:cNvCxnSpPr>
          <p:nvPr/>
        </p:nvCxnSpPr>
        <p:spPr>
          <a:xfrm>
            <a:off x="6934200" y="5365927"/>
            <a:ext cx="214730" cy="121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Connector 398"/>
          <p:cNvCxnSpPr>
            <a:stCxn id="387" idx="6"/>
            <a:endCxn id="378" idx="1"/>
          </p:cNvCxnSpPr>
          <p:nvPr/>
        </p:nvCxnSpPr>
        <p:spPr>
          <a:xfrm>
            <a:off x="6477000" y="5670727"/>
            <a:ext cx="443330" cy="197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/>
          <p:cNvCxnSpPr>
            <a:stCxn id="385" idx="3"/>
            <a:endCxn id="378" idx="0"/>
          </p:cNvCxnSpPr>
          <p:nvPr/>
        </p:nvCxnSpPr>
        <p:spPr>
          <a:xfrm rot="5400000">
            <a:off x="6900575" y="5606698"/>
            <a:ext cx="305421" cy="191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/>
          <p:cNvCxnSpPr>
            <a:stCxn id="378" idx="5"/>
            <a:endCxn id="391" idx="2"/>
          </p:cNvCxnSpPr>
          <p:nvPr/>
        </p:nvCxnSpPr>
        <p:spPr>
          <a:xfrm rot="16200000" flipH="1">
            <a:off x="7194165" y="5731415"/>
            <a:ext cx="44894" cy="4433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Connector 405"/>
          <p:cNvCxnSpPr>
            <a:stCxn id="391" idx="4"/>
            <a:endCxn id="377" idx="0"/>
          </p:cNvCxnSpPr>
          <p:nvPr/>
        </p:nvCxnSpPr>
        <p:spPr>
          <a:xfrm rot="5400000">
            <a:off x="7382912" y="6051727"/>
            <a:ext cx="140054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Connector 406"/>
          <p:cNvCxnSpPr>
            <a:stCxn id="378" idx="3"/>
            <a:endCxn id="388" idx="7"/>
          </p:cNvCxnSpPr>
          <p:nvPr/>
        </p:nvCxnSpPr>
        <p:spPr>
          <a:xfrm rot="5400000">
            <a:off x="6607945" y="5860436"/>
            <a:ext cx="242188" cy="382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/>
          <p:cNvCxnSpPr>
            <a:stCxn id="389" idx="6"/>
            <a:endCxn id="386" idx="2"/>
          </p:cNvCxnSpPr>
          <p:nvPr/>
        </p:nvCxnSpPr>
        <p:spPr>
          <a:xfrm>
            <a:off x="6705600" y="5365927"/>
            <a:ext cx="1230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/>
          <p:cNvSpPr txBox="1"/>
          <p:nvPr/>
        </p:nvSpPr>
        <p:spPr>
          <a:xfrm>
            <a:off x="211316" y="152400"/>
            <a:ext cx="2879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Dimensionality Reduction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 animBg="1"/>
      <p:bldP spid="273" grpId="0" animBg="1"/>
      <p:bldP spid="273" grpId="1" animBg="1"/>
      <p:bldP spid="272" grpId="0" animBg="1"/>
      <p:bldP spid="272" grpId="1" animBg="1"/>
      <p:bldP spid="271" grpId="0" animBg="1"/>
      <p:bldP spid="271" grpId="1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8" grpId="0" animBg="1"/>
      <p:bldP spid="77" grpId="0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4" grpId="0" animBg="1"/>
      <p:bldP spid="366" grpId="0" animBg="1"/>
      <p:bldP spid="367" grpId="0"/>
      <p:bldP spid="368" grpId="0"/>
      <p:bldP spid="369" grpId="0" animBg="1"/>
      <p:bldP spid="370" grpId="0" animBg="1"/>
      <p:bldP spid="377" grpId="0" animBg="1"/>
      <p:bldP spid="378" grpId="0" animBg="1"/>
      <p:bldP spid="385" grpId="0" animBg="1"/>
      <p:bldP spid="386" grpId="0" animBg="1"/>
      <p:bldP spid="387" grpId="0" animBg="1"/>
      <p:bldP spid="388" grpId="0" animBg="1"/>
      <p:bldP spid="389" grpId="0" animBg="1"/>
      <p:bldP spid="39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16" y="152400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Dimensionality Reduction Results: ISOMAP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3433"/>
          <a:stretch>
            <a:fillRect/>
          </a:stretch>
        </p:blipFill>
        <p:spPr bwMode="auto">
          <a:xfrm>
            <a:off x="4689177" y="4387094"/>
            <a:ext cx="4454823" cy="2013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Documents and Settings\Diego\My Documents\Operazione Lawrence d'Arabia\work\My Articles\ANS 2011 Florida\Presentation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429000"/>
            <a:ext cx="4572264" cy="3429000"/>
          </a:xfrm>
          <a:prstGeom prst="rect">
            <a:avLst/>
          </a:prstGeom>
          <a:noFill/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52400" y="838200"/>
            <a:ext cx="48768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Procedure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Perform dimensionality reduction using ISOMAP to the full data set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Perform clustering on the original and the reduced data sets: find the cluster centers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Identify the scenario closest to each cluster center (medoid)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Compare obtained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medoids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for both data sets (original and reduced)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5029200" y="1095107"/>
            <a:ext cx="411480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Manifold learning for dimensionality reduction: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find bijective mapping function </a:t>
            </a:r>
          </a:p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r>
              <a:rPr lang="en-US" sz="1600" dirty="0" smtClean="0"/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latin typeface="Lucida Sans Unicode"/>
                <a:cs typeface="Lucida Sans Unicode"/>
              </a:rPr>
              <a:t>⊂</a:t>
            </a:r>
            <a:r>
              <a:rPr lang="en-US" sz="1600" dirty="0" smtClean="0"/>
              <a:t>ℝ</a:t>
            </a:r>
            <a:r>
              <a:rPr lang="en-US" sz="1600" baseline="30000" dirty="0" smtClean="0"/>
              <a:t>D</a:t>
            </a:r>
            <a:r>
              <a:rPr lang="en-US" sz="1600" dirty="0" smtClean="0"/>
              <a:t>↦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dirty="0" err="1" smtClean="0">
                <a:latin typeface="Lucida Sans Unicode"/>
                <a:cs typeface="Lucida Sans Unicode"/>
              </a:rPr>
              <a:t>⊂</a:t>
            </a:r>
            <a:r>
              <a:rPr lang="en-US" sz="1600" dirty="0" err="1" smtClean="0"/>
              <a:t>ℝ</a:t>
            </a:r>
            <a:r>
              <a:rPr lang="en-US" sz="1600" baseline="30000" dirty="0" err="1" smtClean="0"/>
              <a:t>d</a:t>
            </a:r>
            <a:r>
              <a:rPr lang="en-US" sz="1600" dirty="0" smtClean="0"/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7" name="Oval 6"/>
          <p:cNvSpPr/>
          <p:nvPr/>
        </p:nvSpPr>
        <p:spPr>
          <a:xfrm>
            <a:off x="5465180" y="2438400"/>
            <a:ext cx="1447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446380" y="2514600"/>
            <a:ext cx="1447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74780" y="2667000"/>
            <a:ext cx="685800" cy="381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132180" y="2743200"/>
            <a:ext cx="685800" cy="381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160871" y="2102734"/>
            <a:ext cx="381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794094" y="2678575"/>
            <a:ext cx="304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5257800" y="2362200"/>
            <a:ext cx="45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/>
              <a:t>ℝ</a:t>
            </a:r>
            <a:r>
              <a:rPr lang="en-US" sz="1600" baseline="30000" dirty="0" smtClean="0"/>
              <a:t>D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7819664" y="2771173"/>
            <a:ext cx="381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8610600" y="3210045"/>
            <a:ext cx="45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 smtClean="0"/>
              <a:t>ℝ</a:t>
            </a:r>
            <a:r>
              <a:rPr lang="en-US" sz="1600" baseline="30000" dirty="0" err="1" smtClean="0"/>
              <a:t>d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Curved Connector 19"/>
          <p:cNvCxnSpPr/>
          <p:nvPr/>
        </p:nvCxnSpPr>
        <p:spPr>
          <a:xfrm rot="16200000" flipH="1">
            <a:off x="7399599" y="1802757"/>
            <a:ext cx="76200" cy="2057400"/>
          </a:xfrm>
          <a:prstGeom prst="curvedConnector3">
            <a:avLst>
              <a:gd name="adj1" fmla="val -406330"/>
            </a:avLst>
          </a:prstGeom>
          <a:ln w="19050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rot="5400000" flipH="1">
            <a:off x="7431429" y="1966732"/>
            <a:ext cx="76200" cy="2057400"/>
          </a:xfrm>
          <a:prstGeom prst="curvedConnector3">
            <a:avLst>
              <a:gd name="adj1" fmla="val -558229"/>
            </a:avLst>
          </a:prstGeom>
          <a:ln w="19050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7"/>
          <p:cNvSpPr txBox="1">
            <a:spLocks noChangeArrowheads="1"/>
          </p:cNvSpPr>
          <p:nvPr/>
        </p:nvSpPr>
        <p:spPr bwMode="auto">
          <a:xfrm>
            <a:off x="7315200" y="3429000"/>
            <a:ext cx="45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r>
              <a:rPr lang="en-US" sz="1600" baseline="30000" dirty="0" smtClean="0">
                <a:latin typeface="Cambria Math"/>
                <a:ea typeface="Cambria Math"/>
                <a:cs typeface="Times New Roman" pitchFamily="18" charset="0"/>
              </a:rPr>
              <a:t>-1</a:t>
            </a:r>
            <a:endParaRPr lang="en-US" sz="1600" baseline="30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4876800" y="3810000"/>
            <a:ext cx="4114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Results: reduction from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=9 to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=6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16" y="152400"/>
            <a:ext cx="49792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Dimensionality Reduction Results: Local PCA</a:t>
            </a:r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152400" y="838200"/>
            <a:ext cx="76962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Procedure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Perform dimensionality reduction using Local PCA to the full data set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Perform clustering on the original and the reduced data sets: find the cluster centers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Transform the cluster centers obtained from the reduced data set back to the original space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Compare obtained cluster centers for both data sets 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5105400" y="3004601"/>
            <a:ext cx="411480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Manifold learning for dimensionality reduction: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find bijective mapping function </a:t>
            </a:r>
          </a:p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r>
              <a:rPr lang="en-US" sz="1600" dirty="0" smtClean="0"/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latin typeface="Lucida Sans Unicode"/>
                <a:cs typeface="Lucida Sans Unicode"/>
              </a:rPr>
              <a:t>⊂</a:t>
            </a:r>
            <a:r>
              <a:rPr lang="en-US" sz="1600" dirty="0" smtClean="0"/>
              <a:t>ℝ</a:t>
            </a:r>
            <a:r>
              <a:rPr lang="en-US" sz="1600" baseline="30000" dirty="0" smtClean="0"/>
              <a:t>D</a:t>
            </a:r>
            <a:r>
              <a:rPr lang="en-US" sz="1600" dirty="0" smtClean="0"/>
              <a:t>↦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dirty="0" err="1" smtClean="0">
                <a:latin typeface="Lucida Sans Unicode"/>
                <a:cs typeface="Lucida Sans Unicode"/>
              </a:rPr>
              <a:t>⊂</a:t>
            </a:r>
            <a:r>
              <a:rPr lang="en-US" sz="1600" dirty="0" err="1" smtClean="0"/>
              <a:t>ℝ</a:t>
            </a:r>
            <a:r>
              <a:rPr lang="en-US" sz="1600" baseline="30000" dirty="0" err="1" smtClean="0"/>
              <a:t>d</a:t>
            </a:r>
            <a:r>
              <a:rPr lang="en-US" sz="1600" dirty="0" smtClean="0"/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5" name="Oval 4"/>
          <p:cNvSpPr/>
          <p:nvPr/>
        </p:nvSpPr>
        <p:spPr>
          <a:xfrm>
            <a:off x="5541380" y="4452401"/>
            <a:ext cx="1447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522580" y="4528601"/>
            <a:ext cx="1447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150980" y="4681001"/>
            <a:ext cx="685800" cy="381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208380" y="4757201"/>
            <a:ext cx="685800" cy="381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7010400" y="3919001"/>
            <a:ext cx="381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870294" y="4692576"/>
            <a:ext cx="304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5334000" y="4376201"/>
            <a:ext cx="45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/>
              <a:t>ℝ</a:t>
            </a:r>
            <a:r>
              <a:rPr lang="en-US" sz="1600" baseline="30000" dirty="0" smtClean="0"/>
              <a:t>D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895864" y="4785174"/>
            <a:ext cx="381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8686800" y="5224046"/>
            <a:ext cx="45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 smtClean="0"/>
              <a:t>ℝ</a:t>
            </a:r>
            <a:r>
              <a:rPr lang="en-US" sz="1600" baseline="30000" dirty="0" err="1" smtClean="0"/>
              <a:t>d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Curved Connector 13"/>
          <p:cNvCxnSpPr>
            <a:stCxn id="5" idx="0"/>
            <a:endCxn id="6" idx="0"/>
          </p:cNvCxnSpPr>
          <p:nvPr/>
        </p:nvCxnSpPr>
        <p:spPr>
          <a:xfrm rot="16200000" flipH="1">
            <a:off x="7217780" y="3499901"/>
            <a:ext cx="76200" cy="1981200"/>
          </a:xfrm>
          <a:prstGeom prst="curvedConnector3">
            <a:avLst>
              <a:gd name="adj1" fmla="val -300000"/>
            </a:avLst>
          </a:prstGeom>
          <a:ln w="19050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6" idx="4"/>
            <a:endCxn id="5" idx="4"/>
          </p:cNvCxnSpPr>
          <p:nvPr/>
        </p:nvCxnSpPr>
        <p:spPr>
          <a:xfrm rot="5400000" flipH="1">
            <a:off x="7217780" y="4414301"/>
            <a:ext cx="76200" cy="1981200"/>
          </a:xfrm>
          <a:prstGeom prst="curvedConnector3">
            <a:avLst>
              <a:gd name="adj1" fmla="val -300000"/>
            </a:avLst>
          </a:prstGeom>
          <a:ln w="19050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7086600" y="5638800"/>
            <a:ext cx="45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Cambria Math"/>
                <a:ea typeface="Cambria Math"/>
                <a:cs typeface="Times New Roman" pitchFamily="18" charset="0"/>
              </a:rPr>
              <a:t>ℑ</a:t>
            </a:r>
            <a:r>
              <a:rPr lang="en-US" sz="1600" baseline="30000" dirty="0" smtClean="0">
                <a:latin typeface="Cambria Math"/>
                <a:ea typeface="Cambria Math"/>
                <a:cs typeface="Times New Roman" pitchFamily="18" charset="0"/>
              </a:rPr>
              <a:t>-1</a:t>
            </a:r>
            <a:endParaRPr lang="en-US" sz="1600" baseline="30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Diego\Desktop\Original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1"/>
            <a:ext cx="2362199" cy="1771649"/>
          </a:xfrm>
          <a:prstGeom prst="rect">
            <a:avLst/>
          </a:prstGeom>
          <a:noFill/>
        </p:spPr>
      </p:pic>
      <p:pic>
        <p:nvPicPr>
          <p:cNvPr id="1027" name="Picture 3" descr="C:\Documents and Settings\Diego\Desktop\Original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352799"/>
            <a:ext cx="2336800" cy="1752601"/>
          </a:xfrm>
          <a:prstGeom prst="rect">
            <a:avLst/>
          </a:prstGeom>
          <a:noFill/>
        </p:spPr>
      </p:pic>
      <p:pic>
        <p:nvPicPr>
          <p:cNvPr id="1028" name="Picture 4" descr="C:\Documents and Settings\Diego\Desktop\reduced1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5105400"/>
            <a:ext cx="2336800" cy="1752600"/>
          </a:xfrm>
          <a:prstGeom prst="rect">
            <a:avLst/>
          </a:prstGeom>
          <a:noFill/>
        </p:spPr>
      </p:pic>
      <p:pic>
        <p:nvPicPr>
          <p:cNvPr id="1029" name="Picture 5" descr="C:\Documents and Settings\Diego\Desktop\reduced2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105400"/>
            <a:ext cx="2336800" cy="1752600"/>
          </a:xfrm>
          <a:prstGeom prst="rect">
            <a:avLst/>
          </a:prstGeom>
          <a:noFill/>
        </p:spPr>
      </p:pic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152400" y="2819400"/>
            <a:ext cx="4114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Preliminary results: reduction from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=9 to </a:t>
            </a:r>
            <a:r>
              <a:rPr lang="en-US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=7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16" y="152400"/>
            <a:ext cx="3621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Conclusions and Future Research</a:t>
            </a:r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609600" y="914400"/>
            <a:ext cx="8153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Scope: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Need for tools able to analyze large quantities of data generated by safety analysis codes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609600" y="1337846"/>
            <a:ext cx="7620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This dissertation describes a tool able to perform this analysis using cluster algorithms: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t="2113"/>
          <a:stretch>
            <a:fillRect/>
          </a:stretch>
        </p:blipFill>
        <p:spPr bwMode="auto">
          <a:xfrm>
            <a:off x="533400" y="1808001"/>
            <a:ext cx="8153400" cy="123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609600" y="3131403"/>
            <a:ext cx="419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Algorithms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evaluated: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Hierarchical, K-Means, Fuzzy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Mode-seeking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9600" y="4191000"/>
            <a:ext cx="426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 sets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analyzed using Mean-Shift algorithm: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Clusters center are obtained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Analysis performed on each cluster separately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9600" y="5257800"/>
            <a:ext cx="472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Algorithm implementation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Parallel implementation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6248400" y="3200400"/>
            <a:ext cx="2438400" cy="762000"/>
          </a:xfrm>
          <a:prstGeom prst="wedgeRectCallout">
            <a:avLst>
              <a:gd name="adj1" fmla="val -85299"/>
              <a:gd name="adj2" fmla="val -81251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Comparison between clustering algorithms and Nureg-1150 classification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6172200" y="4191000"/>
            <a:ext cx="2438400" cy="762000"/>
          </a:xfrm>
          <a:prstGeom prst="wedgeRectCallout">
            <a:avLst>
              <a:gd name="adj1" fmla="val -101311"/>
              <a:gd name="adj2" fmla="val -13835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Analysis of data sets which include information of level 1, 2 and 3 PRA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4648200" y="5029200"/>
            <a:ext cx="2438400" cy="762000"/>
          </a:xfrm>
          <a:prstGeom prst="wedgeRectCallout">
            <a:avLst>
              <a:gd name="adj1" fmla="val -109616"/>
              <a:gd name="adj2" fmla="val 3152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Incorporate clustering algorithms into DET codes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9600" y="6096000"/>
            <a:ext cx="472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 processing pre-clustering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25425" lvl="1" indent="-225425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Dimensionality reduction: ISOMAP and Local PCA</a:t>
            </a:r>
          </a:p>
        </p:txBody>
      </p:sp>
      <p:sp>
        <p:nvSpPr>
          <p:cNvPr id="14" name="Rectangular Callout 13"/>
          <p:cNvSpPr/>
          <p:nvPr/>
        </p:nvSpPr>
        <p:spPr>
          <a:xfrm>
            <a:off x="6477000" y="5943600"/>
            <a:ext cx="2438400" cy="762000"/>
          </a:xfrm>
          <a:prstGeom prst="wedgeRectCallout">
            <a:avLst>
              <a:gd name="adj1" fmla="val -92116"/>
              <a:gd name="adj2" fmla="val 20861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Comparison between clustering algorithms and Nureg-1150 classification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90600" y="2590800"/>
            <a:ext cx="7391400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350" lvl="1" indent="-6350">
              <a:spcAft>
                <a:spcPts val="600"/>
              </a:spcAft>
            </a:pPr>
            <a:r>
              <a:rPr lang="en-US" sz="4000" dirty="0" smtClean="0">
                <a:latin typeface="Edwardian Script ITC" pitchFamily="66" charset="0"/>
                <a:cs typeface="Times New Roman" pitchFamily="18" charset="0"/>
              </a:rPr>
              <a:t>Thank you for your attention, ideas, support and… </a:t>
            </a:r>
          </a:p>
          <a:p>
            <a:pPr marL="6350" lvl="1" indent="-6350">
              <a:spcAft>
                <a:spcPts val="600"/>
              </a:spcAft>
            </a:pPr>
            <a:r>
              <a:rPr lang="en-US" sz="4000" dirty="0" smtClean="0">
                <a:latin typeface="Edwardian Script ITC" pitchFamily="66" charset="0"/>
                <a:cs typeface="Times New Roman" pitchFamily="18" charset="0"/>
              </a:rPr>
              <a:t>…for all the fun </a:t>
            </a:r>
            <a:r>
              <a:rPr lang="en-US" sz="3200" dirty="0" smtClean="0">
                <a:cs typeface="Times New Roman" pitchFamily="18" charset="0"/>
              </a:rPr>
              <a:t>:-P</a:t>
            </a:r>
            <a:endParaRPr lang="en-US" sz="32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 descr="C:\Documents and Settings\Diego Mandelli\My Documents\Operazione Lawrence d'Arabia\work\My Articles\ICAPP 10\article\RVACSGood1.bmp"/>
          <p:cNvPicPr>
            <a:picLocks noChangeAspect="1" noChangeArrowheads="1"/>
          </p:cNvPicPr>
          <p:nvPr/>
        </p:nvPicPr>
        <p:blipFill>
          <a:blip r:embed="rId2" cstate="print"/>
          <a:srcRect l="1670" r="36523"/>
          <a:stretch>
            <a:fillRect/>
          </a:stretch>
        </p:blipFill>
        <p:spPr bwMode="auto">
          <a:xfrm>
            <a:off x="2895600" y="990600"/>
            <a:ext cx="1178002" cy="1295400"/>
          </a:xfrm>
          <a:prstGeom prst="rect">
            <a:avLst/>
          </a:prstGeom>
          <a:noFill/>
        </p:spPr>
      </p:pic>
      <p:pic>
        <p:nvPicPr>
          <p:cNvPr id="1026" name="Picture 2" descr="C:\Documents and Settings\Diego\My Documents\Operazione Lawrence d'Arabia\work\My Articles\ANS 2010 las vegas\1.bmp"/>
          <p:cNvPicPr>
            <a:picLocks noChangeAspect="1" noChangeArrowheads="1"/>
          </p:cNvPicPr>
          <p:nvPr/>
        </p:nvPicPr>
        <p:blipFill>
          <a:blip r:embed="rId3" cstate="print"/>
          <a:srcRect t="5556"/>
          <a:stretch>
            <a:fillRect/>
          </a:stretch>
        </p:blipFill>
        <p:spPr bwMode="auto">
          <a:xfrm>
            <a:off x="7010400" y="990600"/>
            <a:ext cx="1828800" cy="1295401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304800" y="990600"/>
            <a:ext cx="8610600" cy="12954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" y="2438400"/>
            <a:ext cx="8610600" cy="1390022"/>
          </a:xfrm>
          <a:prstGeom prst="rect">
            <a:avLst/>
          </a:prstGeom>
          <a:solidFill>
            <a:srgbClr val="92D050">
              <a:alpha val="2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4800" y="3886200"/>
            <a:ext cx="8610600" cy="129540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4800" y="5334000"/>
            <a:ext cx="8610600" cy="1295400"/>
          </a:xfrm>
          <a:prstGeom prst="rect">
            <a:avLst/>
          </a:prstGeom>
          <a:solidFill>
            <a:schemeClr val="tx2">
              <a:lumMod val="60000"/>
              <a:lumOff val="40000"/>
              <a:alpha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lowchart: Magnetic Disk 4"/>
          <p:cNvSpPr/>
          <p:nvPr/>
        </p:nvSpPr>
        <p:spPr>
          <a:xfrm>
            <a:off x="457200" y="1219200"/>
            <a:ext cx="1447800" cy="838200"/>
          </a:xfrm>
          <a:prstGeom prst="flowChartMagneticDisk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Dataset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2819400"/>
            <a:ext cx="1371600" cy="53340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Pre-processing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62200" y="4267200"/>
            <a:ext cx="1371600" cy="53340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Clustering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0400" y="5715000"/>
            <a:ext cx="1371600" cy="533400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Visualization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Bent-Up Arrow 12"/>
          <p:cNvSpPr/>
          <p:nvPr/>
        </p:nvSpPr>
        <p:spPr>
          <a:xfrm flipV="1">
            <a:off x="1981200" y="2057400"/>
            <a:ext cx="381000" cy="53340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Left Brace 67"/>
          <p:cNvSpPr/>
          <p:nvPr/>
        </p:nvSpPr>
        <p:spPr>
          <a:xfrm>
            <a:off x="4114800" y="2514600"/>
            <a:ext cx="152400" cy="1219200"/>
          </a:xfrm>
          <a:prstGeom prst="leftBrace">
            <a:avLst>
              <a:gd name="adj1" fmla="val 4106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67200" y="2514600"/>
            <a:ext cx="4267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Data Normalization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Dimensionality reduction (Manifold Analysis):</a:t>
            </a:r>
          </a:p>
          <a:p>
            <a:pPr lvl="1" indent="-228600"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ISOMAP</a:t>
            </a:r>
          </a:p>
          <a:p>
            <a:pPr lvl="1" indent="-228600"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Local PCA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Principal Component Analysis (PCA)</a:t>
            </a:r>
          </a:p>
        </p:txBody>
      </p:sp>
      <p:sp>
        <p:nvSpPr>
          <p:cNvPr id="70" name="Left Brace 69"/>
          <p:cNvSpPr/>
          <p:nvPr/>
        </p:nvSpPr>
        <p:spPr>
          <a:xfrm>
            <a:off x="4495800" y="3982497"/>
            <a:ext cx="152400" cy="1066800"/>
          </a:xfrm>
          <a:prstGeom prst="leftBrace">
            <a:avLst>
              <a:gd name="adj1" fmla="val 4106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648200" y="3906297"/>
            <a:ext cx="31242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200"/>
              </a:spcAft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Metric (Euclidean,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Minkowsky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28600" indent="-228600">
              <a:spcAft>
                <a:spcPts val="200"/>
              </a:spcAft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Methodologies comparison:</a:t>
            </a:r>
          </a:p>
          <a:p>
            <a:pPr marL="685800" lvl="1" indent="-228600">
              <a:spcAft>
                <a:spcPts val="200"/>
              </a:spcAft>
              <a:buSzPct val="12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Hierarchical, K-Means, Fuzzy</a:t>
            </a:r>
          </a:p>
          <a:p>
            <a:pPr marL="685800" lvl="1" indent="-228600">
              <a:spcAft>
                <a:spcPts val="200"/>
              </a:spcAft>
              <a:buSzPct val="120000"/>
              <a:buFont typeface="Courier New" pitchFamily="49" charset="0"/>
              <a:buChar char="o"/>
            </a:pPr>
            <a:r>
              <a:rPr lang="en-US" sz="1400" u="sng" dirty="0" smtClean="0">
                <a:latin typeface="Times New Roman" pitchFamily="18" charset="0"/>
                <a:cs typeface="Times New Roman" pitchFamily="18" charset="0"/>
              </a:rPr>
              <a:t>Mode-seeking</a:t>
            </a:r>
          </a:p>
          <a:p>
            <a:pPr marL="228600" indent="-228600">
              <a:spcAft>
                <a:spcPts val="200"/>
              </a:spcAft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Parallel Implementation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Bent-Up Arrow 71"/>
          <p:cNvSpPr/>
          <p:nvPr/>
        </p:nvSpPr>
        <p:spPr>
          <a:xfrm flipV="1">
            <a:off x="2895600" y="3505200"/>
            <a:ext cx="381000" cy="53340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Bent-Up Arrow 72"/>
          <p:cNvSpPr/>
          <p:nvPr/>
        </p:nvSpPr>
        <p:spPr>
          <a:xfrm flipV="1">
            <a:off x="3733800" y="5029200"/>
            <a:ext cx="381000" cy="53340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Striped Right Arrow 73"/>
          <p:cNvSpPr/>
          <p:nvPr/>
        </p:nvSpPr>
        <p:spPr>
          <a:xfrm>
            <a:off x="6400800" y="1447800"/>
            <a:ext cx="381000" cy="3048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Striped Right Arrow 74"/>
          <p:cNvSpPr/>
          <p:nvPr/>
        </p:nvSpPr>
        <p:spPr>
          <a:xfrm>
            <a:off x="4267200" y="1447800"/>
            <a:ext cx="381000" cy="3048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75"/>
          <p:cNvGrpSpPr/>
          <p:nvPr/>
        </p:nvGrpSpPr>
        <p:grpSpPr>
          <a:xfrm>
            <a:off x="4876800" y="1066800"/>
            <a:ext cx="990600" cy="1143000"/>
            <a:chOff x="4876800" y="914400"/>
            <a:chExt cx="990600" cy="1143000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5105400" y="11430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>
              <a:off x="5029200" y="11430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5181600" y="9906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181600" y="1295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5400000">
              <a:off x="5181600" y="9906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5257800" y="914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257800" y="1066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>
              <a:off x="5524500" y="11049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5486400" y="10668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5562600" y="11430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5400000">
              <a:off x="5448300" y="9525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5486400" y="9144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5486400" y="9906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5105400" y="17526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4876800" y="1447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>
              <a:off x="4800600" y="1447800"/>
              <a:ext cx="609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5334000" y="12954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410200" y="13716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410200" y="1219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5676900" y="12573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5638800" y="1219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5715000" y="12954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5600700" y="14097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5638800" y="13716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5638800" y="1447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>
              <a:off x="5181600" y="17526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5334000" y="16002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5334000" y="19050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rot="5400000">
              <a:off x="5334000" y="16002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5410200" y="15240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5410200" y="1676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5400000">
              <a:off x="5676900" y="17145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5638800" y="1676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5715000" y="17526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5400000">
              <a:off x="5600700" y="15621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5638800" y="15240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5638800" y="1600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5400000">
              <a:off x="5486400" y="19050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5562600" y="19812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5562600" y="18288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rot="5400000">
              <a:off x="5676900" y="18669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5638800" y="18288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5715000" y="190500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5600700" y="20193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5638800" y="19812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638800" y="205740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Left Brace 122"/>
          <p:cNvSpPr/>
          <p:nvPr/>
        </p:nvSpPr>
        <p:spPr>
          <a:xfrm>
            <a:off x="4724400" y="5486400"/>
            <a:ext cx="152400" cy="1066800"/>
          </a:xfrm>
          <a:prstGeom prst="leftBrace">
            <a:avLst>
              <a:gd name="adj1" fmla="val 4106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876800" y="5410200"/>
            <a:ext cx="373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Cluster centers (i.e., representative scenarios)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Hierarchical-like data management</a:t>
            </a:r>
          </a:p>
          <a:p>
            <a:pPr marL="228600" indent="-228600">
              <a:buSzPct val="120000"/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Applications: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172200" y="5870639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 indent="-228600">
              <a:buSzPct val="10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Level controller</a:t>
            </a:r>
          </a:p>
          <a:p>
            <a:pPr marL="228600" lvl="1" indent="-228600">
              <a:buSzPct val="10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Aircraft crash scenario (RELAP)</a:t>
            </a:r>
          </a:p>
          <a:p>
            <a:pPr marL="228600" lvl="1" indent="-228600">
              <a:buSzPct val="100000"/>
              <a:buFont typeface="Courier New" pitchFamily="49" charset="0"/>
              <a:buChar char="o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Zion dataset (MELCOR)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11316" y="152400"/>
            <a:ext cx="5122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Data Analysis Applied to Safety Analysis Codes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8776</TotalTime>
  <Words>2781</Words>
  <Application>Microsoft Office PowerPoint</Application>
  <PresentationFormat>On-screen Show (4:3)</PresentationFormat>
  <Paragraphs>574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Scenario Clustering and  Dynamic Probabilistic Risk Assessment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Diego</cp:lastModifiedBy>
  <cp:revision>421</cp:revision>
  <dcterms:created xsi:type="dcterms:W3CDTF">2006-08-16T00:00:00Z</dcterms:created>
  <dcterms:modified xsi:type="dcterms:W3CDTF">2011-05-13T04:31:36Z</dcterms:modified>
</cp:coreProperties>
</file>